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60" r:id="rId4"/>
    <p:sldId id="258" r:id="rId5"/>
    <p:sldId id="259" r:id="rId6"/>
    <p:sldId id="337" r:id="rId7"/>
    <p:sldId id="261" r:id="rId8"/>
    <p:sldId id="262" r:id="rId9"/>
    <p:sldId id="264" r:id="rId10"/>
    <p:sldId id="269" r:id="rId11"/>
    <p:sldId id="281" r:id="rId12"/>
    <p:sldId id="282" r:id="rId13"/>
    <p:sldId id="283" r:id="rId14"/>
    <p:sldId id="285" r:id="rId15"/>
    <p:sldId id="286" r:id="rId16"/>
    <p:sldId id="287" r:id="rId17"/>
    <p:sldId id="284" r:id="rId18"/>
    <p:sldId id="323" r:id="rId19"/>
    <p:sldId id="324" r:id="rId20"/>
    <p:sldId id="288" r:id="rId21"/>
    <p:sldId id="289" r:id="rId22"/>
    <p:sldId id="265" r:id="rId23"/>
    <p:sldId id="294" r:id="rId24"/>
    <p:sldId id="291" r:id="rId25"/>
    <p:sldId id="293" r:id="rId26"/>
    <p:sldId id="292" r:id="rId27"/>
    <p:sldId id="295" r:id="rId28"/>
    <p:sldId id="296" r:id="rId29"/>
    <p:sldId id="266" r:id="rId30"/>
    <p:sldId id="278" r:id="rId31"/>
    <p:sldId id="304" r:id="rId32"/>
    <p:sldId id="305" r:id="rId33"/>
    <p:sldId id="307" r:id="rId34"/>
    <p:sldId id="306" r:id="rId35"/>
    <p:sldId id="308" r:id="rId36"/>
    <p:sldId id="272" r:id="rId37"/>
    <p:sldId id="273" r:id="rId38"/>
    <p:sldId id="279" r:id="rId39"/>
    <p:sldId id="331" r:id="rId40"/>
    <p:sldId id="332" r:id="rId41"/>
    <p:sldId id="333" r:id="rId42"/>
    <p:sldId id="309" r:id="rId43"/>
    <p:sldId id="274" r:id="rId44"/>
    <p:sldId id="312" r:id="rId45"/>
    <p:sldId id="313" r:id="rId46"/>
    <p:sldId id="338" r:id="rId47"/>
    <p:sldId id="314" r:id="rId48"/>
    <p:sldId id="315" r:id="rId49"/>
    <p:sldId id="316" r:id="rId50"/>
    <p:sldId id="328" r:id="rId51"/>
    <p:sldId id="317" r:id="rId52"/>
    <p:sldId id="318" r:id="rId53"/>
    <p:sldId id="327" r:id="rId54"/>
    <p:sldId id="275" r:id="rId55"/>
    <p:sldId id="319" r:id="rId56"/>
    <p:sldId id="320" r:id="rId57"/>
    <p:sldId id="321" r:id="rId58"/>
    <p:sldId id="340" r:id="rId59"/>
    <p:sldId id="310" r:id="rId60"/>
    <p:sldId id="322" r:id="rId61"/>
    <p:sldId id="325" r:id="rId62"/>
    <p:sldId id="326" r:id="rId63"/>
    <p:sldId id="341" r:id="rId64"/>
    <p:sldId id="329" r:id="rId65"/>
    <p:sldId id="330" r:id="rId66"/>
    <p:sldId id="339" r:id="rId67"/>
    <p:sldId id="311" r:id="rId68"/>
    <p:sldId id="277" r:id="rId69"/>
    <p:sldId id="336" r:id="rId70"/>
    <p:sldId id="335" r:id="rId71"/>
    <p:sldId id="267" r:id="rId72"/>
    <p:sldId id="271" r:id="rId73"/>
    <p:sldId id="298" r:id="rId74"/>
    <p:sldId id="299" r:id="rId75"/>
    <p:sldId id="300" r:id="rId76"/>
    <p:sldId id="301" r:id="rId77"/>
    <p:sldId id="302" r:id="rId78"/>
    <p:sldId id="263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34" autoAdjust="0"/>
  </p:normalViewPr>
  <p:slideViewPr>
    <p:cSldViewPr snapToGrid="0" snapToObjects="1">
      <p:cViewPr varScale="1">
        <p:scale>
          <a:sx n="148" d="100"/>
          <a:sy n="148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C6FC-8A67-C64C-9EA5-49B4961C6E59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7C00B-65B1-9946-9668-88DFE579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7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F38E-372D-374F-949A-93BAFE2E2E4B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9B32-A8E4-E843-A3A3-85B818FB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795.pdf" TargetMode="External"/><Relationship Id="rId4" Type="http://schemas.openxmlformats.org/officeDocument/2006/relationships/hyperlink" Target="https://www.cs.umd.edu/~jkatz/papers/HashBasedSigs.pdf" TargetMode="External"/><Relationship Id="rId5" Type="http://schemas.openxmlformats.org/officeDocument/2006/relationships/hyperlink" Target="https://en.wikipedia.org/wiki/Merkle_signature_scheme" TargetMode="External"/><Relationship Id="rId6" Type="http://schemas.openxmlformats.org/officeDocument/2006/relationships/hyperlink" Target="https://eprint.iacr.org/2011/484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7.05724v1.pdf" TargetMode="External"/><Relationship Id="rId4" Type="http://schemas.openxmlformats.org/officeDocument/2006/relationships/hyperlink" Target="https://www.infsec.cs.uni-saarland.de/~mohammadi/paper/owake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Relationship Id="rId3" Type="http://schemas.openxmlformats.org/officeDocument/2006/relationships/hyperlink" Target="https://eprint.iacr.org/2015/264.pdf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eprint.iacr.org/2015/264.pdf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Relationship Id="rId3" Type="http://schemas.openxmlformats.org/officeDocument/2006/relationships/hyperlink" Target="https://eprint.iacr.org/2010/190.pdf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0/190.pdf" TargetMode="External"/><Relationship Id="rId4" Type="http://schemas.openxmlformats.org/officeDocument/2006/relationships/hyperlink" Target="https://www.researchgate.net/profile/Siamak_Shahandashti/publication/277634814_The_Fairy-Ring_Dance_Password_Authenticated_Key_Exchange_in_a_Group/links/556ee7c508aefcb861dc05be.pdf" TargetMode="External"/><Relationship Id="rId5" Type="http://schemas.openxmlformats.org/officeDocument/2006/relationships/hyperlink" Target="https://tools.ietf.org/html/rfc7664" TargetMode="External"/><Relationship Id="rId6" Type="http://schemas.openxmlformats.org/officeDocument/2006/relationships/hyperlink" Target="http://eprint.iacr.org/2015/188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g.rhul.ac.uk/esvfreire/slides/NIKE_PKC2013_Eduarda_Freire_Slides.pdf" TargetMode="External"/><Relationship Id="rId4" Type="http://schemas.openxmlformats.org/officeDocument/2006/relationships/hyperlink" Target="https://eprint.iacr.org/2012/732.pdf" TargetMode="External"/><Relationship Id="rId5" Type="http://schemas.openxmlformats.org/officeDocument/2006/relationships/hyperlink" Target="http://www.di.ens.fr/users/pointche/Documents/Papers/2014_scn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06/210.pdf" TargetMode="External"/><Relationship Id="rId4" Type="http://schemas.openxmlformats.org/officeDocument/2006/relationships/hyperlink" Target="http://diyhpl.us/~bryan/papers2/security/advances-in-cryptology/Advances%20in%20Cryptology%20-%20CRYPTO%202007,%2027%20conf.(LNCS4622,%20Springer,%202007)(ISBN%209783540741428)(642s)_CsLn_.pdf%23page=54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185.pdf" TargetMode="External"/><Relationship Id="rId4" Type="http://schemas.openxmlformats.org/officeDocument/2006/relationships/hyperlink" Target="https://eprint.iacr.org/2016/591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Relationship Id="rId3" Type="http://schemas.openxmlformats.org/officeDocument/2006/relationships/hyperlink" Target="https://www.cs.bu.edu/~goldbe/papers/nsec5.pdf" TargetMode="Externa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mindful of the state of the art to make informed design</a:t>
            </a:r>
            <a:r>
              <a:rPr lang="en-US" baseline="0" dirty="0" smtClean="0"/>
              <a:t>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[X] </a:t>
            </a:r>
            <a:r>
              <a:rPr lang="en-US" dirty="0" err="1" smtClean="0"/>
              <a:t>Oded</a:t>
            </a:r>
            <a:r>
              <a:rPr lang="en-US" dirty="0" smtClean="0"/>
              <a:t> </a:t>
            </a:r>
            <a:r>
              <a:rPr lang="en-US" dirty="0" err="1" smtClean="0"/>
              <a:t>Goldreich</a:t>
            </a:r>
            <a:r>
              <a:rPr lang="en-US" dirty="0" smtClean="0"/>
              <a:t>. Foundations of Cryptography: Volume 2, Basic </a:t>
            </a:r>
            <a:r>
              <a:rPr lang="en-US" baseline="0" dirty="0" smtClean="0"/>
              <a:t> </a:t>
            </a:r>
            <a:r>
              <a:rPr lang="en-US" dirty="0" smtClean="0"/>
              <a:t>Applications. Cambridge University Press, Cambridge, UK, 2004.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[Y] Bernstein, Daniel J., et al. "SPHINCS: practical stateless hash-based signatures." Advances in Cryptology--EUROCRYPT 2015. Springer Berlin Heidelberg, 2015. 368-397.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eprint.iacr.org</a:t>
            </a:r>
            <a:r>
              <a:rPr lang="en-US" dirty="0" smtClean="0"/>
              <a:t>/2014/795.pdf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link.springer.com</a:t>
            </a:r>
            <a:r>
              <a:rPr lang="en-US" dirty="0" smtClean="0"/>
              <a:t>/chapter/10.1007%2F3-540-47721-7_8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Andreas Hülsing. “W-OTS+-Shorter Signatures for Hash-Based Signature Schemes.” Pages 173-188 in: Amr Youssef, Abderrahmane Nitaj, Aboul Ella Hassanien (editors). Progress in Cryptology – AFRICACRYPT 2013,</a:t>
            </a:r>
          </a:p>
          <a:p>
            <a:r>
              <a:rPr lang="en-US" dirty="0" smtClean="0">
                <a:hlinkClick r:id="rId3"/>
              </a:rPr>
              <a:t>6th International Conference on Cryptology in Africa, Cairo, Egypt, June 22-24, 2013, proceedings.  Lecture Notes in Computer Science 7918. Springer. ISBN: 978-3-642-38552-0.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https://eprint.iacr.org/2014/795.pdf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https://www.cs.umd.edu/~jkatz/papers/HashBasedSigs.pdf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https://en.wikipedia.org/wiki/Merkle_signature_scheme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https://eprint.iacr.org/2011/484.pdf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[x] </a:t>
            </a:r>
            <a:r>
              <a:rPr lang="en-US" dirty="0" err="1" smtClean="0"/>
              <a:t>Danezis</a:t>
            </a:r>
            <a:r>
              <a:rPr lang="en-US" dirty="0" smtClean="0"/>
              <a:t>, George, and Ian Goldberg. "Sphinx: A compact and provably secure mix format." Security and Privacy, 2009 30th IEEE Symposium on. IEEE, 2009.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Chen, Chen, et al. "HORNET: high-speed onion routing at the network layer." Proceedings of the 22nd ACM SIGSAC Conference on Computer and Communications Security. ACM,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http://arxiv.org/pdf/1507.05724v1.pdf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https://www.infsec.cs.uni-saarland.de/~mohammadi/paper/owake.pdf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https://eprint.iacr.org/2015/264.pdf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https://eprint.iacr.org/2015/264.pdf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www.normalesup.org</a:t>
            </a:r>
            <a:r>
              <a:rPr lang="en-US" dirty="0" smtClean="0"/>
              <a:t>/~</a:t>
            </a:r>
            <a:r>
              <a:rPr lang="en-US" dirty="0" err="1" smtClean="0"/>
              <a:t>fbenhamo</a:t>
            </a:r>
            <a:r>
              <a:rPr lang="en-US" dirty="0" smtClean="0"/>
              <a:t>/files/publications/SP_AbdBenMac15.pdf</a:t>
            </a:r>
          </a:p>
          <a:p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https://www.researchgate.net/profile/Siamak_Shahandashti/publication/277634814_The_Fairy-Ring_Dance_Password_Authenticated_Key_Exchange_in_a_Group/links/556ee7c508aefcb861dc05be.pdf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https://tools.ietf.org/html/rfc7664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http://eprint.iacr.org/2015/188.pdf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http://www.isg.rhul.ac.uk/esvfreire/slides/NIKE_PKC2013_Eduarda_Freire_Slides.pdf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https://eprint.iacr.org/2012/732.pdf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http://www.di.ens.fr/users/pointche/Documents/Papers/2014_scn.pdf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Diffie</a:t>
            </a:r>
            <a:r>
              <a:rPr lang="en-US" dirty="0" smtClean="0"/>
              <a:t>, W., Hellman, M.E.: New directions in cryptography. IEEE Transactions on Information Theory 22(6) (1976).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Anonymity: TOR and Hornet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0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Lee, Young Kyung, and Dong </a:t>
            </a:r>
            <a:r>
              <a:rPr lang="en-US" dirty="0" err="1" smtClean="0"/>
              <a:t>Hoon</a:t>
            </a:r>
            <a:r>
              <a:rPr lang="en-US" dirty="0" smtClean="0"/>
              <a:t> Lee. "Forward Secure Non-Interactive Key Exchange from </a:t>
            </a:r>
            <a:r>
              <a:rPr lang="en-US" dirty="0" err="1" smtClean="0"/>
              <a:t>Indistinguishability</a:t>
            </a:r>
            <a:r>
              <a:rPr lang="en-US" dirty="0" smtClean="0"/>
              <a:t> Obfuscation." IT Convergence and Security (ICITCS), 2015 5th International Conference on. IEEE, 2015.</a:t>
            </a:r>
          </a:p>
          <a:p>
            <a:r>
              <a:rPr lang="en-US" dirty="0" err="1" smtClean="0"/>
              <a:t>Pointcheval</a:t>
            </a:r>
            <a:r>
              <a:rPr lang="en-US" dirty="0" smtClean="0"/>
              <a:t>, David, and Olivier Sanders. "Forward secure non-interactive key exchange." Security and Cryptography for Networks. Springer International Publishing, 2014. 21-39.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/pubs/260105/</a:t>
            </a:r>
            <a:r>
              <a:rPr lang="en-US" dirty="0" err="1" smtClean="0"/>
              <a:t>popcorn.pdf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0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www.cs.umd.edu</a:t>
            </a:r>
            <a:r>
              <a:rPr lang="en-US" dirty="0" smtClean="0"/>
              <a:t>/~</a:t>
            </a:r>
            <a:r>
              <a:rPr lang="en-US" dirty="0" err="1" smtClean="0"/>
              <a:t>jkatz</a:t>
            </a:r>
            <a:r>
              <a:rPr lang="en-US" dirty="0" smtClean="0"/>
              <a:t>/papers/forward-</a:t>
            </a:r>
            <a:r>
              <a:rPr lang="en-US" dirty="0" err="1" smtClean="0"/>
              <a:t>enc</a:t>
            </a:r>
            <a:r>
              <a:rPr lang="en-US" dirty="0" smtClean="0"/>
              <a:t>-</a:t>
            </a:r>
            <a:r>
              <a:rPr lang="en-US" dirty="0" err="1" smtClean="0"/>
              <a:t>full.pdf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0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www.blazy.eu</a:t>
            </a:r>
            <a:r>
              <a:rPr lang="en-US" dirty="0" smtClean="0"/>
              <a:t>/Papers/2011_pkc.pdf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crypto.stanford.edu</a:t>
            </a:r>
            <a:r>
              <a:rPr lang="en-US" dirty="0" smtClean="0"/>
              <a:t>/~</a:t>
            </a:r>
            <a:r>
              <a:rPr lang="en-US" dirty="0" err="1" smtClean="0"/>
              <a:t>pgolle</a:t>
            </a:r>
            <a:r>
              <a:rPr lang="en-US" dirty="0" smtClean="0"/>
              <a:t>/papers/</a:t>
            </a:r>
            <a:r>
              <a:rPr lang="en-US" dirty="0" err="1" smtClean="0"/>
              <a:t>univrenc.pdf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2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www.blazy.eu</a:t>
            </a:r>
            <a:r>
              <a:rPr lang="en-US" dirty="0" smtClean="0"/>
              <a:t>/Papers/2011_pkc.pdf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https://eprint.iacr.org/2006/210.pdf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http://diyhpl.us/~bryan/papers2/security/advances-in-cryptology/Advances%20in%20Cryptology%20-%20CRYPTO%202007,%2027%20conf.(LNCS4622,%20Springer,%202007)(ISBN%209783540741428)(642s)_CsLn_.pdf#page=546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outsourcedbits.org</a:t>
            </a:r>
            <a:r>
              <a:rPr lang="en-US" dirty="0" smtClean="0"/>
              <a:t>/2014/08/21/how-to-search-on-encrypted-data-searchable-symmetric-encryption-part-5/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6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/pubs/147148/</a:t>
            </a:r>
            <a:r>
              <a:rPr lang="en-US" dirty="0" err="1" smtClean="0"/>
              <a:t>sse.pdf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8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/pubs/147148/</a:t>
            </a:r>
            <a:r>
              <a:rPr lang="en-US" smtClean="0"/>
              <a:t>sse.pdf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8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[31] -- http://</a:t>
            </a:r>
            <a:r>
              <a:rPr lang="en-US" dirty="0" err="1" smtClean="0"/>
              <a:t>elaineshi.com</a:t>
            </a:r>
            <a:r>
              <a:rPr lang="en-US" dirty="0" smtClean="0"/>
              <a:t>/docs/</a:t>
            </a:r>
            <a:r>
              <a:rPr lang="en-US" dirty="0" err="1" smtClean="0"/>
              <a:t>sympredenc.pdf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eprint.iacr.org</a:t>
            </a:r>
            <a:r>
              <a:rPr lang="en-US" dirty="0" smtClean="0"/>
              <a:t>/2013/830.pdf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3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, Leslie. Constructing digital signatures from a one-way function. Vol. 238. Palo Alto: Technical Report CSL-98, SRI International, 1979.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3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https://eprint.iacr.org/2014/185.pdf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https://eprint.iacr.org/2016/591.pdf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1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0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https://www.cs.bu.edu/~goldbe/papers/nsec5.pdf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circle</a:t>
            </a:r>
            <a:r>
              <a:rPr lang="en-US" baseline="0" dirty="0" smtClean="0"/>
              <a:t> the adjacent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circle</a:t>
            </a:r>
            <a:r>
              <a:rPr lang="en-US" baseline="0" dirty="0" smtClean="0"/>
              <a:t> the adjacent path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sphincs.cr.yp.to</a:t>
            </a:r>
            <a:r>
              <a:rPr lang="en-US" dirty="0" smtClean="0"/>
              <a:t>/slides-sphincs-20150428.pdf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Merkle</a:t>
            </a:r>
            <a:r>
              <a:rPr lang="en-US" dirty="0" smtClean="0"/>
              <a:t>, Ralph C.: Secrecy, Authentication, And Public Key Systems. Ph.D. thesis, Stanford University (1979)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www.square-up.org</a:t>
            </a:r>
            <a:r>
              <a:rPr lang="en-US" dirty="0" smtClean="0"/>
              <a:t>/index/</a:t>
            </a:r>
            <a:r>
              <a:rPr lang="en-US" dirty="0" err="1" smtClean="0"/>
              <a:t>hbs.html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construction looks like a </a:t>
            </a:r>
            <a:r>
              <a:rPr lang="en-US" dirty="0" err="1" smtClean="0"/>
              <a:t>Merkle</a:t>
            </a:r>
            <a:r>
              <a:rPr lang="en-US" dirty="0" smtClean="0"/>
              <a:t> tree, excepts a few things. The XMSS tree has a mask </a:t>
            </a:r>
            <a:r>
              <a:rPr lang="en-US" dirty="0" err="1" smtClean="0"/>
              <a:t>XORed</a:t>
            </a:r>
            <a:r>
              <a:rPr lang="en-US" dirty="0" smtClean="0"/>
              <a:t> to the child nodes before getting hashed in their parents node. It’s a different mask for every node: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Leaves are roots of L-trees, which are similar to XMSS</a:t>
            </a:r>
            <a:r>
              <a:rPr lang="en-US" baseline="0" dirty="0" smtClean="0"/>
              <a:t> trees and embed the public keys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Per-node masks are important for the security proof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4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cr.yp.to</a:t>
            </a:r>
            <a:r>
              <a:rPr lang="en-US" dirty="0" smtClean="0"/>
              <a:t>/talks/2015.04.02/slides-djb-20150402-4x3.pdf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sphincs.cr.yp.to</a:t>
            </a:r>
            <a:r>
              <a:rPr lang="en-US" dirty="0" smtClean="0"/>
              <a:t>/slides-sphincs-20150428.pdf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D5C28A2-967B-2A44-B1CA-1A3CE16A83A1}" type="datetime1">
              <a:rPr lang="en-US" smtClean="0"/>
              <a:t>6/18/16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C2C992D-A3D2-C54B-923A-3B2BDA9E71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3A4-F5F5-1A4C-98E5-64ED191D6F0C}" type="datetime1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C65-BF86-8743-B8F9-31C714769B4E}" type="datetime1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782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12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782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12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553-22F8-294C-A5EA-DFE177D072CA}" type="datetime1">
              <a:rPr lang="en-US" smtClean="0"/>
              <a:t>6/18/16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708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C0AF-4645-1245-A2A8-80FE4C463D94}" type="datetime1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57F3-5645-B540-AEF5-75249652EE33}" type="datetime1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07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5189-E7F6-4940-83A1-D08C7666959D}" type="datetime1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CD1-3A45-484A-A21D-596ED07CB159}" type="datetime1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1A08D25-AB20-A344-A108-3A8DA3FC0496}" type="datetime1">
              <a:rPr lang="en-US" smtClean="0"/>
              <a:t>6/18/16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5EB5B64-243B-AC41-AF55-A7B0E9BF08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oodc1@uci.edu" TargetMode="External"/><Relationship Id="rId3" Type="http://schemas.openxmlformats.org/officeDocument/2006/relationships/hyperlink" Target="mailto:cwood@parc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0/190.pdf" TargetMode="External"/><Relationship Id="rId4" Type="http://schemas.openxmlformats.org/officeDocument/2006/relationships/hyperlink" Target="http://web.cs.ucla.edu/~dakshita/Dakshita_Khurana_Home_files/KRS-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Cryptographic Algorithms and Security Protocols for ICN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A. Wood</a:t>
            </a:r>
          </a:p>
          <a:p>
            <a:r>
              <a:rPr lang="en-US" dirty="0" smtClean="0"/>
              <a:t>UC Irvine, PARC</a:t>
            </a:r>
          </a:p>
          <a:p>
            <a:r>
              <a:rPr lang="en-US" dirty="0" smtClean="0">
                <a:hlinkClick r:id="rId2"/>
              </a:rPr>
              <a:t>woodc1@uci.edu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cwood@parc.com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92D-A3D2-C54B-923A-3B2BDA9E71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signature schemes are based on trapdoor functions</a:t>
            </a:r>
          </a:p>
          <a:p>
            <a:pPr lvl="1"/>
            <a:r>
              <a:rPr lang="en-US" dirty="0" smtClean="0"/>
              <a:t>RSA, DSA, ECDSA, etc.</a:t>
            </a:r>
          </a:p>
          <a:p>
            <a:pPr lvl="1"/>
            <a:r>
              <a:rPr lang="en-US" dirty="0" smtClean="0"/>
              <a:t>PQ-secure?</a:t>
            </a:r>
          </a:p>
          <a:p>
            <a:r>
              <a:rPr lang="en-US" dirty="0" smtClean="0"/>
              <a:t>Hash-based signatures are quantum-secure, e.g., they don’t fall to </a:t>
            </a:r>
            <a:r>
              <a:rPr lang="en-US" dirty="0" err="1" smtClean="0"/>
              <a:t>Shor’s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Based on one-time signatures (OTSs)</a:t>
            </a:r>
          </a:p>
          <a:p>
            <a:pPr lvl="1"/>
            <a:r>
              <a:rPr lang="en-US" dirty="0" smtClean="0"/>
              <a:t>A key pair can be used only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OTS Idea [x]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238" y="17698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2560" y="176987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681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949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2643" y="3529113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657" y="3529113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H(y)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1786867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1786867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3277135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277135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804" y="1858995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key: (x, 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0804" y="3471595"/>
            <a:ext cx="22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key: (H(x), H(y))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4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OTS </a:t>
            </a:r>
            <a:r>
              <a:rPr lang="en-US" dirty="0"/>
              <a:t>Idea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238" y="17698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2560" y="176987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681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949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2643" y="3529113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657" y="3529113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H(y)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1786867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1786867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3277135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277135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804" y="1858995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key: (x, 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0804" y="3471595"/>
            <a:ext cx="22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key: (H(x), H(y))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85395" y="463917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a ‘0’: release x</a:t>
            </a:r>
          </a:p>
          <a:p>
            <a:r>
              <a:rPr lang="en-US" dirty="0" smtClean="0"/>
              <a:t>To sign a ‘1’: release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8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117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977" y="5551805"/>
            <a:ext cx="598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the first message m1: provide (A, B, H(CD),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kA</a:t>
            </a:r>
            <a:r>
              <a:rPr lang="en-US" dirty="0" smtClean="0"/>
              <a:t>(m1))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0584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977" y="5551805"/>
            <a:ext cx="606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the third message m3: provide (H(AB), C, D,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kA</a:t>
            </a:r>
            <a:r>
              <a:rPr lang="en-US" dirty="0" smtClean="0"/>
              <a:t>(m3))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10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Trees [x]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tree dimensions determine the number of messages that can be signed</a:t>
            </a:r>
          </a:p>
          <a:p>
            <a:r>
              <a:rPr lang="en-US" dirty="0" smtClean="0"/>
              <a:t>Other drawbacks:</a:t>
            </a:r>
          </a:p>
          <a:p>
            <a:pPr lvl="1"/>
            <a:r>
              <a:rPr lang="en-US" dirty="0" smtClean="0"/>
              <a:t>It is secure in the Random Oracle model</a:t>
            </a:r>
          </a:p>
          <a:p>
            <a:pPr lvl="1"/>
            <a:r>
              <a:rPr lang="en-US" dirty="0" smtClean="0"/>
              <a:t>The length is </a:t>
            </a:r>
            <a:r>
              <a:rPr lang="en-US" b="1" dirty="0" smtClean="0"/>
              <a:t>proportional to the number of messages </a:t>
            </a:r>
            <a:r>
              <a:rPr lang="en-US" dirty="0" smtClean="0"/>
              <a:t>that are signed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err="1" smtClean="0"/>
              <a:t>stateful</a:t>
            </a:r>
            <a:endParaRPr lang="en-US" b="1" dirty="0" smtClean="0"/>
          </a:p>
          <a:p>
            <a:pPr lvl="2"/>
            <a:r>
              <a:rPr lang="en-US" dirty="0" smtClean="0"/>
              <a:t>Store the index and intermediate tree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XMSS Tree (</a:t>
            </a:r>
            <a:r>
              <a:rPr lang="en-US" dirty="0" err="1" smtClean="0"/>
              <a:t>Buchmann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9" y="1308392"/>
            <a:ext cx="7019368" cy="4722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557" y="6121406"/>
            <a:ext cx="3004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Borrowed from: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www.square-up.org</a:t>
            </a:r>
            <a:r>
              <a:rPr lang="en-US" sz="1200" dirty="0"/>
              <a:t>/index/</a:t>
            </a:r>
            <a:r>
              <a:rPr lang="en-US" sz="1200" dirty="0" err="1"/>
              <a:t>hbs.html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323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Hash-Based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Merkle</a:t>
            </a:r>
            <a:r>
              <a:rPr lang="en-US" dirty="0" smtClean="0"/>
              <a:t> trees but</a:t>
            </a:r>
            <a:r>
              <a:rPr lang="en-US" dirty="0"/>
              <a:t> </a:t>
            </a:r>
            <a:r>
              <a:rPr lang="en-US" dirty="0" smtClean="0"/>
              <a:t>the “index” is chosen at random</a:t>
            </a:r>
          </a:p>
          <a:p>
            <a:r>
              <a:rPr lang="en-US" dirty="0" smtClean="0"/>
              <a:t>Requires huge trees to avoid collisions</a:t>
            </a:r>
          </a:p>
          <a:p>
            <a:pPr lvl="1"/>
            <a:r>
              <a:rPr lang="en-US" dirty="0" smtClean="0"/>
              <a:t>For security parameter </a:t>
            </a:r>
            <a:r>
              <a:rPr lang="en-US" dirty="0" err="1" smtClean="0"/>
              <a:t>λ</a:t>
            </a:r>
            <a:r>
              <a:rPr lang="en-US" dirty="0" smtClean="0"/>
              <a:t>=128 we require 2</a:t>
            </a:r>
            <a:r>
              <a:rPr lang="en-US" baseline="30000" dirty="0" smtClean="0"/>
              <a:t>2λ</a:t>
            </a:r>
            <a:r>
              <a:rPr lang="en-US" dirty="0" smtClean="0"/>
              <a:t> leaves (by birthday paradox)</a:t>
            </a:r>
          </a:p>
          <a:p>
            <a:r>
              <a:rPr lang="en-US" dirty="0" smtClean="0"/>
              <a:t>OTS secret keys are generated </a:t>
            </a:r>
            <a:r>
              <a:rPr lang="en-US" dirty="0" err="1" smtClean="0"/>
              <a:t>pseudorandomly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3" y="1510348"/>
            <a:ext cx="7353814" cy="46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was not a goal of the IP protocol</a:t>
            </a:r>
          </a:p>
          <a:p>
            <a:pPr lvl="1"/>
            <a:r>
              <a:rPr lang="en-US" dirty="0" smtClean="0"/>
              <a:t>Added after the fact via IPSec, SSL/TLS, etc.</a:t>
            </a:r>
          </a:p>
          <a:p>
            <a:r>
              <a:rPr lang="en-US" dirty="0" smtClean="0"/>
              <a:t>Existing IP security solutions are:</a:t>
            </a:r>
          </a:p>
          <a:p>
            <a:pPr lvl="1"/>
            <a:r>
              <a:rPr lang="en-US" dirty="0" smtClean="0"/>
              <a:t>Rooted in old (long-standing) security solutions</a:t>
            </a:r>
          </a:p>
          <a:p>
            <a:pPr lvl="1"/>
            <a:r>
              <a:rPr lang="en-US" dirty="0" smtClean="0"/>
              <a:t>Change and adapt very slowly</a:t>
            </a:r>
          </a:p>
          <a:p>
            <a:pPr lvl="1"/>
            <a:r>
              <a:rPr lang="en-US" dirty="0" smtClean="0"/>
              <a:t>Only now starting to look ahead (PFS, PQ algorithms and protocols,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SPINCS (Bernstein et al.)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Stateless hash-based </a:t>
            </a:r>
            <a:r>
              <a:rPr lang="en-US" sz="2400" dirty="0" smtClean="0"/>
              <a:t>signature with 2</a:t>
            </a:r>
            <a:r>
              <a:rPr lang="en-US" sz="2400" baseline="30000" dirty="0" smtClean="0"/>
              <a:t>128 </a:t>
            </a:r>
            <a:r>
              <a:rPr lang="en-US" sz="2400" dirty="0" smtClean="0"/>
              <a:t>security</a:t>
            </a:r>
            <a:endParaRPr lang="en-US" sz="2400" dirty="0" smtClean="0"/>
          </a:p>
          <a:p>
            <a:pPr lvl="1"/>
            <a:r>
              <a:rPr lang="en-US" sz="2400" dirty="0" smtClean="0"/>
              <a:t>Inspired by </a:t>
            </a:r>
            <a:r>
              <a:rPr lang="en-US" sz="2400" dirty="0" err="1" smtClean="0"/>
              <a:t>Goldreich</a:t>
            </a:r>
            <a:r>
              <a:rPr lang="en-US" sz="2400" dirty="0" smtClean="0"/>
              <a:t> stateless hash-based </a:t>
            </a:r>
            <a:r>
              <a:rPr lang="en-US" sz="2400" dirty="0" smtClean="0"/>
              <a:t>scheme</a:t>
            </a:r>
            <a:endParaRPr lang="en-US" sz="2400" dirty="0" smtClean="0"/>
          </a:p>
          <a:p>
            <a:r>
              <a:rPr lang="en-US" sz="2400" dirty="0" smtClean="0"/>
              <a:t>Dramatically reduces </a:t>
            </a:r>
            <a:r>
              <a:rPr lang="en-US" sz="2400" dirty="0" smtClean="0"/>
              <a:t>signature and </a:t>
            </a:r>
            <a:r>
              <a:rPr lang="en-US" sz="2400" dirty="0" smtClean="0"/>
              <a:t>tree size </a:t>
            </a:r>
          </a:p>
          <a:p>
            <a:pPr lvl="1"/>
            <a:r>
              <a:rPr lang="en-US" sz="2400" dirty="0" smtClean="0"/>
              <a:t>Signatures are down to 41KB</a:t>
            </a:r>
          </a:p>
          <a:p>
            <a:pPr lvl="1"/>
            <a:r>
              <a:rPr lang="en-US" sz="2400" dirty="0" smtClean="0"/>
              <a:t>Public and private keys are 1KB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eplace one-time leaves with “few-time leaves”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 XMSS-like per-node masks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Signature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l</a:t>
            </a:r>
            <a:r>
              <a:rPr lang="en-US" dirty="0" smtClean="0"/>
              <a:t>ong</a:t>
            </a:r>
            <a:r>
              <a:rPr lang="en-US" dirty="0" smtClean="0"/>
              <a:t>-term </a:t>
            </a:r>
            <a:r>
              <a:rPr lang="en-US" dirty="0" smtClean="0"/>
              <a:t>integrity in </a:t>
            </a:r>
            <a:r>
              <a:rPr lang="en-US" dirty="0" smtClean="0"/>
              <a:t>a post-quantum world</a:t>
            </a:r>
          </a:p>
          <a:p>
            <a:pPr lvl="1"/>
            <a:r>
              <a:rPr lang="en-US" dirty="0" smtClean="0"/>
              <a:t>Will ICN data packets live forever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SPHINCS can be used as a drop-in replacement for current ICN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3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Chaum’s</a:t>
            </a:r>
            <a:r>
              <a:rPr lang="en-US" dirty="0" smtClean="0"/>
              <a:t> </a:t>
            </a:r>
            <a:r>
              <a:rPr lang="en-US" dirty="0" err="1" smtClean="0"/>
              <a:t>mixnets</a:t>
            </a:r>
            <a:endParaRPr lang="en-US" dirty="0" smtClean="0"/>
          </a:p>
          <a:p>
            <a:r>
              <a:rPr lang="en-US" dirty="0" smtClean="0"/>
              <a:t>TOR (The Onion Router) is the most ubiquitous variant</a:t>
            </a:r>
          </a:p>
          <a:p>
            <a:pPr lvl="1"/>
            <a:r>
              <a:rPr lang="en-US" dirty="0" smtClean="0"/>
              <a:t>Not provably secure</a:t>
            </a:r>
          </a:p>
          <a:p>
            <a:pPr lvl="1"/>
            <a:r>
              <a:rPr lang="en-US" dirty="0" smtClean="0"/>
              <a:t>Performance could be improved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Sphinx Protocol [x]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Provably secure mix protocol</a:t>
            </a:r>
          </a:p>
          <a:p>
            <a:r>
              <a:rPr lang="en-US" dirty="0" smtClean="0"/>
              <a:t>Mixture of public- and symmetric-key cryptography for each packet</a:t>
            </a:r>
          </a:p>
          <a:p>
            <a:pPr lvl="1"/>
            <a:r>
              <a:rPr lang="en-US" dirty="0" smtClean="0"/>
              <a:t>Derive per-packet MAC and encryption keys for each </a:t>
            </a:r>
            <a:r>
              <a:rPr lang="en-US" dirty="0" err="1" smtClean="0"/>
              <a:t>anonymizer</a:t>
            </a:r>
            <a:endParaRPr lang="en-US" dirty="0" smtClean="0"/>
          </a:p>
          <a:p>
            <a:pPr lvl="1"/>
            <a:r>
              <a:rPr lang="en-US" dirty="0" smtClean="0"/>
              <a:t>Onion-encrypt the payload with a large-block-size block cipher</a:t>
            </a:r>
          </a:p>
          <a:p>
            <a:pPr lvl="1"/>
            <a:r>
              <a:rPr lang="en-US" dirty="0" smtClean="0"/>
              <a:t>Compute the MAC carefully</a:t>
            </a:r>
          </a:p>
          <a:p>
            <a:pPr lvl="1"/>
            <a:r>
              <a:rPr lang="en-US" dirty="0" smtClean="0"/>
              <a:t>Wrap the derivation seed using key encapsulation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Sphinx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3" y="1225420"/>
            <a:ext cx="7977591" cy="49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HORNET Protocol [x]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Built on Sphinx to establish symmetric keys with each </a:t>
            </a:r>
            <a:r>
              <a:rPr lang="en-US" sz="2200" dirty="0" err="1" smtClean="0"/>
              <a:t>anonymizer</a:t>
            </a:r>
            <a:endParaRPr lang="en-US" sz="2200" dirty="0" smtClean="0"/>
          </a:p>
          <a:p>
            <a:pPr lvl="1"/>
            <a:r>
              <a:rPr lang="en-US" sz="2200" dirty="0" smtClean="0"/>
              <a:t>Extended to include per-hop “forwarding segments” used to process packets in a circuit</a:t>
            </a:r>
          </a:p>
          <a:p>
            <a:r>
              <a:rPr lang="en-US" sz="2200" dirty="0" smtClean="0"/>
              <a:t>Data packets are created with onion-encrypted payloads and anonymous headers (ADHR)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87" y="3989959"/>
            <a:ext cx="6776009" cy="29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HORNET Data Packet Internals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3" y="2476355"/>
            <a:ext cx="6882478" cy="2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ICN names reveal </a:t>
            </a:r>
            <a:r>
              <a:rPr lang="en-US" b="1" dirty="0" smtClean="0"/>
              <a:t>too much</a:t>
            </a:r>
            <a:endParaRPr lang="en-US" dirty="0" smtClean="0"/>
          </a:p>
          <a:p>
            <a:r>
              <a:rPr lang="en-US" dirty="0" smtClean="0"/>
              <a:t>Use onion routing to onion-encrypt individual packets</a:t>
            </a:r>
          </a:p>
          <a:p>
            <a:pPr lvl="1"/>
            <a:r>
              <a:rPr lang="en-US" sz="2200" dirty="0"/>
              <a:t>G. </a:t>
            </a:r>
            <a:r>
              <a:rPr lang="en-US" sz="2200" dirty="0" err="1"/>
              <a:t>Tsudik</a:t>
            </a:r>
            <a:r>
              <a:rPr lang="en-US" sz="2200" dirty="0"/>
              <a:t>, E. </a:t>
            </a:r>
            <a:r>
              <a:rPr lang="en-US" sz="2200" dirty="0" err="1"/>
              <a:t>Uzun</a:t>
            </a:r>
            <a:r>
              <a:rPr lang="en-US" sz="2200" dirty="0"/>
              <a:t>, and C. A. Wood, AC3N: An API and Service for Anonymous Communication in Content-Centric Networking, in the Proceedings of CCNC 2016, Las Vegas, NV, USA, 2016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S. </a:t>
            </a:r>
            <a:r>
              <a:rPr lang="en-US" sz="2200" dirty="0" err="1"/>
              <a:t>DiBenedetto</a:t>
            </a:r>
            <a:r>
              <a:rPr lang="en-US" sz="2200" dirty="0"/>
              <a:t>, P. </a:t>
            </a:r>
            <a:r>
              <a:rPr lang="en-US" sz="2200" dirty="0" err="1"/>
              <a:t>Gasti</a:t>
            </a:r>
            <a:r>
              <a:rPr lang="en-US" sz="2200" dirty="0"/>
              <a:t>, G. </a:t>
            </a:r>
            <a:r>
              <a:rPr lang="en-US" sz="2200" dirty="0" err="1"/>
              <a:t>Tsudik</a:t>
            </a:r>
            <a:r>
              <a:rPr lang="en-US" sz="2200" dirty="0"/>
              <a:t> and E. </a:t>
            </a:r>
            <a:r>
              <a:rPr lang="en-US" sz="2200" dirty="0" err="1"/>
              <a:t>Uzun</a:t>
            </a:r>
            <a:r>
              <a:rPr lang="en-US" sz="2200" dirty="0"/>
              <a:t>, </a:t>
            </a:r>
            <a:r>
              <a:rPr lang="en-US" sz="2200" dirty="0" err="1"/>
              <a:t>ANDaNA</a:t>
            </a:r>
            <a:r>
              <a:rPr lang="en-US" sz="2200" dirty="0"/>
              <a:t>: Anonymous Named Data Networking Application, the 19th Annual Network and Distributed System Security Symposium (NDSS), San Diego, CA, 2012</a:t>
            </a:r>
            <a:r>
              <a:rPr lang="en-US" sz="2200" dirty="0" smtClean="0"/>
              <a:t>.</a:t>
            </a:r>
          </a:p>
          <a:p>
            <a:r>
              <a:rPr lang="is-IS" sz="2600" dirty="0" smtClean="0"/>
              <a:t>… but do it right as a network service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ICN architectures </a:t>
            </a:r>
            <a:r>
              <a:rPr lang="en-US" dirty="0" smtClean="0"/>
              <a:t>are: 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on a </a:t>
            </a:r>
            <a:r>
              <a:rPr lang="en-US" b="1" dirty="0"/>
              <a:t>clean slate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use </a:t>
            </a:r>
            <a:r>
              <a:rPr lang="en-US" b="1" dirty="0" smtClean="0"/>
              <a:t>new</a:t>
            </a:r>
            <a:r>
              <a:rPr lang="en-US" b="1" dirty="0"/>
              <a:t> </a:t>
            </a:r>
            <a:r>
              <a:rPr lang="en-US" b="1" dirty="0" smtClean="0"/>
              <a:t>and modern crypto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DPI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Goal: perform </a:t>
            </a:r>
            <a:r>
              <a:rPr lang="en-US" dirty="0" smtClean="0"/>
              <a:t>deep-packet-inspection </a:t>
            </a:r>
            <a:r>
              <a:rPr lang="en-US" dirty="0" smtClean="0"/>
              <a:t>(DPI) on </a:t>
            </a:r>
            <a:r>
              <a:rPr lang="en-US" dirty="0" smtClean="0"/>
              <a:t>encrypted packet payloads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to determine </a:t>
            </a:r>
            <a:r>
              <a:rPr lang="en-US" dirty="0" smtClean="0"/>
              <a:t>when a packet contains an encrypted version of a specific keyword</a:t>
            </a:r>
          </a:p>
          <a:p>
            <a:r>
              <a:rPr lang="en-US" dirty="0" smtClean="0"/>
              <a:t>Different measures of privacy</a:t>
            </a:r>
          </a:p>
          <a:p>
            <a:pPr lvl="1"/>
            <a:r>
              <a:rPr lang="en-US" dirty="0" smtClean="0"/>
              <a:t>Exact-match privacy: only discover bytes that match target keywords</a:t>
            </a:r>
          </a:p>
          <a:p>
            <a:pPr lvl="1"/>
            <a:r>
              <a:rPr lang="en-US" dirty="0" smtClean="0"/>
              <a:t>Probable cause privacy: decrypt a flow (entire packet) only if a keyword match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BlindBox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144000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BlindBox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tokenized into tokens t1,</a:t>
            </a:r>
            <a:r>
              <a:rPr lang="is-IS" dirty="0" smtClean="0"/>
              <a:t>…,tk</a:t>
            </a:r>
          </a:p>
          <a:p>
            <a:r>
              <a:rPr lang="is-IS" dirty="0" smtClean="0"/>
              <a:t>For each token t, encrypt as follows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			salt, AES</a:t>
            </a:r>
            <a:r>
              <a:rPr lang="is-IS" baseline="-25000" dirty="0" smtClean="0"/>
              <a:t>AES-k(t)</a:t>
            </a:r>
            <a:r>
              <a:rPr lang="is-IS" dirty="0" smtClean="0"/>
              <a:t>(salt)</a:t>
            </a:r>
            <a:endParaRPr lang="is-IS" baseline="-25000" dirty="0" smtClean="0"/>
          </a:p>
          <a:p>
            <a:r>
              <a:rPr lang="is-IS" dirty="0" smtClean="0"/>
              <a:t>To detect a token t, precompute </a:t>
            </a:r>
            <a:r>
              <a:rPr lang="is-IS" dirty="0"/>
              <a:t/>
            </a:r>
            <a:br>
              <a:rPr lang="is-IS" dirty="0"/>
            </a:br>
            <a:r>
              <a:rPr lang="is-IS" dirty="0" smtClean="0"/>
              <a:t>salt and token combinations</a:t>
            </a:r>
          </a:p>
          <a:p>
            <a:r>
              <a:rPr lang="is-IS" dirty="0" smtClean="0"/>
              <a:t>Speedup: use a single salt per token and then derive subsequent token encryptions based on a counter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3200" y="3004059"/>
            <a:ext cx="732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381" y="2600982"/>
            <a:ext cx="1341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nsures </a:t>
            </a:r>
          </a:p>
          <a:p>
            <a:r>
              <a:rPr lang="en-US" dirty="0"/>
              <a:t>r</a:t>
            </a:r>
            <a:r>
              <a:rPr lang="en-US" dirty="0" smtClean="0"/>
              <a:t>andomness</a:t>
            </a:r>
          </a:p>
          <a:p>
            <a:r>
              <a:rPr lang="en-US" dirty="0"/>
              <a:t>o</a:t>
            </a:r>
            <a:r>
              <a:rPr lang="en-US" dirty="0" smtClean="0"/>
              <a:t>f identical </a:t>
            </a:r>
          </a:p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Cause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embed message encryption key </a:t>
            </a:r>
            <a:r>
              <a:rPr lang="en-US" dirty="0" err="1" smtClean="0"/>
              <a:t>Dk</a:t>
            </a:r>
            <a:r>
              <a:rPr lang="en-US" dirty="0" smtClean="0"/>
              <a:t> in the encryption of each token</a:t>
            </a:r>
          </a:p>
          <a:p>
            <a:pPr marL="0" indent="0">
              <a:buNone/>
            </a:pPr>
            <a:r>
              <a:rPr lang="is-IS" dirty="0"/>
              <a:t>		</a:t>
            </a:r>
            <a:r>
              <a:rPr lang="is-IS" dirty="0" smtClean="0"/>
              <a:t>    salt</a:t>
            </a:r>
            <a:r>
              <a:rPr lang="is-IS" dirty="0"/>
              <a:t>, </a:t>
            </a:r>
            <a:r>
              <a:rPr lang="is-IS" dirty="0" smtClean="0"/>
              <a:t>(AES</a:t>
            </a:r>
            <a:r>
              <a:rPr lang="is-IS" baseline="-25000" dirty="0" smtClean="0"/>
              <a:t>AES</a:t>
            </a:r>
            <a:r>
              <a:rPr lang="is-IS" baseline="-25000" dirty="0"/>
              <a:t>-k(t</a:t>
            </a:r>
            <a:r>
              <a:rPr lang="is-IS" baseline="-25000" dirty="0" smtClean="0"/>
              <a:t>)</a:t>
            </a:r>
            <a:r>
              <a:rPr lang="is-IS" dirty="0" smtClean="0"/>
              <a:t>(</a:t>
            </a:r>
            <a:r>
              <a:rPr lang="is-IS" dirty="0"/>
              <a:t>salt</a:t>
            </a:r>
            <a:r>
              <a:rPr lang="is-IS" dirty="0" smtClean="0"/>
              <a:t>) XOR Dk)</a:t>
            </a:r>
            <a:endParaRPr lang="is-I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0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BlindBox</a:t>
            </a:r>
            <a:r>
              <a:rPr lang="en-US" dirty="0"/>
              <a:t> </a:t>
            </a:r>
            <a:r>
              <a:rPr lang="en-US" dirty="0" smtClean="0"/>
              <a:t>Rule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middlebox</a:t>
            </a:r>
            <a:r>
              <a:rPr lang="en-US" dirty="0" smtClean="0"/>
              <a:t> must learn AES-k(t) without revealing the encryption key k</a:t>
            </a:r>
          </a:p>
          <a:p>
            <a:r>
              <a:rPr lang="en-US" dirty="0" smtClean="0"/>
              <a:t>Solution: Garbled circuit to compute </a:t>
            </a:r>
          </a:p>
          <a:p>
            <a:pPr marL="0" indent="0">
              <a:buNone/>
            </a:pPr>
            <a:r>
              <a:rPr lang="en-US" dirty="0" smtClean="0"/>
              <a:t>							AES-k(t) </a:t>
            </a:r>
          </a:p>
          <a:p>
            <a:pPr marL="0" indent="0">
              <a:buNone/>
            </a:pPr>
            <a:r>
              <a:rPr lang="en-US" dirty="0" smtClean="0"/>
              <a:t>	for each token 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7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Key Exchange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2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https://eprint.iacr.org/2010/190.</a:t>
            </a:r>
            <a:r>
              <a:rPr lang="en-US" dirty="0" smtClean="0">
                <a:hlinkClick r:id="rId3"/>
              </a:rPr>
              <a:t>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http://web.cs.ucla.edu/~dakshita/Dakshita_Khurana_Home_files/KRS-15.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0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ephemeral keys from shared secrets – passwords (read: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) – in a way that is: </a:t>
            </a:r>
          </a:p>
          <a:p>
            <a:pPr lvl="1"/>
            <a:r>
              <a:rPr lang="en-US" dirty="0" smtClean="0"/>
              <a:t>Not susceptible to offline dictionary attacks</a:t>
            </a:r>
          </a:p>
          <a:p>
            <a:pPr lvl="1"/>
            <a:r>
              <a:rPr lang="en-US" dirty="0" smtClean="0"/>
              <a:t>Forward secure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Varying number of rounds</a:t>
            </a:r>
          </a:p>
          <a:p>
            <a:pPr marL="742950" lvl="2" indent="-342900"/>
            <a:r>
              <a:rPr lang="en-US" dirty="0" smtClean="0"/>
              <a:t>Most </a:t>
            </a:r>
            <a:r>
              <a:rPr lang="en-US" dirty="0" smtClean="0"/>
              <a:t>protocols are multi-round, e.g., </a:t>
            </a:r>
            <a:r>
              <a:rPr lang="en-US" dirty="0"/>
              <a:t>J-</a:t>
            </a:r>
            <a:r>
              <a:rPr lang="en-US" dirty="0" smtClean="0"/>
              <a:t>PAKE</a:t>
            </a:r>
          </a:p>
          <a:p>
            <a:pPr marL="742950" lvl="2" indent="-342900"/>
            <a:r>
              <a:rPr lang="en-US" dirty="0" smtClean="0"/>
              <a:t>Some </a:t>
            </a:r>
            <a:r>
              <a:rPr lang="en-US" dirty="0" smtClean="0"/>
              <a:t>work </a:t>
            </a:r>
            <a:r>
              <a:rPr lang="en-US" dirty="0" smtClean="0"/>
              <a:t>in a </a:t>
            </a:r>
            <a:r>
              <a:rPr lang="en-US" b="1" dirty="0" smtClean="0"/>
              <a:t>single round </a:t>
            </a:r>
            <a:r>
              <a:rPr lang="en-US" dirty="0" smtClean="0"/>
              <a:t>without sacrificing forward secrecy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3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Key Exchange (NIKE)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41"/>
            <a:ext cx="8229600" cy="4525963"/>
          </a:xfrm>
        </p:spPr>
        <p:txBody>
          <a:bodyPr/>
          <a:lstStyle/>
          <a:p>
            <a:r>
              <a:rPr lang="en-US" sz="2600" dirty="0" smtClean="0"/>
              <a:t>Goal: Two parties with knowledge of each other’s public keys agree on a shared secret without requiring any interaction [1]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Alice: x,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x</a:t>
            </a:r>
            <a:endParaRPr lang="en-US" sz="2600" baseline="300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Bob:  y,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y</a:t>
            </a:r>
            <a:endParaRPr lang="en-US" sz="2600" baseline="300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Shared key: H(“Alice”, “Bob”,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xy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Use case: WSN shared key derivation</a:t>
            </a:r>
          </a:p>
          <a:p>
            <a:r>
              <a:rPr lang="en-US" sz="2600" dirty="0" smtClean="0"/>
              <a:t>Public-key encryption follows from NIKE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1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generate system parameters</a:t>
            </a:r>
          </a:p>
          <a:p>
            <a:r>
              <a:rPr lang="en-US" dirty="0" err="1" smtClean="0"/>
              <a:t>KeyGen</a:t>
            </a:r>
            <a:r>
              <a:rPr lang="en-US" dirty="0" smtClean="0"/>
              <a:t>: generate a private and public key pair for a given identity</a:t>
            </a:r>
          </a:p>
          <a:p>
            <a:r>
              <a:rPr lang="en-US" dirty="0" err="1" smtClean="0"/>
              <a:t>SharedKey</a:t>
            </a:r>
            <a:r>
              <a:rPr lang="en-US" dirty="0" smtClean="0"/>
              <a:t>: given (1) an identity, (2) its public key, (3) another identity, (4) and its secret key, compute and output a shared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4515" y="3640211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2857" y="4604131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857" y="4093821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2857" y="2715292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72857" y="2234024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4515" y="3186603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4515" y="2715293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742087" y="3186603"/>
            <a:ext cx="7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89184" y="3186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59683" y="1629770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7567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generate system parameters</a:t>
            </a:r>
          </a:p>
          <a:p>
            <a:r>
              <a:rPr lang="en-US" dirty="0" err="1" smtClean="0"/>
              <a:t>KeyGen</a:t>
            </a:r>
            <a:r>
              <a:rPr lang="en-US" dirty="0" smtClean="0"/>
              <a:t>: generate a private and public key pair for a given identity</a:t>
            </a:r>
          </a:p>
          <a:p>
            <a:r>
              <a:rPr lang="en-US" dirty="0" err="1" smtClean="0"/>
              <a:t>SharedKey</a:t>
            </a:r>
            <a:r>
              <a:rPr lang="en-US" dirty="0" smtClean="0"/>
              <a:t>: given (1) an </a:t>
            </a:r>
            <a:r>
              <a:rPr lang="en-US" dirty="0" smtClean="0">
                <a:solidFill>
                  <a:srgbClr val="FF0000"/>
                </a:solidFill>
              </a:rPr>
              <a:t>identity</a:t>
            </a:r>
            <a:r>
              <a:rPr lang="en-US" dirty="0" smtClean="0"/>
              <a:t>, (2) its </a:t>
            </a:r>
            <a:r>
              <a:rPr lang="en-US" dirty="0" smtClean="0">
                <a:solidFill>
                  <a:srgbClr val="FF0000"/>
                </a:solidFill>
              </a:rPr>
              <a:t>public key</a:t>
            </a:r>
            <a:r>
              <a:rPr lang="en-US" dirty="0" smtClean="0"/>
              <a:t>, (3) another identity, (4) and its secret key, compute and output a shared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8647" y="5340892"/>
            <a:ext cx="30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What’s in an ICN certificate?...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49216" y="4180194"/>
            <a:ext cx="1875477" cy="116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54536" y="3759652"/>
            <a:ext cx="1026045" cy="1581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78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 smtClean="0"/>
              <a:t>Secrecy NIKE?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Yes – it’s possible: evolve the public keys.</a:t>
            </a:r>
          </a:p>
          <a:p>
            <a:r>
              <a:rPr lang="en-US" sz="2400" dirty="0" smtClean="0"/>
              <a:t>Use </a:t>
            </a:r>
            <a:r>
              <a:rPr lang="en-US" sz="2400" u="sng" dirty="0" err="1" smtClean="0"/>
              <a:t>multilinear</a:t>
            </a:r>
            <a:r>
              <a:rPr lang="en-US" sz="2400" dirty="0" smtClean="0"/>
              <a:t> maps and the tree-based key derivation technique</a:t>
            </a:r>
          </a:p>
          <a:p>
            <a:r>
              <a:rPr lang="en-US" sz="2400" dirty="0" smtClean="0"/>
              <a:t>Add an Update function to the scheme:</a:t>
            </a:r>
          </a:p>
          <a:p>
            <a:pPr lvl="1"/>
            <a:r>
              <a:rPr lang="en-US" sz="2400" dirty="0" smtClean="0"/>
              <a:t>Move the secret key </a:t>
            </a:r>
            <a:r>
              <a:rPr lang="en-US" sz="2400" i="1" dirty="0" smtClean="0"/>
              <a:t>forward </a:t>
            </a:r>
            <a:r>
              <a:rPr lang="en-US" sz="2400" dirty="0" smtClean="0"/>
              <a:t>in time and space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3" y="3717597"/>
            <a:ext cx="3704330" cy="31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4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protocol to hide client requests to a server (e.g., a database)</a:t>
            </a:r>
          </a:p>
          <a:p>
            <a:r>
              <a:rPr lang="en-US" sz="2600" dirty="0" smtClean="0"/>
              <a:t>Two variants: computational (CPIR) and information-theoretic (IPIR)</a:t>
            </a:r>
          </a:p>
          <a:p>
            <a:r>
              <a:rPr lang="en-US" sz="2600" dirty="0" smtClean="0"/>
              <a:t>CPIR</a:t>
            </a:r>
          </a:p>
          <a:p>
            <a:pPr lvl="1"/>
            <a:r>
              <a:rPr lang="en-US" sz="2600" dirty="0" smtClean="0"/>
              <a:t>Require only a single server</a:t>
            </a:r>
          </a:p>
          <a:p>
            <a:pPr lvl="1"/>
            <a:r>
              <a:rPr lang="en-US" sz="2600" dirty="0" smtClean="0"/>
              <a:t>Much more computationally expensive</a:t>
            </a:r>
          </a:p>
          <a:p>
            <a:r>
              <a:rPr lang="en-US" sz="2600" dirty="0" smtClean="0"/>
              <a:t>IPIR</a:t>
            </a:r>
          </a:p>
          <a:p>
            <a:pPr lvl="1"/>
            <a:r>
              <a:rPr lang="en-US" sz="2600" dirty="0" smtClean="0"/>
              <a:t>Require at least two non-colluding servers</a:t>
            </a:r>
          </a:p>
          <a:p>
            <a:pPr lvl="1"/>
            <a:r>
              <a:rPr lang="en-US" sz="2600" dirty="0" smtClean="0"/>
              <a:t>More efficient but requires more communication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6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9116" y="2768298"/>
            <a:ext cx="1079902" cy="107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319712" y="1969750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317446" y="3627983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4730278" y="2589575"/>
            <a:ext cx="1589434" cy="61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0278" y="3498398"/>
            <a:ext cx="1589434" cy="757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124659">
            <a:off x="4922132" y="2583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0278" y="2768298"/>
            <a:ext cx="1589434" cy="59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30278" y="3627983"/>
            <a:ext cx="1587168" cy="80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24659">
            <a:off x="5043200" y="297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07819">
            <a:off x="5051460" y="35587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07819">
            <a:off x="4845515" y="388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2699757" y="3004059"/>
            <a:ext cx="859359" cy="49433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4322" y="2992468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9116" y="2768298"/>
            <a:ext cx="1079902" cy="107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6319712" y="1969750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317446" y="3627983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4730278" y="2589575"/>
            <a:ext cx="1589434" cy="61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0278" y="3498398"/>
            <a:ext cx="1589434" cy="757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124659">
            <a:off x="4922132" y="2583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0278" y="2768298"/>
            <a:ext cx="1589434" cy="59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30278" y="3627983"/>
            <a:ext cx="1587168" cy="80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24659">
            <a:off x="5043200" y="297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07819">
            <a:off x="5051460" y="35587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07819">
            <a:off x="4845515" y="388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2699757" y="3004059"/>
            <a:ext cx="859359" cy="49433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4322" y="2992468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10" y="5433868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</a:t>
            </a:r>
            <a:r>
              <a:rPr lang="en-US" dirty="0" err="1" smtClean="0"/>
              <a:t>Tschudin</a:t>
            </a:r>
            <a:r>
              <a:rPr lang="en-US" dirty="0" smtClean="0"/>
              <a:t>, Private Information Retrieval over ICN, </a:t>
            </a:r>
          </a:p>
          <a:p>
            <a:r>
              <a:rPr lang="en-US" dirty="0" smtClean="0"/>
              <a:t>INFOCOM 2016 NOM Workshop, April, 2016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[more later]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09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Popcorn: CPIR+IPIR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4" y="1747627"/>
            <a:ext cx="7981289" cy="36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8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</a:t>
            </a:r>
            <a:r>
              <a:rPr lang="en-US" dirty="0" err="1" smtClean="0"/>
              <a:t>Randomizable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1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Forward-Secure 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plain English, “key-evolving public key encryption”</a:t>
            </a:r>
          </a:p>
          <a:p>
            <a:r>
              <a:rPr lang="en-US" dirty="0" smtClean="0"/>
              <a:t>Consists of four algorithms:</a:t>
            </a:r>
          </a:p>
          <a:p>
            <a:pPr lvl="1"/>
            <a:r>
              <a:rPr lang="en-US" dirty="0" smtClean="0"/>
              <a:t>Key generation</a:t>
            </a:r>
          </a:p>
          <a:p>
            <a:pPr lvl="1"/>
            <a:r>
              <a:rPr lang="en-US" dirty="0" smtClean="0"/>
              <a:t>Key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Encrypt</a:t>
            </a:r>
          </a:p>
          <a:p>
            <a:pPr lvl="1"/>
            <a:r>
              <a:rPr lang="en-US" dirty="0" smtClean="0"/>
              <a:t>Decrypt</a:t>
            </a:r>
          </a:p>
          <a:p>
            <a:r>
              <a:rPr lang="en-US" dirty="0" smtClean="0"/>
              <a:t>Based on binary tree encryption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2444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1923" y="3526809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265" y="4490729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65" y="3980419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265" y="2601890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65" y="2120622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923" y="3073201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1923" y="2601891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8250" y="2232558"/>
            <a:ext cx="15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8250" y="2888535"/>
            <a:ext cx="258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and Authenticity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778" y="35268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1306" y="410879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8917" y="4659365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82" y="1518466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8990" y="1549265"/>
            <a:ext cx="224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ICN Network Services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615233" y="1253094"/>
            <a:ext cx="11339" cy="454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>
            <a:off x="4229686" y="2417224"/>
            <a:ext cx="1378564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 flipV="1">
            <a:off x="4382086" y="3055498"/>
            <a:ext cx="1226164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4382086" y="3526809"/>
            <a:ext cx="12526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4229685" y="3980417"/>
            <a:ext cx="1431621" cy="31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229685" y="4490729"/>
            <a:ext cx="1469232" cy="35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6194" y="241722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3870" y="284815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3870" y="325786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8055" y="37114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055" y="424965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01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Encrypt with the </a:t>
            </a:r>
          </a:p>
          <a:p>
            <a:r>
              <a:rPr lang="en-US" dirty="0" smtClean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r>
              <a:rPr lang="en-US" dirty="0" smtClean="0"/>
              <a:t> derived from SK</a:t>
            </a:r>
            <a:r>
              <a:rPr lang="en-US" baseline="-25000" dirty="0" smtClean="0"/>
              <a:t>0</a:t>
            </a:r>
          </a:p>
          <a:p>
            <a:r>
              <a:rPr lang="en-US" dirty="0"/>
              <a:t>a</a:t>
            </a:r>
            <a:r>
              <a:rPr lang="en-US" dirty="0" smtClean="0"/>
              <a:t>nd PK 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 rot="20223913">
            <a:off x="6136892" y="2766406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9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 derived from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nd PK</a:t>
            </a:r>
            <a:endParaRPr lang="en-US" baseline="-25000" dirty="0">
              <a:solidFill>
                <a:schemeClr val="tx1">
                  <a:alpha val="34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10744" y="3733822"/>
            <a:ext cx="805269" cy="26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6013" y="379240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 with SK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199829">
            <a:off x="6134605" y="34989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6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27000"/>
                </a:schemeClr>
              </a:gs>
              <a:gs pos="35000">
                <a:schemeClr val="dk1">
                  <a:tint val="37000"/>
                  <a:satMod val="300000"/>
                  <a:alpha val="27000"/>
                </a:schemeClr>
              </a:gs>
              <a:gs pos="100000">
                <a:schemeClr val="dk1">
                  <a:tint val="15000"/>
                  <a:satMod val="350000"/>
                  <a:alpha val="27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 derived from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nd PK</a:t>
            </a:r>
            <a:endParaRPr lang="en-US" baseline="-25000" dirty="0">
              <a:solidFill>
                <a:schemeClr val="tx1">
                  <a:alpha val="34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10744" y="3733822"/>
            <a:ext cx="805269" cy="26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6013" y="379240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Decrypt with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57183" y="5576804"/>
            <a:ext cx="3696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4924" y="5719381"/>
            <a:ext cx="37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volve secret keys in time (and space)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9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37"/>
            <a:ext cx="8229600" cy="1143000"/>
          </a:xfrm>
        </p:spPr>
        <p:txBody>
          <a:bodyPr/>
          <a:lstStyle/>
          <a:p>
            <a:r>
              <a:rPr lang="en-US" dirty="0" err="1" smtClean="0"/>
              <a:t>Randomizable</a:t>
            </a:r>
            <a:r>
              <a:rPr lang="en-US" dirty="0" smtClean="0"/>
              <a:t> Public-Key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encryption schemes can be re-randomized, e.g., </a:t>
            </a:r>
            <a:r>
              <a:rPr lang="en-US" dirty="0" err="1" smtClean="0"/>
              <a:t>ElGamal</a:t>
            </a:r>
            <a:r>
              <a:rPr lang="en-US" dirty="0" smtClean="0"/>
              <a:t>, BGN, etc.</a:t>
            </a:r>
          </a:p>
          <a:p>
            <a:r>
              <a:rPr lang="en-US" dirty="0" smtClean="0"/>
              <a:t>How can we maintain integrity after randomizing </a:t>
            </a:r>
            <a:r>
              <a:rPr lang="en-US" dirty="0" err="1" smtClean="0"/>
              <a:t>ciphertext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err="1" smtClean="0"/>
              <a:t>Randomizable</a:t>
            </a:r>
            <a:r>
              <a:rPr lang="en-US" i="1" dirty="0" smtClean="0"/>
              <a:t> signatures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Randomizable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</a:t>
            </a:r>
            <a:r>
              <a:rPr lang="en-US" dirty="0" err="1" smtClean="0"/>
              <a:t>ciphertext</a:t>
            </a:r>
            <a:r>
              <a:rPr lang="en-US" dirty="0" smtClean="0"/>
              <a:t>, anyone can re-randomize the </a:t>
            </a:r>
            <a:r>
              <a:rPr lang="en-US" dirty="0" err="1" smtClean="0"/>
              <a:t>ciphertext</a:t>
            </a:r>
            <a:r>
              <a:rPr lang="en-US" dirty="0" smtClean="0"/>
              <a:t> and adapt the signature the new encryption, i.e.,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re statistically indistinguishable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4193"/>
            <a:ext cx="9144000" cy="1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Extractable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7" y="1172419"/>
            <a:ext cx="6096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in Motion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558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94512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34240" y="2203644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398" y="2199439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10" idx="6"/>
          </p:cNvCxnSpPr>
          <p:nvPr/>
        </p:nvCxnSpPr>
        <p:spPr>
          <a:xfrm flipH="1">
            <a:off x="6460058" y="3393780"/>
            <a:ext cx="1034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6"/>
          </p:cNvCxnSpPr>
          <p:nvPr/>
        </p:nvCxnSpPr>
        <p:spPr>
          <a:xfrm flipH="1">
            <a:off x="4036900" y="3393780"/>
            <a:ext cx="1220498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6" idx="6"/>
          </p:cNvCxnSpPr>
          <p:nvPr/>
        </p:nvCxnSpPr>
        <p:spPr>
          <a:xfrm flipH="1" flipV="1">
            <a:off x="1724093" y="3393780"/>
            <a:ext cx="1110147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87039" y="2842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r>
              <a:rPr lang="en-US" dirty="0" smtClean="0"/>
              <a:t>,σ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555" y="2843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,σ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6748" y="281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,σ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0314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06268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7" idx="0"/>
          </p:cNvCxnSpPr>
          <p:nvPr/>
        </p:nvCxnSpPr>
        <p:spPr>
          <a:xfrm>
            <a:off x="7797280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30" idx="2"/>
          </p:cNvCxnSpPr>
          <p:nvPr/>
        </p:nvCxnSpPr>
        <p:spPr>
          <a:xfrm flipV="1">
            <a:off x="1421326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9813" y="3213319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780" y="3206172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7797" y="2322774"/>
            <a:ext cx="96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ncrypt </a:t>
            </a:r>
            <a:br>
              <a:rPr lang="en-US" dirty="0" smtClean="0"/>
            </a:br>
            <a:r>
              <a:rPr lang="en-US" dirty="0" smtClean="0"/>
              <a:t>and sign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7152" y="245727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ecrypt</a:t>
            </a:r>
            <a:br>
              <a:rPr lang="en-US" dirty="0" smtClean="0"/>
            </a:br>
            <a:r>
              <a:rPr lang="en-US" dirty="0" smtClean="0"/>
              <a:t>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34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in Motion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558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94512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34240" y="2203644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Replica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398" y="2199439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Replica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10" idx="6"/>
          </p:cNvCxnSpPr>
          <p:nvPr/>
        </p:nvCxnSpPr>
        <p:spPr>
          <a:xfrm flipH="1">
            <a:off x="6460058" y="3393780"/>
            <a:ext cx="1034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6"/>
          </p:cNvCxnSpPr>
          <p:nvPr/>
        </p:nvCxnSpPr>
        <p:spPr>
          <a:xfrm flipH="1">
            <a:off x="4036900" y="3393780"/>
            <a:ext cx="1220498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6" idx="6"/>
          </p:cNvCxnSpPr>
          <p:nvPr/>
        </p:nvCxnSpPr>
        <p:spPr>
          <a:xfrm flipH="1" flipV="1">
            <a:off x="1724093" y="3393780"/>
            <a:ext cx="1110147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87039" y="2842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r>
              <a:rPr lang="en-US" dirty="0" smtClean="0"/>
              <a:t>,σ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555" y="2843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,σ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6748" y="281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,σ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0314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06268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7" idx="0"/>
          </p:cNvCxnSpPr>
          <p:nvPr/>
        </p:nvCxnSpPr>
        <p:spPr>
          <a:xfrm>
            <a:off x="7797280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30" idx="2"/>
          </p:cNvCxnSpPr>
          <p:nvPr/>
        </p:nvCxnSpPr>
        <p:spPr>
          <a:xfrm flipV="1">
            <a:off x="1421326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9813" y="3213319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780" y="3206172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7797" y="2322774"/>
            <a:ext cx="96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ncrypt </a:t>
            </a:r>
            <a:br>
              <a:rPr lang="en-US" dirty="0" smtClean="0"/>
            </a:br>
            <a:r>
              <a:rPr lang="en-US" dirty="0" smtClean="0"/>
              <a:t>and sign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7152" y="245727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ecrypt</a:t>
            </a:r>
            <a:br>
              <a:rPr lang="en-US" dirty="0" smtClean="0"/>
            </a:br>
            <a:r>
              <a:rPr lang="en-US" dirty="0" smtClean="0"/>
              <a:t>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4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</a:t>
            </a:r>
            <a:r>
              <a:rPr lang="en-US" dirty="0" smtClean="0"/>
              <a:t>SSE and 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1923" y="3526809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265" y="4490729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65" y="3980419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265" y="2601890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65" y="2120622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923" y="3073201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1923" y="2601891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8250" y="2232558"/>
            <a:ext cx="15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8250" y="2888535"/>
            <a:ext cx="258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and Authenticity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778" y="35268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1306" y="410879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8917" y="4659365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82" y="1518466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8990" y="1549265"/>
            <a:ext cx="224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ICN Network Services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615233" y="1253094"/>
            <a:ext cx="11339" cy="454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>
            <a:off x="4229686" y="2417224"/>
            <a:ext cx="1378564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 flipV="1">
            <a:off x="4382086" y="3055498"/>
            <a:ext cx="1226164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4382086" y="3526809"/>
            <a:ext cx="12526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4229685" y="3980417"/>
            <a:ext cx="1431621" cy="31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229685" y="4490729"/>
            <a:ext cx="1469232" cy="35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6194" y="241722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3870" y="284815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3870" y="325786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8055" y="37114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055" y="424965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172" y="580597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Q: What crypto and security techniques can enable these core services?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591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search over encrypted data using symmetric-key </a:t>
            </a:r>
            <a:r>
              <a:rPr lang="en-US" dirty="0" smtClean="0"/>
              <a:t>cryptography</a:t>
            </a:r>
          </a:p>
          <a:p>
            <a:r>
              <a:rPr lang="en-US" dirty="0"/>
              <a:t>Given a database of (encrypted) documents and list of keywords, identify the documents that contain </a:t>
            </a:r>
            <a:r>
              <a:rPr lang="en-US" dirty="0" smtClean="0"/>
              <a:t>keywords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0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search over encrypted data using symmetric-key cryptography</a:t>
            </a:r>
          </a:p>
          <a:p>
            <a:r>
              <a:rPr lang="en-US" dirty="0" smtClean="0"/>
              <a:t>Given a database of (encrypted) documents and list of keywords, identify the documents that contain keywords</a:t>
            </a:r>
          </a:p>
          <a:p>
            <a:r>
              <a:rPr lang="en-US" dirty="0" smtClean="0"/>
              <a:t>Many variants: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and non-interactive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Response-revealing</a:t>
            </a:r>
            <a:r>
              <a:rPr lang="en-US" dirty="0" smtClean="0"/>
              <a:t> and response-hiding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Client possess document list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is-IS" sz="2400" dirty="0" smtClean="0"/>
              <a:t>…,D</a:t>
            </a:r>
            <a:r>
              <a:rPr lang="is-IS" sz="2400" baseline="-25000" dirty="0" smtClean="0"/>
              <a:t>n</a:t>
            </a:r>
          </a:p>
          <a:p>
            <a:r>
              <a:rPr lang="is-IS" sz="2400" dirty="0" smtClean="0"/>
              <a:t>Client builds an index (DB) that maps keywords w to documents – DB[w]</a:t>
            </a:r>
          </a:p>
          <a:p>
            <a:r>
              <a:rPr lang="en-US" sz="2400" dirty="0" smtClean="0"/>
              <a:t>Protocol mechanics:</a:t>
            </a:r>
          </a:p>
          <a:p>
            <a:pPr lvl="1"/>
            <a:r>
              <a:rPr lang="en-US" sz="2400" dirty="0" smtClean="0"/>
              <a:t>Setup: return key k and encrypted DB (</a:t>
            </a:r>
            <a:r>
              <a:rPr lang="en-US" sz="2400" dirty="0" err="1" smtClean="0"/>
              <a:t>eDB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Token: on input w and k, return token t</a:t>
            </a:r>
          </a:p>
          <a:p>
            <a:pPr lvl="1"/>
            <a:r>
              <a:rPr lang="en-US" sz="2400" dirty="0" smtClean="0"/>
              <a:t>Search: on input </a:t>
            </a:r>
            <a:r>
              <a:rPr lang="en-US" sz="2400" dirty="0" err="1" smtClean="0"/>
              <a:t>eDB</a:t>
            </a:r>
            <a:r>
              <a:rPr lang="en-US" sz="2400" dirty="0" smtClean="0"/>
              <a:t> and t, </a:t>
            </a:r>
            <a:r>
              <a:rPr lang="en-US" sz="2400" b="1" dirty="0" smtClean="0"/>
              <a:t>the server </a:t>
            </a:r>
            <a:r>
              <a:rPr lang="en-US" sz="2400" dirty="0" smtClean="0"/>
              <a:t>returns the identifiers in DB[w]</a:t>
            </a:r>
          </a:p>
          <a:p>
            <a:r>
              <a:rPr lang="en-US" sz="2400" dirty="0" smtClean="0"/>
              <a:t>Complexity: search is at best sub-linear in the number of documents and linear in those containing the keyword (</a:t>
            </a:r>
            <a:r>
              <a:rPr lang="en-US" sz="2400" b="1" dirty="0" smtClean="0"/>
              <a:t>optimal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5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700"/>
            <a:ext cx="9144000" cy="22380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34654" y="3749698"/>
            <a:ext cx="17162" cy="858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8780" y="4637600"/>
            <a:ext cx="217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seudorandom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036" y="5710019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/>
              <a:t>http://</a:t>
            </a:r>
            <a:r>
              <a:rPr lang="en-US" dirty="0" err="1"/>
              <a:t>eprints.eemcs.utwente.nl</a:t>
            </a:r>
            <a:r>
              <a:rPr lang="en-US" dirty="0"/>
              <a:t>/24788/01/a18-bosch.pdf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427734" y="2298700"/>
            <a:ext cx="0" cy="2213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04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SSE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117"/>
            <a:ext cx="9144000" cy="2604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126" y="5505556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/>
              <a:t>http://</a:t>
            </a:r>
            <a:r>
              <a:rPr lang="en-US" dirty="0" err="1"/>
              <a:t>research.microsoft.com</a:t>
            </a:r>
            <a:r>
              <a:rPr lang="en-US" dirty="0"/>
              <a:t>/pubs/147148/</a:t>
            </a:r>
            <a:r>
              <a:rPr lang="en-US" dirty="0" err="1"/>
              <a:t>sse.pdf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0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SSE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39"/>
            <a:ext cx="9144000" cy="2604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0544" y="4910853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/>
              <a:t>b</a:t>
            </a:r>
            <a:r>
              <a:rPr lang="en-US" dirty="0" smtClean="0"/>
              <a:t>ut the search complexity is always linear in the number of matching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7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Property-Preserving Encryption (PPE) and Predicate-Private Encryption (PE)</a:t>
            </a:r>
          </a:p>
          <a:p>
            <a:pPr lvl="1"/>
            <a:r>
              <a:rPr lang="en-US" dirty="0" smtClean="0"/>
              <a:t>Data is encrypted</a:t>
            </a:r>
          </a:p>
          <a:p>
            <a:pPr lvl="1"/>
            <a:r>
              <a:rPr lang="en-US" dirty="0" smtClean="0"/>
              <a:t>Users learn functions (predicates) of the encrypted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Types of predicates</a:t>
            </a:r>
          </a:p>
          <a:p>
            <a:pPr lvl="1"/>
            <a:r>
              <a:rPr lang="en-US" dirty="0" smtClean="0"/>
              <a:t>Inner-products over integer vectors</a:t>
            </a:r>
          </a:p>
          <a:p>
            <a:pPr lvl="1"/>
            <a:r>
              <a:rPr lang="en-US" dirty="0" smtClean="0"/>
              <a:t>Subspace membership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9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Oblivious Data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Non-Symmetric Encrypted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variants: Practical and “not so much”</a:t>
            </a:r>
          </a:p>
          <a:p>
            <a:r>
              <a:rPr lang="en-US" dirty="0" smtClean="0"/>
              <a:t>Practical</a:t>
            </a:r>
            <a:r>
              <a:rPr lang="en-US" dirty="0"/>
              <a:t>: </a:t>
            </a:r>
            <a:r>
              <a:rPr lang="en-US" dirty="0" err="1"/>
              <a:t>CryptDB</a:t>
            </a:r>
            <a:r>
              <a:rPr lang="en-US" dirty="0"/>
              <a:t> and </a:t>
            </a:r>
            <a:r>
              <a:rPr lang="en-US" dirty="0" err="1"/>
              <a:t>Arx</a:t>
            </a:r>
            <a:r>
              <a:rPr lang="en-US" dirty="0"/>
              <a:t> (</a:t>
            </a:r>
            <a:r>
              <a:rPr lang="en-US" dirty="0" err="1"/>
              <a:t>CryptDB</a:t>
            </a:r>
            <a:r>
              <a:rPr lang="en-US" dirty="0"/>
              <a:t> v2)</a:t>
            </a:r>
          </a:p>
          <a:p>
            <a:pPr lvl="1"/>
            <a:r>
              <a:rPr lang="en-US" dirty="0" smtClean="0"/>
              <a:t>These are </a:t>
            </a:r>
            <a:r>
              <a:rPr lang="en-US" dirty="0" smtClean="0"/>
              <a:t>deployed at scale</a:t>
            </a:r>
          </a:p>
          <a:p>
            <a:r>
              <a:rPr lang="en-US" dirty="0"/>
              <a:t>Theoretical: Based on </a:t>
            </a:r>
            <a:r>
              <a:rPr lang="en-US" dirty="0" smtClean="0"/>
              <a:t>Oblivious RAM</a:t>
            </a:r>
            <a:endParaRPr lang="en-US" dirty="0"/>
          </a:p>
          <a:p>
            <a:pPr lvl="1"/>
            <a:r>
              <a:rPr lang="en-US" dirty="0"/>
              <a:t>Seek to hide everything except the result size</a:t>
            </a:r>
          </a:p>
          <a:p>
            <a:pPr lvl="1"/>
            <a:r>
              <a:rPr lang="en-US" dirty="0"/>
              <a:t>Often multi-round, </a:t>
            </a:r>
            <a:r>
              <a:rPr lang="en-US" i="1" dirty="0" err="1"/>
              <a:t>stateful</a:t>
            </a:r>
            <a:r>
              <a:rPr lang="en-US" dirty="0"/>
              <a:t>, and have heavy communication costs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9144000" cy="21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Crypto that </a:t>
            </a:r>
            <a:r>
              <a:rPr lang="en-US" b="1" dirty="0" smtClean="0"/>
              <a:t>can enables essential network services</a:t>
            </a:r>
          </a:p>
          <a:p>
            <a:r>
              <a:rPr lang="en-US" dirty="0" smtClean="0"/>
              <a:t>What’s essential?</a:t>
            </a:r>
          </a:p>
          <a:p>
            <a:pPr lvl="1"/>
            <a:r>
              <a:rPr lang="en-US" dirty="0" smtClean="0"/>
              <a:t>Integrity and authenticity</a:t>
            </a:r>
          </a:p>
          <a:p>
            <a:pPr lvl="1"/>
            <a:r>
              <a:rPr lang="en-US" dirty="0" smtClean="0"/>
              <a:t>Privacy </a:t>
            </a:r>
            <a:r>
              <a:rPr lang="en-US" dirty="0" smtClean="0"/>
              <a:t>(e.g., as per RFC 6973)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What’s non essential?</a:t>
            </a:r>
          </a:p>
          <a:p>
            <a:pPr lvl="1"/>
            <a:r>
              <a:rPr lang="en-US" dirty="0" smtClean="0"/>
              <a:t>Anonymity</a:t>
            </a:r>
            <a:endParaRPr lang="en-US" dirty="0" smtClean="0"/>
          </a:p>
          <a:p>
            <a:pPr lvl="1"/>
            <a:r>
              <a:rPr lang="en-US" dirty="0" smtClean="0"/>
              <a:t>Confidentiality </a:t>
            </a:r>
            <a:r>
              <a:rPr lang="en-US" dirty="0" smtClean="0"/>
              <a:t>(application-layer concern)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87738"/>
            <a:ext cx="2895600" cy="365125"/>
          </a:xfrm>
        </p:spPr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13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34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998" y="537453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eprint.iacr.org</a:t>
            </a:r>
            <a:r>
              <a:rPr lang="en-US" dirty="0"/>
              <a:t>/2014/185.pdf</a:t>
            </a:r>
          </a:p>
        </p:txBody>
      </p:sp>
    </p:spTree>
    <p:extLst>
      <p:ext uri="{BB962C8B-B14F-4D97-AF65-F5344CB8AC3E}">
        <p14:creationId xmlns:p14="http://schemas.microsoft.com/office/powerpoint/2010/main" val="238931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27628" y="33567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41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DoE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DNSSEC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revent forging or modifying DNS records </a:t>
            </a:r>
          </a:p>
          <a:p>
            <a:pPr lvl="1"/>
            <a:r>
              <a:rPr lang="en-US" dirty="0" smtClean="0"/>
              <a:t>Allow the DNS to prove that a query answer </a:t>
            </a:r>
            <a:r>
              <a:rPr lang="en-US" b="1" dirty="0" smtClean="0"/>
              <a:t>does not exist</a:t>
            </a:r>
          </a:p>
          <a:p>
            <a:r>
              <a:rPr lang="en-US" dirty="0" smtClean="0"/>
              <a:t>Current version allows for zone enumeration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9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NSEC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144000" cy="2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NSEC3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55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NSEC5: Preventing Zone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result: public-key operations are </a:t>
            </a:r>
            <a:r>
              <a:rPr lang="en-US" b="1" dirty="0" smtClean="0"/>
              <a:t>necessary</a:t>
            </a:r>
            <a:r>
              <a:rPr lang="en-US" dirty="0" smtClean="0"/>
              <a:t> to </a:t>
            </a:r>
            <a:r>
              <a:rPr lang="en-US" dirty="0" smtClean="0"/>
              <a:t>keep responses fresh and prevent </a:t>
            </a:r>
            <a:r>
              <a:rPr lang="en-US" dirty="0" smtClean="0"/>
              <a:t>zone enumeration</a:t>
            </a:r>
          </a:p>
          <a:p>
            <a:r>
              <a:rPr lang="en-US" dirty="0" smtClean="0"/>
              <a:t>Idea: replace the hash in NSEC3 with a keyed hash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68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Secondary keys: (PK</a:t>
            </a:r>
            <a:r>
              <a:rPr lang="en-US" sz="2800" baseline="-25000" dirty="0"/>
              <a:t>S</a:t>
            </a:r>
            <a:r>
              <a:rPr lang="en-US" sz="2800" dirty="0"/>
              <a:t> = e, SK</a:t>
            </a:r>
            <a:r>
              <a:rPr lang="en-US" sz="2800" baseline="-25000" dirty="0"/>
              <a:t>S </a:t>
            </a:r>
            <a:r>
              <a:rPr lang="en-US" sz="2800" dirty="0"/>
              <a:t>= d)</a:t>
            </a:r>
          </a:p>
          <a:p>
            <a:pPr marL="0" indent="0">
              <a:buNone/>
            </a:pPr>
            <a:r>
              <a:rPr lang="en-US" sz="2800" dirty="0"/>
              <a:t>For each record x,  </a:t>
            </a:r>
          </a:p>
          <a:p>
            <a:pPr marL="0" indent="0">
              <a:buNone/>
            </a:pPr>
            <a:r>
              <a:rPr lang="en-US" sz="2800" dirty="0"/>
              <a:t>						S(x) = (h</a:t>
            </a:r>
            <a:r>
              <a:rPr lang="en-US" sz="2800" baseline="-25000" dirty="0"/>
              <a:t>1</a:t>
            </a:r>
            <a:r>
              <a:rPr lang="en-US" sz="2800" dirty="0"/>
              <a:t>(x))</a:t>
            </a:r>
            <a:r>
              <a:rPr lang="en-US" sz="2800" baseline="30000" dirty="0"/>
              <a:t>d</a:t>
            </a:r>
            <a:r>
              <a:rPr lang="en-US" sz="2800" dirty="0"/>
              <a:t> mod N</a:t>
            </a:r>
          </a:p>
          <a:p>
            <a:pPr marL="0" indent="0">
              <a:buNone/>
            </a:pPr>
            <a:r>
              <a:rPr lang="en-US" sz="2800" dirty="0"/>
              <a:t>						F(x) = h</a:t>
            </a:r>
            <a:r>
              <a:rPr lang="en-US" sz="2800" baseline="-25000" dirty="0"/>
              <a:t>2</a:t>
            </a:r>
            <a:r>
              <a:rPr lang="en-US" sz="2800" dirty="0"/>
              <a:t>(S(x))</a:t>
            </a:r>
          </a:p>
          <a:p>
            <a:pPr marL="0" indent="0">
              <a:buNone/>
            </a:pPr>
            <a:r>
              <a:rPr lang="en-US" sz="2800" dirty="0"/>
              <a:t>For hash functions h</a:t>
            </a:r>
            <a:r>
              <a:rPr lang="en-US" sz="2800" baseline="-25000" dirty="0"/>
              <a:t>1 </a:t>
            </a:r>
            <a:r>
              <a:rPr lang="en-US" sz="2800" dirty="0"/>
              <a:t>and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</a:p>
          <a:p>
            <a:pPr marL="0" indent="0">
              <a:buNone/>
            </a:pPr>
            <a:endParaRPr lang="en-US" sz="28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90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Non-Existence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45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 query q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Compute S(q) and F(q)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Respond with S(q) and all hashes after F(q)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To verify a response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1. Check that (S(q))</a:t>
            </a:r>
            <a:r>
              <a:rPr lang="en-US" sz="2800" baseline="30000" dirty="0" smtClean="0"/>
              <a:t>e </a:t>
            </a:r>
            <a:r>
              <a:rPr lang="en-US" sz="2800" dirty="0" smtClean="0"/>
              <a:t>= h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(q)</a:t>
            </a:r>
          </a:p>
          <a:p>
            <a:pPr marL="0" indent="0">
              <a:buNone/>
            </a:pPr>
            <a:r>
              <a:rPr lang="en-US" sz="2800" dirty="0" smtClean="0"/>
              <a:t>	2. Verify the response with </a:t>
            </a:r>
            <a:r>
              <a:rPr lang="en-US" sz="2800" dirty="0"/>
              <a:t>PK</a:t>
            </a:r>
            <a:r>
              <a:rPr lang="en-US" sz="2800" baseline="-25000" dirty="0"/>
              <a:t>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3. Check that F(q) =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(S(q)) is before all hashes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97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</a:t>
            </a:r>
            <a:r>
              <a:rPr lang="en-US" b="1" dirty="0" smtClean="0"/>
              <a:t>a tremendous number </a:t>
            </a:r>
            <a:r>
              <a:rPr lang="en-US" dirty="0" smtClean="0"/>
              <a:t>of papers on confidentiality in ICN</a:t>
            </a:r>
          </a:p>
          <a:p>
            <a:r>
              <a:rPr lang="en-US" dirty="0" smtClean="0"/>
              <a:t>All of them solve the problem at the application layer</a:t>
            </a:r>
          </a:p>
          <a:p>
            <a:r>
              <a:rPr lang="en-US" dirty="0" smtClean="0"/>
              <a:t>This problem is </a:t>
            </a:r>
            <a:r>
              <a:rPr lang="en-US" b="1" dirty="0" smtClean="0"/>
              <a:t>important</a:t>
            </a:r>
            <a:r>
              <a:rPr lang="en-US" dirty="0" smtClean="0"/>
              <a:t>, but not yet a core network service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85" y="1600200"/>
            <a:ext cx="8881180" cy="4525963"/>
          </a:xfrm>
        </p:spPr>
        <p:txBody>
          <a:bodyPr/>
          <a:lstStyle/>
          <a:p>
            <a:r>
              <a:rPr lang="en-US" sz="1800" dirty="0" smtClean="0"/>
              <a:t>Integrity and authenticity</a:t>
            </a:r>
          </a:p>
          <a:p>
            <a:pPr lvl="1"/>
            <a:r>
              <a:rPr lang="en-US" sz="1800" dirty="0" smtClean="0"/>
              <a:t>Hash-based signatures</a:t>
            </a:r>
          </a:p>
          <a:p>
            <a:r>
              <a:rPr lang="en-US" sz="1800" dirty="0" smtClean="0"/>
              <a:t>Availability</a:t>
            </a:r>
            <a:endParaRPr lang="en-US" sz="1800" dirty="0" smtClean="0"/>
          </a:p>
          <a:p>
            <a:pPr lvl="1"/>
            <a:r>
              <a:rPr lang="en-US" sz="1800" dirty="0" smtClean="0"/>
              <a:t>Authenticated Denial of Existence (DoE)</a:t>
            </a:r>
          </a:p>
          <a:p>
            <a:r>
              <a:rPr lang="en-US" sz="1800" dirty="0"/>
              <a:t>Privacy</a:t>
            </a:r>
          </a:p>
          <a:p>
            <a:pPr lvl="1"/>
            <a:r>
              <a:rPr lang="en-US" sz="1800" dirty="0"/>
              <a:t>Encrypted Deep Packet Inspection (DPI)</a:t>
            </a:r>
          </a:p>
          <a:p>
            <a:pPr lvl="1"/>
            <a:r>
              <a:rPr lang="en-US" sz="1800" dirty="0" smtClean="0"/>
              <a:t>Password-Authenticated and Non-Interactive Key </a:t>
            </a:r>
            <a:r>
              <a:rPr lang="en-US" sz="1800" dirty="0"/>
              <a:t>Exchange </a:t>
            </a:r>
            <a:r>
              <a:rPr lang="en-US" sz="1800" dirty="0" smtClean="0"/>
              <a:t>(PAKE and NIKE)</a:t>
            </a:r>
            <a:endParaRPr lang="en-US" sz="1800" dirty="0"/>
          </a:p>
          <a:p>
            <a:pPr lvl="1"/>
            <a:r>
              <a:rPr lang="en-US" sz="1800" dirty="0" smtClean="0"/>
              <a:t>Private </a:t>
            </a:r>
            <a:r>
              <a:rPr lang="en-US" sz="1800" dirty="0"/>
              <a:t>Information Retrieval (PIR)</a:t>
            </a:r>
          </a:p>
          <a:p>
            <a:pPr lvl="1"/>
            <a:r>
              <a:rPr lang="en-US" sz="1800" dirty="0" err="1"/>
              <a:t>Randomizable</a:t>
            </a:r>
            <a:r>
              <a:rPr lang="en-US" sz="1800" dirty="0"/>
              <a:t> public-key encryption</a:t>
            </a:r>
          </a:p>
          <a:p>
            <a:pPr lvl="1"/>
            <a:r>
              <a:rPr lang="en-US" sz="1800" dirty="0"/>
              <a:t>Secure searchable </a:t>
            </a:r>
            <a:r>
              <a:rPr lang="en-US" sz="1800" dirty="0" smtClean="0"/>
              <a:t>encryption and predicate encryption </a:t>
            </a:r>
            <a:r>
              <a:rPr lang="en-US" sz="1800" dirty="0"/>
              <a:t>(</a:t>
            </a:r>
            <a:r>
              <a:rPr lang="en-US" sz="1800" dirty="0" smtClean="0"/>
              <a:t>SSE and PE) </a:t>
            </a:r>
            <a:endParaRPr lang="en-US" sz="1800" dirty="0"/>
          </a:p>
          <a:p>
            <a:pPr lvl="1"/>
            <a:r>
              <a:rPr lang="en-US" sz="1800" dirty="0"/>
              <a:t>Oblivious data </a:t>
            </a:r>
            <a:r>
              <a:rPr lang="en-US" sz="1800" dirty="0" smtClean="0"/>
              <a:t>structures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Integrity and Authentication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16251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4054</Words>
  <Application>Microsoft Macintosh PowerPoint</Application>
  <PresentationFormat>On-screen Show (4:3)</PresentationFormat>
  <Paragraphs>832</Paragraphs>
  <Slides>78</Slides>
  <Notes>34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Custom Design</vt:lpstr>
      <vt:lpstr>Cryptographic Algorithms and Security Protocols for ICN</vt:lpstr>
      <vt:lpstr>Background</vt:lpstr>
      <vt:lpstr>Looking Forward</vt:lpstr>
      <vt:lpstr>ICN Network Stack</vt:lpstr>
      <vt:lpstr>ICN Network Services</vt:lpstr>
      <vt:lpstr>ICN Network Services</vt:lpstr>
      <vt:lpstr>Selection Criteria</vt:lpstr>
      <vt:lpstr>Topic Breakdown</vt:lpstr>
      <vt:lpstr>Integrity and Authentication</vt:lpstr>
      <vt:lpstr>Hash-Based Signatures</vt:lpstr>
      <vt:lpstr>Lamport OTS Idea [x]</vt:lpstr>
      <vt:lpstr>Lamport OTS Idea</vt:lpstr>
      <vt:lpstr>Merkle Tree Idea</vt:lpstr>
      <vt:lpstr>Merkle Tree Idea</vt:lpstr>
      <vt:lpstr>Merkle Tree Idea</vt:lpstr>
      <vt:lpstr>Merkle Trees [x]</vt:lpstr>
      <vt:lpstr>XMSS Tree (Buchmann et al.)</vt:lpstr>
      <vt:lpstr>Stateless Hash-Based Signature</vt:lpstr>
      <vt:lpstr>Overview</vt:lpstr>
      <vt:lpstr>SPINCS (Bernstein et al.)</vt:lpstr>
      <vt:lpstr>Hash-Based Signature Recap</vt:lpstr>
      <vt:lpstr>Anonymity</vt:lpstr>
      <vt:lpstr>Onion Routing</vt:lpstr>
      <vt:lpstr>Sphinx Protocol [x]</vt:lpstr>
      <vt:lpstr>Sphinx Protocol</vt:lpstr>
      <vt:lpstr>HORNET Protocol [x]</vt:lpstr>
      <vt:lpstr>HORNET Data Packet Internals</vt:lpstr>
      <vt:lpstr>Onion Routing Recap</vt:lpstr>
      <vt:lpstr>Privacy</vt:lpstr>
      <vt:lpstr>Encrypted DPI</vt:lpstr>
      <vt:lpstr>BlindBox</vt:lpstr>
      <vt:lpstr>BlindBox Details</vt:lpstr>
      <vt:lpstr>Probable Cause Decryption</vt:lpstr>
      <vt:lpstr>BlindBox Rule Preparation</vt:lpstr>
      <vt:lpstr>Privacy: Key Exchange</vt:lpstr>
      <vt:lpstr>Group AKE</vt:lpstr>
      <vt:lpstr>Password AKE</vt:lpstr>
      <vt:lpstr>Non-Interactive Key Exchange (NIKE)</vt:lpstr>
      <vt:lpstr>NIKE Protocols</vt:lpstr>
      <vt:lpstr>NIKE Protocols</vt:lpstr>
      <vt:lpstr>Forward Secrecy NIKE?</vt:lpstr>
      <vt:lpstr>Privacy: PIR</vt:lpstr>
      <vt:lpstr>Private Information Retrieval</vt:lpstr>
      <vt:lpstr>IPIR</vt:lpstr>
      <vt:lpstr>IPIR</vt:lpstr>
      <vt:lpstr>Popcorn: CPIR+IPIR</vt:lpstr>
      <vt:lpstr>Privacy: Randomizable Encryption</vt:lpstr>
      <vt:lpstr>Forward-Secure Public Key Encryption</vt:lpstr>
      <vt:lpstr>Binary Tree Encryption</vt:lpstr>
      <vt:lpstr>Binary Tree Encryption</vt:lpstr>
      <vt:lpstr>Binary Tree Encryption</vt:lpstr>
      <vt:lpstr>Binary Tree Encryption</vt:lpstr>
      <vt:lpstr>Binary Tree Encryption</vt:lpstr>
      <vt:lpstr>Randomizable Public-Key Encryption</vt:lpstr>
      <vt:lpstr>Randomizable Signatures</vt:lpstr>
      <vt:lpstr>Extractable Signatures</vt:lpstr>
      <vt:lpstr>Mixing in Motion</vt:lpstr>
      <vt:lpstr>Mixing in Motion</vt:lpstr>
      <vt:lpstr>Privacy: SSE and PE</vt:lpstr>
      <vt:lpstr>Searchable Symmetric Encryption</vt:lpstr>
      <vt:lpstr>Searchable Symmetric Encryption</vt:lpstr>
      <vt:lpstr>SSE Overview</vt:lpstr>
      <vt:lpstr>Efficient SSE</vt:lpstr>
      <vt:lpstr>Other SSE Solutions</vt:lpstr>
      <vt:lpstr>Other SSE Solutions</vt:lpstr>
      <vt:lpstr>Alternatives to SSE</vt:lpstr>
      <vt:lpstr>Privacy: Oblivious Data Structures</vt:lpstr>
      <vt:lpstr>Non-Symmetric Encrypted Search</vt:lpstr>
      <vt:lpstr>Arx</vt:lpstr>
      <vt:lpstr>ORAM</vt:lpstr>
      <vt:lpstr>Availability</vt:lpstr>
      <vt:lpstr>Authenticated DoE</vt:lpstr>
      <vt:lpstr>DNSSEC NSEC</vt:lpstr>
      <vt:lpstr>DNSSEC NSEC3</vt:lpstr>
      <vt:lpstr>NSEC5: Preventing Zone Enumeration</vt:lpstr>
      <vt:lpstr>Signed Records</vt:lpstr>
      <vt:lpstr>Proving Non-Existence</vt:lpstr>
      <vt:lpstr>Comments on Confidentiality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McGill</dc:creator>
  <cp:lastModifiedBy>cwood</cp:lastModifiedBy>
  <cp:revision>941</cp:revision>
  <dcterms:created xsi:type="dcterms:W3CDTF">2014-08-21T20:51:42Z</dcterms:created>
  <dcterms:modified xsi:type="dcterms:W3CDTF">2016-06-19T16:03:39Z</dcterms:modified>
</cp:coreProperties>
</file>