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4" r:id="rId5"/>
    <p:sldId id="555" r:id="rId6"/>
    <p:sldId id="568" r:id="rId7"/>
    <p:sldId id="567" r:id="rId8"/>
    <p:sldId id="558" r:id="rId9"/>
    <p:sldId id="556" r:id="rId10"/>
    <p:sldId id="569" r:id="rId11"/>
    <p:sldId id="557" r:id="rId12"/>
    <p:sldId id="570" r:id="rId13"/>
    <p:sldId id="582" r:id="rId14"/>
    <p:sldId id="5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BEE616-86D3-4099-A968-B4A6BDE18D0F}">
          <p14:sldIdLst>
            <p14:sldId id="257"/>
            <p14:sldId id="354"/>
            <p14:sldId id="555"/>
            <p14:sldId id="568"/>
            <p14:sldId id="567"/>
            <p14:sldId id="558"/>
            <p14:sldId id="556"/>
            <p14:sldId id="569"/>
            <p14:sldId id="557"/>
            <p14:sldId id="570"/>
            <p14:sldId id="582"/>
            <p14:sldId id="584"/>
          </p14:sldIdLst>
        </p14:section>
        <p14:section name="Untitled Section" id="{D22B2DA1-3DFA-46D2-BA1D-DAD7CC7F72F2}">
          <p14:sldIdLst/>
        </p14:section>
        <p14:section name="Untitled Section" id="{5930E777-D3D8-4E75-983C-AF214C42B1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79" autoAdjust="0"/>
  </p:normalViewPr>
  <p:slideViewPr>
    <p:cSldViewPr snapToGrid="0" showGuides="1">
      <p:cViewPr varScale="1">
        <p:scale>
          <a:sx n="82" d="100"/>
          <a:sy n="82" d="100"/>
        </p:scale>
        <p:origin x="720" y="58"/>
      </p:cViewPr>
      <p:guideLst>
        <p:guide orient="horz" pos="2159"/>
        <p:guide pos="38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482A5-FD59-4225-A350-DA787E19AAD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E7C8E-9966-49AA-A950-642A59F8B08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E7C8E-9966-49AA-A950-642A59F8B0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334C30-18F6-499E-B529-FBBBA5BA860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6EBCE5-9DE5-46EE-9318-4795EB416EE9}" type="slidenum">
              <a:rPr lang="en-US" smtClean="0"/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712913" y="3832225"/>
            <a:ext cx="9186862" cy="17986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5C8B60-5CF0-444C-8758-FD6AA4E3BF27}" type="datetime1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....Linking Learners Everywhere 2013 All Rights Reserved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DF291AF-424A-45FD-966C-A7A9D7595FCE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334533"/>
            <a:ext cx="3309258" cy="31870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rgbClr val="FFFFCC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144000" y="0"/>
            <a:ext cx="3048000" cy="18573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210550" y="6176963"/>
            <a:ext cx="3981450" cy="6849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557348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73486" y="0"/>
            <a:ext cx="348343" cy="685800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23332" y="1"/>
            <a:ext cx="6270171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DESIGN AND DEVELOPMENT OF AN ENHANCED E-LEARNING PLATFORM FOR AN INTERACTIVE EDUCATIONAL EXPERIENCE</a:t>
            </a:r>
            <a:endParaRPr lang="en-US" dirty="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ctr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BY:</a:t>
            </a:r>
            <a:endParaRPr lang="en-US" dirty="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CHRISTIAN NII COMMEY SOLOMON - 040918451</a:t>
            </a:r>
            <a:endParaRPr lang="en-US" dirty="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JEREMY EDUDZI AVADZI - 4121210061</a:t>
            </a:r>
            <a:endParaRPr lang="en-US" dirty="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ctr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SUPERVISOR:</a:t>
            </a:r>
            <a:endParaRPr lang="en-US" dirty="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DR. KISEMBE</a:t>
            </a:r>
            <a:endParaRPr lang="en-US" dirty="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1829" y="5943600"/>
            <a:ext cx="6008913" cy="575187"/>
          </a:xfrm>
        </p:spPr>
        <p:txBody>
          <a:bodyPr>
            <a:normAutofit fontScale="90000"/>
          </a:bodyPr>
          <a:lstStyle/>
          <a:p>
            <a:pPr lvl="0" fontAlgn="base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1100"/>
            </a:pPr>
            <a:b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</a:br>
            <a:b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</a:br>
            <a:b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</a:br>
            <a:endParaRPr lang="en-US" sz="32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60" y="2658358"/>
            <a:ext cx="3995365" cy="36293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414" y="210215"/>
            <a:ext cx="5846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Gill Sans MT" panose="020B05020201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GHANA COMMUNICATION TECHNOLOGY UNIVERSITY</a:t>
            </a:r>
            <a:endParaRPr lang="en-US" sz="3600" b="1" dirty="0">
              <a:solidFill>
                <a:srgbClr val="002060"/>
              </a:solidFill>
              <a:latin typeface="Gill Sans MT" panose="020B05020201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23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IDENTIFIED GAPS</a:t>
            </a:r>
            <a:endParaRPr lang="en-US" b="1" dirty="0">
              <a:solidFill>
                <a:schemeClr val="bg1">
                  <a:lumMod val="75000"/>
                  <a:lumOff val="25000"/>
                </a:schemeClr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360"/>
            <a:ext cx="10515600" cy="4351338"/>
          </a:xfrm>
        </p:spPr>
        <p:txBody>
          <a:bodyPr/>
          <a:lstStyle/>
          <a:p>
            <a:r>
              <a:rPr lang="en-US"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Absence of Video Conferencing Features</a:t>
            </a:r>
            <a:endParaRPr lang="en-US" sz="240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r>
              <a:rPr lang="en-US"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Lack of Comprehensive User Involvement</a:t>
            </a:r>
            <a:endParaRPr lang="en-US" sz="240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r>
              <a:rPr lang="en-US"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Limited Assessment and Evaluation Method</a:t>
            </a:r>
            <a:endParaRPr lang="en-US" sz="240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urrent setup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635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rojectFlowChart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635"/>
            <a:ext cx="1219327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b="1" u="sng" dirty="0">
                <a:solidFill>
                  <a:schemeClr val="bg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INTRODUCTION</a:t>
            </a:r>
            <a:endParaRPr lang="en-US" altLang="en-GB" b="1" u="sng" dirty="0">
              <a:solidFill>
                <a:schemeClr val="bg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4830" y="1456690"/>
            <a:ext cx="11193780" cy="4485640"/>
          </a:xfrm>
        </p:spPr>
        <p:txBody>
          <a:bodyPr/>
          <a:lstStyle/>
          <a:p>
            <a:r>
              <a:rPr lang="en-US"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Overview of e-learning</a:t>
            </a:r>
            <a:endParaRPr lang="en-US" sz="240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Rise of e-learning during the pandemic</a:t>
            </a:r>
            <a:endParaRPr lang="en-US" sz="200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0"/>
            <a:r>
              <a:rPr lang="en-US"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E-learning vs the Traditional Pedagogical System (Opportunites and Challenges)</a:t>
            </a:r>
            <a:endParaRPr lang="en-US" sz="240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Limitations of Traditional Pedagogical System</a:t>
            </a:r>
            <a:endParaRPr lang="en-US" sz="200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Importance of Digital Platforms in Higher Education; [Examples of e-learning systems]</a:t>
            </a:r>
            <a:endParaRPr lang="en-US" sz="200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0"/>
            <a:r>
              <a:rPr lang="en-US" sz="2330" dirty="0">
                <a:latin typeface="Gill Sans MT" panose="020B0502020104020203" pitchFamily="34" charset="0"/>
                <a:cs typeface="Gill Sans MT" panose="020B0502020104020203" pitchFamily="34" charset="0"/>
              </a:rPr>
              <a:t>Success of E-learning Systems</a:t>
            </a:r>
            <a:endParaRPr lang="en-US" sz="233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1995" dirty="0">
                <a:latin typeface="Gill Sans MT" panose="020B0502020104020203" pitchFamily="34" charset="0"/>
                <a:cs typeface="Gill Sans MT" panose="020B0502020104020203" pitchFamily="34" charset="0"/>
              </a:rPr>
              <a:t>The context of education defined within the framework of an e-learning platform</a:t>
            </a:r>
            <a:endParaRPr lang="en-US" sz="199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Educational democratisation.</a:t>
            </a:r>
            <a:endParaRPr lang="en-US" sz="200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marL="0" lvl="0" indent="0">
              <a:buNone/>
            </a:pPr>
            <a:endParaRPr lang="en-US" sz="233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23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PROBLEM STATEMENT</a:t>
            </a:r>
            <a:endParaRPr lang="en-US" b="1" dirty="0">
              <a:solidFill>
                <a:schemeClr val="bg1">
                  <a:lumMod val="75000"/>
                  <a:lumOff val="25000"/>
                </a:schemeClr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360"/>
            <a:ext cx="10515600" cy="4351338"/>
          </a:xfrm>
        </p:spPr>
        <p:txBody>
          <a:bodyPr/>
          <a:lstStyle/>
          <a:p>
            <a:r>
              <a:rPr lang="en-US"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Current state of education at GCTU</a:t>
            </a:r>
            <a:endParaRPr lang="en-US" sz="240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r>
              <a:rPr lang="en-US"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Challenges faced by students at GCTU</a:t>
            </a:r>
            <a:endParaRPr lang="en-US" sz="240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55" dirty="0">
                <a:latin typeface="Gill Sans MT" panose="020B0502020104020203" pitchFamily="34" charset="0"/>
                <a:cs typeface="Gill Sans MT" panose="020B0502020104020203" pitchFamily="34" charset="0"/>
              </a:rPr>
              <a:t>Limited accomodation and accessibiity issues</a:t>
            </a:r>
            <a:endParaRPr lang="en-US" sz="205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55" dirty="0">
                <a:latin typeface="Gill Sans MT" panose="020B0502020104020203" pitchFamily="34" charset="0"/>
                <a:cs typeface="Gill Sans MT" panose="020B0502020104020203" pitchFamily="34" charset="0"/>
              </a:rPr>
              <a:t>High Cost of existing solutions.</a:t>
            </a:r>
            <a:endParaRPr lang="en-US" sz="205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0"/>
            <a:r>
              <a:rPr lang="en-US" sz="2395" dirty="0">
                <a:latin typeface="Gill Sans MT" panose="020B0502020104020203" pitchFamily="34" charset="0"/>
                <a:cs typeface="Gill Sans MT" panose="020B0502020104020203" pitchFamily="34" charset="0"/>
              </a:rPr>
              <a:t>Proposed Solution</a:t>
            </a:r>
            <a:endParaRPr lang="en-US" sz="239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50" dirty="0">
                <a:latin typeface="Gill Sans MT" panose="020B0502020104020203" pitchFamily="34" charset="0"/>
                <a:cs typeface="Gill Sans MT" panose="020B0502020104020203" pitchFamily="34" charset="0"/>
              </a:rPr>
              <a:t>Development of comprehensive e-learning platform</a:t>
            </a:r>
            <a:endParaRPr lang="en-US" sz="205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50" dirty="0">
                <a:latin typeface="Gill Sans MT" panose="020B0502020104020203" pitchFamily="34" charset="0"/>
                <a:cs typeface="Gill Sans MT" panose="020B0502020104020203" pitchFamily="34" charset="0"/>
              </a:rPr>
              <a:t>Addressing challended through e-learning</a:t>
            </a:r>
            <a:endParaRPr lang="en-US" sz="205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50" dirty="0">
                <a:latin typeface="Gill Sans MT" panose="020B0502020104020203" pitchFamily="34" charset="0"/>
                <a:cs typeface="Gill Sans MT" panose="020B0502020104020203" pitchFamily="34" charset="0"/>
              </a:rPr>
              <a:t>Need for custom, cost-effective solution</a:t>
            </a:r>
            <a:endParaRPr lang="en-US" sz="205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23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OBJECTIVES</a:t>
            </a:r>
            <a:endParaRPr lang="en-US" b="1" dirty="0">
              <a:solidFill>
                <a:schemeClr val="bg1">
                  <a:lumMod val="75000"/>
                  <a:lumOff val="25000"/>
                </a:schemeClr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360"/>
            <a:ext cx="10515600" cy="4351338"/>
          </a:xfrm>
        </p:spPr>
        <p:txBody>
          <a:bodyPr/>
          <a:lstStyle/>
          <a:p>
            <a:r>
              <a:rPr lang="en-US"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Development of an e-learning platform</a:t>
            </a:r>
            <a:endParaRPr lang="en-US" sz="240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55" dirty="0">
                <a:latin typeface="Gill Sans MT" panose="020B0502020104020203" pitchFamily="34" charset="0"/>
                <a:cs typeface="Gill Sans MT" panose="020B0502020104020203" pitchFamily="34" charset="0"/>
              </a:rPr>
              <a:t>video-conferencing </a:t>
            </a:r>
            <a:endParaRPr lang="en-US" sz="205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55" dirty="0">
                <a:latin typeface="Gill Sans MT" panose="020B0502020104020203" pitchFamily="34" charset="0"/>
                <a:cs typeface="Gill Sans MT" panose="020B0502020104020203" pitchFamily="34" charset="0"/>
              </a:rPr>
              <a:t>online integrated development environment</a:t>
            </a:r>
            <a:endParaRPr lang="en-US" sz="205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55" dirty="0">
                <a:latin typeface="Gill Sans MT" panose="020B0502020104020203" pitchFamily="34" charset="0"/>
                <a:cs typeface="Gill Sans MT" panose="020B0502020104020203" pitchFamily="34" charset="0"/>
              </a:rPr>
              <a:t>centralised repository [ inlcuding recorded lecture sessions ]</a:t>
            </a:r>
            <a:endParaRPr lang="en-US" sz="205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endParaRPr lang="en-US" sz="205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0"/>
            <a:r>
              <a:rPr lang="en-US" sz="2395" dirty="0">
                <a:latin typeface="Gill Sans MT" panose="020B0502020104020203" pitchFamily="34" charset="0"/>
                <a:cs typeface="Gill Sans MT" panose="020B0502020104020203" pitchFamily="34" charset="0"/>
              </a:rPr>
              <a:t>Scope and Limitations</a:t>
            </a:r>
            <a:endParaRPr lang="en-US" sz="239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0"/>
            <a:endParaRPr lang="en-US" sz="205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0"/>
            <a:r>
              <a:rPr lang="en-US"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Brief Methodology</a:t>
            </a:r>
            <a:endParaRPr lang="en-US" sz="240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55" dirty="0">
                <a:latin typeface="Gill Sans MT" panose="020B0502020104020203" pitchFamily="34" charset="0"/>
                <a:cs typeface="Gill Sans MT" panose="020B0502020104020203" pitchFamily="34" charset="0"/>
              </a:rPr>
              <a:t>Design Concept</a:t>
            </a:r>
            <a:endParaRPr lang="en-US" sz="205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55" dirty="0">
                <a:latin typeface="Gill Sans MT" panose="020B0502020104020203" pitchFamily="34" charset="0"/>
                <a:cs typeface="Gill Sans MT" panose="020B0502020104020203" pitchFamily="34" charset="0"/>
              </a:rPr>
              <a:t>Benefits</a:t>
            </a:r>
            <a:endParaRPr lang="en-US" sz="205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55" dirty="0">
                <a:latin typeface="Gill Sans MT" panose="020B0502020104020203" pitchFamily="34" charset="0"/>
                <a:cs typeface="Gill Sans MT" panose="020B0502020104020203" pitchFamily="34" charset="0"/>
              </a:rPr>
              <a:t>Recommended Approach</a:t>
            </a:r>
            <a:endParaRPr lang="en-US" sz="205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23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LITERATURE REVIEW</a:t>
            </a:r>
            <a:endParaRPr lang="en-US" b="1" dirty="0">
              <a:solidFill>
                <a:schemeClr val="bg1">
                  <a:lumMod val="75000"/>
                  <a:lumOff val="25000"/>
                </a:schemeClr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360"/>
            <a:ext cx="10515600" cy="4351338"/>
          </a:xfrm>
        </p:spPr>
        <p:txBody>
          <a:bodyPr/>
          <a:lstStyle/>
          <a:p>
            <a:r>
              <a:rPr lang="en-US"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Definition of terms</a:t>
            </a:r>
            <a:endParaRPr lang="en-US" sz="240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55" dirty="0">
                <a:latin typeface="Gill Sans MT" panose="020B0502020104020203" pitchFamily="34" charset="0"/>
                <a:cs typeface="Gill Sans MT" panose="020B0502020104020203" pitchFamily="34" charset="0"/>
              </a:rPr>
              <a:t>WebRTC </a:t>
            </a:r>
            <a:endParaRPr lang="en-US" sz="205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55" dirty="0">
                <a:latin typeface="Gill Sans MT" panose="020B0502020104020203" pitchFamily="34" charset="0"/>
                <a:cs typeface="Gill Sans MT" panose="020B0502020104020203" pitchFamily="34" charset="0"/>
              </a:rPr>
              <a:t>Web Sockets</a:t>
            </a:r>
            <a:endParaRPr lang="en-US" sz="205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55" dirty="0">
                <a:latin typeface="Gill Sans MT" panose="020B0502020104020203" pitchFamily="34" charset="0"/>
                <a:cs typeface="Gill Sans MT" panose="020B0502020104020203" pitchFamily="34" charset="0"/>
              </a:rPr>
              <a:t>Server Side Rendering</a:t>
            </a:r>
            <a:endParaRPr lang="en-US" sz="205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55" dirty="0">
                <a:latin typeface="Gill Sans MT" panose="020B0502020104020203" pitchFamily="34" charset="0"/>
                <a:cs typeface="Gill Sans MT" panose="020B0502020104020203" pitchFamily="34" charset="0"/>
              </a:rPr>
              <a:t>Scalable DBMS</a:t>
            </a:r>
            <a:endParaRPr lang="en-US" sz="205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55" dirty="0">
                <a:latin typeface="Gill Sans MT" panose="020B0502020104020203" pitchFamily="34" charset="0"/>
                <a:cs typeface="Gill Sans MT" panose="020B0502020104020203" pitchFamily="34" charset="0"/>
              </a:rPr>
              <a:t>Containerization</a:t>
            </a:r>
            <a:endParaRPr lang="en-US" sz="205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55" dirty="0">
                <a:latin typeface="Gill Sans MT" panose="020B0502020104020203" pitchFamily="34" charset="0"/>
                <a:cs typeface="Gill Sans MT" panose="020B0502020104020203" pitchFamily="34" charset="0"/>
              </a:rPr>
              <a:t>System Architecture Design</a:t>
            </a:r>
            <a:endParaRPr lang="en-US" sz="205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endParaRPr lang="en-US" sz="205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0"/>
            <a:r>
              <a:rPr lang="en-US" sz="2395" dirty="0">
                <a:latin typeface="Gill Sans MT" panose="020B0502020104020203" pitchFamily="34" charset="0"/>
                <a:cs typeface="Gill Sans MT" panose="020B0502020104020203" pitchFamily="34" charset="0"/>
              </a:rPr>
              <a:t>Current Issues of concern</a:t>
            </a:r>
            <a:endParaRPr lang="en-US" sz="239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50" dirty="0">
                <a:latin typeface="Gill Sans MT" panose="020B0502020104020203" pitchFamily="34" charset="0"/>
                <a:cs typeface="Gill Sans MT" panose="020B0502020104020203" pitchFamily="34" charset="0"/>
              </a:rPr>
              <a:t>Challenges faced by Uiversities in Ghana</a:t>
            </a:r>
            <a:endParaRPr lang="en-US" sz="205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sz="2050" dirty="0">
                <a:latin typeface="Gill Sans MT" panose="020B0502020104020203" pitchFamily="34" charset="0"/>
                <a:cs typeface="Gill Sans MT" panose="020B0502020104020203" pitchFamily="34" charset="0"/>
              </a:rPr>
              <a:t>Increasing demand for flexible and accessible learning options</a:t>
            </a:r>
            <a:endParaRPr lang="en-US" sz="205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-96520" y="-635"/>
          <a:ext cx="1228852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530"/>
                <a:gridCol w="2583815"/>
                <a:gridCol w="6071235"/>
                <a:gridCol w="1805940"/>
              </a:tblGrid>
              <a:tr h="890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Reference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Authors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Summary</a:t>
                      </a:r>
                      <a:endParaRPr lang="en-US" sz="1600" b="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Year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1612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[1]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(Muhammad H. Hussaini)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Surge in admission requests vs limited resources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Proposes the adaptation of e-learning systems 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Developed virtual classroom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2022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105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[2]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( Robert Oliwa )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Process of designing e-learning platform for 3 user groups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Can users help in defining its functionalities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Uses a mixed method approach to assess design and functionality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2021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/>
                </a:tc>
              </a:tr>
              <a:tr h="2249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[3]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(Adabogo Emmanuel,  Gertrude Fafali)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Aim to improve overall learning experience for tutors and learners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Used WebRTC for video &amp; audio lectures as well as screen sharing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Eliminate the need for costly subscriptions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2022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/>
          <p:nvPr/>
        </p:nvGraphicFramePr>
        <p:xfrm>
          <a:off x="-96520" y="-635"/>
          <a:ext cx="12288520" cy="910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530"/>
                <a:gridCol w="2583815"/>
                <a:gridCol w="6071235"/>
                <a:gridCol w="1805940"/>
              </a:tblGrid>
              <a:tr h="890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Reference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Authors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Summary</a:t>
                      </a:r>
                      <a:endParaRPr lang="en-US" sz="1600" b="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Year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1612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[4]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(Peter Appiahene, Christopher Ninfaakang)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Use of elearning to improve teaching and learning of certain courses at UENR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Developed web based e-learning platform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Accomodated over 300 students each year for two years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implemented group discussions, self evaluation assessments, multimedia information, etc.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2017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105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[5]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( Patrick Nyirenda )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Provide e-learning services to rural secondary schools - making education more accessible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A centralised repository, much like GCTU LMS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2019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/>
                </a:tc>
              </a:tr>
              <a:tr h="2249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[6]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(Nawar S. A., et.al)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development of e-learning platform for Iraqi universities.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aimed to provide and interactive interface to overcome the limitations of traditional education in the context of Iraq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Used a layered deesiggn approach, ADDIE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2022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249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[6]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(W. L. Chu et.al)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presents the development of an e-learning platform for teaching construction technology to undergraduates, aiming to improve learning for those lacking internship experience. 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details module design, including study guides, readings, videos, and quizzes. 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Evaluation via a survey indicates students find the blended learning approach significantly enhances their learning experience.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2019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-96520" y="0"/>
          <a:ext cx="12287885" cy="6857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95"/>
                <a:gridCol w="5303520"/>
                <a:gridCol w="5563870"/>
              </a:tblGrid>
              <a:tr h="890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Reference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Strengths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Limitations</a:t>
                      </a:r>
                      <a:endParaRPr lang="en-US" sz="1600" b="1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1612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[1]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highlights the issue of pressure on education resources globally, setting a relevant context for the proposed solution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proposes good comprehensive solution in the development of a new learning environment. 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recognized the need for a supplement for teaching and learning through the implementation of a virtual classroom. 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prioritizes functionality and usability, aligning with the study's objectives.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lacks videoconferencing capabilities. This limitation could restrict the interactive and engaging quality of online lectures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does not include ways for encouraging active involvement and participation in the virtual classroom setting.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105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[2]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the study gathered a wide spectrum of viewpoints from students, teachers, and administrative personnel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comprehensive synthesis of findings, resulting in useful suggestions for improving the design and effectiveness of an online educational platform.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The study sample size which was used might have been limited which would mean that the conclusions drawn from the study cannot be applicable in a more generalized setting or outside the context of the research.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/>
                </a:tc>
              </a:tr>
              <a:tr h="2249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[3]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utilizing WebRTC technology and implem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 focus on cost-effectivenessenting real-time screen sharing capabilities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screen-sharing capabilities, chat, file-sharing, and audio streaming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 prioritizes scalability, with up to 26 individuals using a single 4G WIFI interface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may not include all aspects of e-learning, including assessment methodologies, curriculum design, and learner engagement strategies. 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may have technical restrictions such as bandwidth, latency, and device compatibility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/>
          <p:nvPr/>
        </p:nvGraphicFramePr>
        <p:xfrm>
          <a:off x="-96520" y="0"/>
          <a:ext cx="12287885" cy="9106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95"/>
                <a:gridCol w="5193665"/>
                <a:gridCol w="5673725"/>
              </a:tblGrid>
              <a:tr h="890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Reference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Strengths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Limitations</a:t>
                      </a:r>
                      <a:endParaRPr lang="en-US" sz="1600" b="1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1612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[4]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accommodating different ways in which students may absorb information effectively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convenience for both students and staff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challenges in gathering information and data from users for an objective assessment of the proposed e-learning products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105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[5]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Administrative capabilities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Implementation of a Data Flow Diagram to visualize the overall application data flow and processes of the e-learning system.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consistent access to the system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/>
                </a:tc>
              </a:tr>
              <a:tr h="2249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[6]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Ease of Use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Accuracy and Quality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 Efficient Material Management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Interactive Environment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User-Friendly Navigation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Lack of Videoconferencing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Absence of Methods for Encouraging Active Involvement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249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[7]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well-structured course materials, 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ease of accessing online learning materials,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effectiveness of the animations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Limitation related to the quiz design of the course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5734</Words>
  <Application>WPS Presentation</Application>
  <PresentationFormat>Widescreen</PresentationFormat>
  <Paragraphs>228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Gill Sans MT</vt:lpstr>
      <vt:lpstr>Times New Roman</vt:lpstr>
      <vt:lpstr>Tahoma</vt:lpstr>
      <vt:lpstr>Helvetica</vt:lpstr>
      <vt:lpstr>Calibri</vt:lpstr>
      <vt:lpstr>Microsoft YaHei</vt:lpstr>
      <vt:lpstr>Arial Unicode MS</vt:lpstr>
      <vt:lpstr>Calibri Light</vt:lpstr>
      <vt:lpstr>Office Theme</vt:lpstr>
      <vt:lpstr>   </vt:lpstr>
      <vt:lpstr>INTRODUCTION</vt:lpstr>
      <vt:lpstr>PROBLEM STATEMENT</vt:lpstr>
      <vt:lpstr>OBJECTIVES</vt:lpstr>
      <vt:lpstr>LITERATURE REVIEW</vt:lpstr>
      <vt:lpstr>PowerPoint 演示文稿</vt:lpstr>
      <vt:lpstr>PowerPoint 演示文稿</vt:lpstr>
      <vt:lpstr>PowerPoint 演示文稿</vt:lpstr>
      <vt:lpstr>PowerPoint 演示文稿</vt:lpstr>
      <vt:lpstr>IDENTIFIED GAPS</vt:lpstr>
      <vt:lpstr>IDENTIFIED GAPS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Chris</cp:lastModifiedBy>
  <cp:revision>225</cp:revision>
  <dcterms:created xsi:type="dcterms:W3CDTF">2020-12-21T23:45:00Z</dcterms:created>
  <dcterms:modified xsi:type="dcterms:W3CDTF">2024-04-28T18:34:35Z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6E3DABCEAFBD474A891E53D5B3EEA2E6</vt:lpwstr>
  </property>
  <property fmtid="{D5CDD505-2E9C-101B-9397-08002B2CF9AE}" pid="3" name="KSOProductBuildVer">
    <vt:lpwstr>1033-12.2.0.16731</vt:lpwstr>
  </property>
</Properties>
</file>