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581" r:id="rId5"/>
    <p:sldId id="583" r:id="rId6"/>
    <p:sldId id="588" r:id="rId7"/>
    <p:sldId id="594" r:id="rId8"/>
    <p:sldId id="604" r:id="rId9"/>
    <p:sldId id="5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BEE616-86D3-4099-A968-B4A6BDE18D0F}">
          <p14:sldIdLst>
            <p14:sldId id="257"/>
            <p14:sldId id="581"/>
            <p14:sldId id="583"/>
            <p14:sldId id="588"/>
            <p14:sldId id="594"/>
            <p14:sldId id="604"/>
            <p14:sldId id="587"/>
          </p14:sldIdLst>
        </p14:section>
        <p14:section name="Untitled Section" id="{D22B2DA1-3DFA-46D2-BA1D-DAD7CC7F72F2}">
          <p14:sldIdLst/>
        </p14:section>
        <p14:section name="Untitled Section" id="{5930E777-D3D8-4E75-983C-AF214C42B144}">
          <p14:sldIdLst/>
        </p14:section>
      </p14:sectionLst>
    </p:ext>
    <p:ext uri="{EFAFB233-063F-42B5-8137-9DF3F51BA10A}">
      <p15:sldGuideLst xmlns:p15="http://schemas.microsoft.com/office/powerpoint/2012/main">
        <p15:guide id="1" orient="horz" pos="2159" userDrawn="1">
          <p15:clr>
            <a:srgbClr val="A4A3A4"/>
          </p15:clr>
        </p15:guide>
        <p15:guide id="2" pos="38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79" autoAdjust="0"/>
  </p:normalViewPr>
  <p:slideViewPr>
    <p:cSldViewPr snapToGrid="0" showGuides="1">
      <p:cViewPr varScale="1">
        <p:scale>
          <a:sx n="82" d="100"/>
          <a:sy n="82" d="100"/>
        </p:scale>
        <p:origin x="720" y="58"/>
      </p:cViewPr>
      <p:guideLst>
        <p:guide orient="horz" pos="2159"/>
        <p:guide pos="3809"/>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482A5-FD59-4225-A350-DA787E19AAD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E7C8E-9966-49AA-A950-642A59F8B08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0E7C8E-9966-49AA-A950-642A59F8B087}"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D334C30-18F6-499E-B529-FBBBA5BA8601}"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6EBCE5-9DE5-46EE-9318-4795EB416EE9}" type="slidenum">
              <a:rPr lang="en-US" smtClean="0"/>
            </a:fld>
            <a:endParaRPr lang="en-US"/>
          </a:p>
        </p:txBody>
      </p:sp>
      <p:sp>
        <p:nvSpPr>
          <p:cNvPr id="14" name="Content Placeholder 13"/>
          <p:cNvSpPr>
            <a:spLocks noGrp="1"/>
          </p:cNvSpPr>
          <p:nvPr>
            <p:ph sz="quarter" idx="13"/>
          </p:nvPr>
        </p:nvSpPr>
        <p:spPr>
          <a:xfrm>
            <a:off x="1712913" y="3832225"/>
            <a:ext cx="9186862" cy="1798638"/>
          </a:xfrm>
        </p:spPr>
        <p:txBody>
          <a:bodyPr/>
          <a:lstStyle>
            <a:lvl1pPr marL="0" indent="0">
              <a:buNone/>
              <a:defRPr/>
            </a:lvl1pPr>
          </a:lstStyle>
          <a:p>
            <a:pPr lvl="0"/>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365C8B60-5CF0-444C-8758-FD6AA4E3BF27}" type="datetime1">
              <a:rPr lang="en-GB" smtClean="0"/>
            </a:fld>
            <a:endParaRPr lang="en-GB"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GB" dirty="0"/>
              <a:t>....Linking Learners Everywhere 2013 All Rights Reserved</a:t>
            </a:r>
            <a:endParaRPr lang="en-GB"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0DF291AF-424A-45FD-966C-A7A9D7595FCE}" type="slidenum">
              <a:rPr lang="en-GB" smtClean="0"/>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30475" y="378460"/>
            <a:ext cx="7131685" cy="1312545"/>
          </a:xfrm>
        </p:spPr>
        <p:txBody>
          <a:bodyPr/>
          <a:lstStyle>
            <a:lvl1pPr algn="ctr">
              <a:defRPr sz="3600">
                <a:latin typeface="Helvetica" charset="0"/>
                <a:cs typeface="Helvetica" charset="0"/>
              </a:defRPr>
            </a:lvl1pPr>
          </a:lstStyle>
          <a:p>
            <a:r>
              <a:rPr lang="en-US" smtClean="0"/>
              <a:t>Add a title</a:t>
            </a:r>
            <a:endParaRPr lang="en-US"/>
          </a:p>
        </p:txBody>
      </p:sp>
      <p:sp>
        <p:nvSpPr>
          <p:cNvPr id="3" name="Text Placeholder 2"/>
          <p:cNvSpPr>
            <a:spLocks noGrp="1"/>
          </p:cNvSpPr>
          <p:nvPr>
            <p:ph type="body" idx="1" hasCustomPrompt="1"/>
          </p:nvPr>
        </p:nvSpPr>
        <p:spPr>
          <a:xfrm>
            <a:off x="1654175" y="1840865"/>
            <a:ext cx="1519555" cy="620395"/>
          </a:xfrm>
        </p:spPr>
        <p:txBody>
          <a:bodyPr/>
          <a:lstStyle>
            <a:lvl1pPr marL="0" indent="0" algn="ctr">
              <a:lnSpc>
                <a:spcPct val="150000"/>
              </a:lnSpc>
              <a:buNone/>
              <a:defRPr sz="1800">
                <a:latin typeface="Helvetica" charset="0"/>
                <a:cs typeface="Helvetica" charset="0"/>
              </a:defRPr>
            </a:lvl1pPr>
          </a:lstStyle>
          <a:p>
            <a:pPr lvl="0"/>
            <a:r>
              <a:rPr lang="en-US"/>
              <a:t>add point</a:t>
            </a:r>
            <a:endParaRPr lang="en-US"/>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fld>
            <a:endParaRPr lang="en-US"/>
          </a:p>
        </p:txBody>
      </p:sp>
      <p:sp>
        <p:nvSpPr>
          <p:cNvPr id="12" name="Text Placeholder 11"/>
          <p:cNvSpPr>
            <a:spLocks noGrp="1"/>
          </p:cNvSpPr>
          <p:nvPr>
            <p:ph type="body" idx="15" hasCustomPrompt="1"/>
          </p:nvPr>
        </p:nvSpPr>
        <p:spPr>
          <a:xfrm>
            <a:off x="923925" y="2611120"/>
            <a:ext cx="2980055" cy="669925"/>
          </a:xfrm>
        </p:spPr>
        <p:txBody>
          <a:bodyPr/>
          <a:lstStyle>
            <a:lvl1pPr marL="0" indent="0" algn="ctr">
              <a:lnSpc>
                <a:spcPct val="140000"/>
              </a:lnSpc>
              <a:buNone/>
              <a:defRPr sz="1800">
                <a:latin typeface="Helvetica" charset="0"/>
                <a:cs typeface="Helvetica" charset="0"/>
              </a:defRPr>
            </a:lvl1pPr>
          </a:lstStyle>
          <a:p>
            <a:pPr lvl="0"/>
            <a:r>
              <a:rPr lang="en-US"/>
              <a:t>add point</a:t>
            </a:r>
            <a:endParaRPr lang="en-US"/>
          </a:p>
        </p:txBody>
      </p:sp>
      <p:sp>
        <p:nvSpPr>
          <p:cNvPr id="13" name="Text Placeholder 12"/>
          <p:cNvSpPr>
            <a:spLocks noGrp="1"/>
          </p:cNvSpPr>
          <p:nvPr>
            <p:ph type="body" idx="16" hasCustomPrompt="1"/>
          </p:nvPr>
        </p:nvSpPr>
        <p:spPr>
          <a:xfrm>
            <a:off x="9788525" y="1840865"/>
            <a:ext cx="1519555" cy="620395"/>
          </a:xfrm>
        </p:spPr>
        <p:txBody>
          <a:bodyPr/>
          <a:lstStyle>
            <a:lvl1pPr marL="0" indent="0" algn="ctr">
              <a:lnSpc>
                <a:spcPct val="150000"/>
              </a:lnSpc>
              <a:buNone/>
              <a:defRPr sz="1800">
                <a:latin typeface="Helvetica" charset="0"/>
                <a:cs typeface="Helvetica" charset="0"/>
              </a:defRPr>
            </a:lvl1pPr>
          </a:lstStyle>
          <a:p>
            <a:pPr lvl="0"/>
            <a:r>
              <a:rPr lang="en-US"/>
              <a:t>add point</a:t>
            </a:r>
            <a:endParaRPr lang="en-US"/>
          </a:p>
        </p:txBody>
      </p:sp>
      <p:sp>
        <p:nvSpPr>
          <p:cNvPr id="14" name="Text Placeholder 13"/>
          <p:cNvSpPr>
            <a:spLocks noGrp="1"/>
          </p:cNvSpPr>
          <p:nvPr>
            <p:ph type="body" idx="17" hasCustomPrompt="1"/>
          </p:nvPr>
        </p:nvSpPr>
        <p:spPr>
          <a:xfrm>
            <a:off x="9058275" y="2611120"/>
            <a:ext cx="2980055" cy="669925"/>
          </a:xfrm>
        </p:spPr>
        <p:txBody>
          <a:bodyPr/>
          <a:lstStyle>
            <a:lvl1pPr marL="0" indent="0" algn="ctr">
              <a:lnSpc>
                <a:spcPct val="140000"/>
              </a:lnSpc>
              <a:buNone/>
              <a:defRPr sz="1800">
                <a:latin typeface="Helvetica" charset="0"/>
                <a:cs typeface="Helvetica" charset="0"/>
              </a:defRPr>
            </a:lvl1pPr>
          </a:lstStyle>
          <a:p>
            <a:pPr lvl="0"/>
            <a:r>
              <a:rPr lang="en-US"/>
              <a:t>add point</a:t>
            </a:r>
            <a:endParaRPr lang="en-US"/>
          </a:p>
        </p:txBody>
      </p:sp>
      <p:sp>
        <p:nvSpPr>
          <p:cNvPr id="15" name="Text Placeholder 14"/>
          <p:cNvSpPr>
            <a:spLocks noGrp="1"/>
          </p:cNvSpPr>
          <p:nvPr>
            <p:ph type="body" idx="18" hasCustomPrompt="1"/>
          </p:nvPr>
        </p:nvSpPr>
        <p:spPr>
          <a:xfrm>
            <a:off x="5887085" y="1840865"/>
            <a:ext cx="1519555" cy="620395"/>
          </a:xfrm>
        </p:spPr>
        <p:txBody>
          <a:bodyPr/>
          <a:lstStyle>
            <a:lvl1pPr marL="0" indent="0" algn="ctr">
              <a:lnSpc>
                <a:spcPct val="150000"/>
              </a:lnSpc>
              <a:buNone/>
              <a:defRPr sz="1800">
                <a:latin typeface="Helvetica" charset="0"/>
                <a:cs typeface="Helvetica" charset="0"/>
              </a:defRPr>
            </a:lvl1pPr>
          </a:lstStyle>
          <a:p>
            <a:pPr lvl="0"/>
            <a:r>
              <a:rPr lang="en-US"/>
              <a:t>add point</a:t>
            </a:r>
            <a:endParaRPr lang="en-US"/>
          </a:p>
        </p:txBody>
      </p:sp>
      <p:sp>
        <p:nvSpPr>
          <p:cNvPr id="16" name="Text Placeholder 15"/>
          <p:cNvSpPr>
            <a:spLocks noGrp="1"/>
          </p:cNvSpPr>
          <p:nvPr>
            <p:ph type="body" idx="19" hasCustomPrompt="1"/>
          </p:nvPr>
        </p:nvSpPr>
        <p:spPr>
          <a:xfrm>
            <a:off x="5156835" y="2611120"/>
            <a:ext cx="2980055" cy="669925"/>
          </a:xfrm>
        </p:spPr>
        <p:txBody>
          <a:bodyPr/>
          <a:lstStyle>
            <a:lvl1pPr marL="0" indent="0" algn="ctr">
              <a:lnSpc>
                <a:spcPct val="140000"/>
              </a:lnSpc>
              <a:buNone/>
              <a:defRPr sz="1800">
                <a:latin typeface="Helvetica" charset="0"/>
                <a:cs typeface="Helvetica" charset="0"/>
              </a:defRPr>
            </a:lvl1pPr>
          </a:lstStyle>
          <a:p>
            <a:pPr lvl="0"/>
            <a:r>
              <a:rPr lang="en-US"/>
              <a:t>add point</a:t>
            </a:r>
            <a:endParaRPr lang="en-US"/>
          </a:p>
        </p:txBody>
      </p:sp>
      <p:sp>
        <p:nvSpPr>
          <p:cNvPr id="17" name="Text Placeholder 16"/>
          <p:cNvSpPr>
            <a:spLocks noGrp="1"/>
          </p:cNvSpPr>
          <p:nvPr>
            <p:ph type="body" idx="20" hasCustomPrompt="1"/>
          </p:nvPr>
        </p:nvSpPr>
        <p:spPr>
          <a:xfrm>
            <a:off x="1654175" y="3990340"/>
            <a:ext cx="1519555" cy="620395"/>
          </a:xfrm>
        </p:spPr>
        <p:txBody>
          <a:bodyPr/>
          <a:lstStyle>
            <a:lvl1pPr marL="0" indent="0" algn="ctr">
              <a:lnSpc>
                <a:spcPct val="150000"/>
              </a:lnSpc>
              <a:buNone/>
              <a:defRPr sz="1800">
                <a:latin typeface="Helvetica" charset="0"/>
                <a:cs typeface="Helvetica" charset="0"/>
              </a:defRPr>
            </a:lvl1pPr>
          </a:lstStyle>
          <a:p>
            <a:pPr lvl="0"/>
            <a:r>
              <a:rPr lang="en-US"/>
              <a:t>add point</a:t>
            </a:r>
            <a:endParaRPr lang="en-US"/>
          </a:p>
        </p:txBody>
      </p:sp>
      <p:sp>
        <p:nvSpPr>
          <p:cNvPr id="18" name="Text Placeholder 17"/>
          <p:cNvSpPr>
            <a:spLocks noGrp="1"/>
          </p:cNvSpPr>
          <p:nvPr>
            <p:ph type="body" idx="21" hasCustomPrompt="1"/>
          </p:nvPr>
        </p:nvSpPr>
        <p:spPr>
          <a:xfrm>
            <a:off x="923925" y="4760595"/>
            <a:ext cx="2980055" cy="669925"/>
          </a:xfrm>
        </p:spPr>
        <p:txBody>
          <a:bodyPr/>
          <a:lstStyle>
            <a:lvl1pPr marL="0" indent="0" algn="ctr">
              <a:lnSpc>
                <a:spcPct val="140000"/>
              </a:lnSpc>
              <a:buNone/>
              <a:defRPr sz="1800">
                <a:latin typeface="Helvetica" charset="0"/>
                <a:cs typeface="Helvetica" charset="0"/>
              </a:defRPr>
            </a:lvl1pPr>
          </a:lstStyle>
          <a:p>
            <a:pPr lvl="0"/>
            <a:r>
              <a:rPr lang="en-US"/>
              <a:t>add point</a:t>
            </a:r>
            <a:endParaRPr lang="en-US"/>
          </a:p>
        </p:txBody>
      </p:sp>
      <p:sp>
        <p:nvSpPr>
          <p:cNvPr id="19" name="Text Placeholder 18"/>
          <p:cNvSpPr>
            <a:spLocks noGrp="1"/>
          </p:cNvSpPr>
          <p:nvPr>
            <p:ph type="body" idx="22" hasCustomPrompt="1"/>
          </p:nvPr>
        </p:nvSpPr>
        <p:spPr>
          <a:xfrm>
            <a:off x="9788525" y="3990340"/>
            <a:ext cx="1519555" cy="620395"/>
          </a:xfrm>
        </p:spPr>
        <p:txBody>
          <a:bodyPr/>
          <a:lstStyle>
            <a:lvl1pPr marL="0" indent="0" algn="ctr">
              <a:lnSpc>
                <a:spcPct val="150000"/>
              </a:lnSpc>
              <a:buNone/>
              <a:defRPr sz="1800">
                <a:latin typeface="Helvetica" charset="0"/>
                <a:cs typeface="Helvetica" charset="0"/>
              </a:defRPr>
            </a:lvl1pPr>
          </a:lstStyle>
          <a:p>
            <a:pPr lvl="0"/>
            <a:r>
              <a:rPr lang="en-US"/>
              <a:t>add point</a:t>
            </a:r>
            <a:endParaRPr lang="en-US"/>
          </a:p>
        </p:txBody>
      </p:sp>
      <p:sp>
        <p:nvSpPr>
          <p:cNvPr id="20" name="Text Placeholder 19"/>
          <p:cNvSpPr>
            <a:spLocks noGrp="1"/>
          </p:cNvSpPr>
          <p:nvPr>
            <p:ph type="body" idx="23" hasCustomPrompt="1"/>
          </p:nvPr>
        </p:nvSpPr>
        <p:spPr>
          <a:xfrm>
            <a:off x="9058275" y="4760595"/>
            <a:ext cx="2980055" cy="669925"/>
          </a:xfrm>
        </p:spPr>
        <p:txBody>
          <a:bodyPr/>
          <a:lstStyle>
            <a:lvl1pPr marL="0" indent="0" algn="ctr">
              <a:lnSpc>
                <a:spcPct val="140000"/>
              </a:lnSpc>
              <a:buNone/>
              <a:defRPr sz="1800">
                <a:latin typeface="Helvetica" charset="0"/>
                <a:cs typeface="Helvetica" charset="0"/>
              </a:defRPr>
            </a:lvl1pPr>
          </a:lstStyle>
          <a:p>
            <a:pPr lvl="0"/>
            <a:r>
              <a:rPr lang="en-US"/>
              <a:t>add point</a:t>
            </a:r>
            <a:endParaRPr lang="en-US"/>
          </a:p>
        </p:txBody>
      </p:sp>
      <p:sp>
        <p:nvSpPr>
          <p:cNvPr id="21" name="Text Placeholder 20"/>
          <p:cNvSpPr>
            <a:spLocks noGrp="1"/>
          </p:cNvSpPr>
          <p:nvPr>
            <p:ph type="body" idx="24" hasCustomPrompt="1"/>
          </p:nvPr>
        </p:nvSpPr>
        <p:spPr>
          <a:xfrm>
            <a:off x="5887085" y="3990340"/>
            <a:ext cx="1519555" cy="620395"/>
          </a:xfrm>
        </p:spPr>
        <p:txBody>
          <a:bodyPr/>
          <a:lstStyle>
            <a:lvl1pPr marL="0" indent="0" algn="ctr">
              <a:lnSpc>
                <a:spcPct val="150000"/>
              </a:lnSpc>
              <a:buNone/>
              <a:defRPr sz="1800">
                <a:latin typeface="Helvetica" charset="0"/>
                <a:cs typeface="Helvetica" charset="0"/>
              </a:defRPr>
            </a:lvl1pPr>
          </a:lstStyle>
          <a:p>
            <a:pPr lvl="0"/>
            <a:r>
              <a:rPr lang="en-US"/>
              <a:t>add point</a:t>
            </a:r>
            <a:endParaRPr lang="en-US"/>
          </a:p>
        </p:txBody>
      </p:sp>
      <p:sp>
        <p:nvSpPr>
          <p:cNvPr id="22" name="Text Placeholder 21"/>
          <p:cNvSpPr>
            <a:spLocks noGrp="1"/>
          </p:cNvSpPr>
          <p:nvPr>
            <p:ph type="body" idx="25" hasCustomPrompt="1"/>
          </p:nvPr>
        </p:nvSpPr>
        <p:spPr>
          <a:xfrm>
            <a:off x="5156835" y="4760595"/>
            <a:ext cx="2980055" cy="669925"/>
          </a:xfrm>
        </p:spPr>
        <p:txBody>
          <a:bodyPr/>
          <a:lstStyle>
            <a:lvl1pPr marL="0" indent="0" algn="ctr">
              <a:lnSpc>
                <a:spcPct val="140000"/>
              </a:lnSpc>
              <a:buNone/>
              <a:defRPr sz="1800">
                <a:latin typeface="Helvetica" charset="0"/>
                <a:cs typeface="Helvetica" charset="0"/>
              </a:defRPr>
            </a:lvl1pPr>
          </a:lstStyle>
          <a:p>
            <a:pPr lvl="0"/>
            <a:r>
              <a:rPr lang="en-US"/>
              <a:t>add point</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CC">
            <a:alpha val="0"/>
          </a:srgbClr>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38600" y="2334533"/>
            <a:ext cx="3309258" cy="3187020"/>
          </a:xfrm>
          <a:prstGeom prst="ellipse">
            <a:avLst/>
          </a:prstGeom>
          <a:ln>
            <a:noFill/>
          </a:ln>
          <a:effectLst>
            <a:softEdge rad="112500"/>
          </a:effectLst>
        </p:spPr>
      </p:pic>
      <p:sp>
        <p:nvSpPr>
          <p:cNvPr id="10" name="Rectangle 9"/>
          <p:cNvSpPr/>
          <p:nvPr userDrawn="1"/>
        </p:nvSpPr>
        <p:spPr>
          <a:xfrm>
            <a:off x="0" y="0"/>
            <a:ext cx="12192000" cy="6176963"/>
          </a:xfrm>
          <a:prstGeom prst="rect">
            <a:avLst/>
          </a:prstGeom>
          <a:solidFill>
            <a:srgbClr val="FFFFCC">
              <a:alpha val="8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Rectangle 12"/>
          <p:cNvSpPr/>
          <p:nvPr userDrawn="1"/>
        </p:nvSpPr>
        <p:spPr>
          <a:xfrm>
            <a:off x="0" y="0"/>
            <a:ext cx="9144000" cy="18573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144000" y="0"/>
            <a:ext cx="3048000" cy="18573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0" y="6176963"/>
            <a:ext cx="12192000" cy="68103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a:blip r:embed="rId5" cstate="print"/>
          <a:stretch>
            <a:fillRect/>
          </a:stretch>
        </p:blipFill>
        <p:spPr>
          <a:xfrm>
            <a:off x="8210550" y="6176963"/>
            <a:ext cx="3981450" cy="684907"/>
          </a:xfrm>
          <a:prstGeom prst="rect">
            <a:avLst/>
          </a:prstGeom>
          <a:ln>
            <a:noFill/>
          </a:ln>
          <a:effectLst>
            <a:softEdge rad="112500"/>
          </a:effectLst>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5573486"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573486" y="0"/>
            <a:ext cx="348343" cy="685800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922062" y="1"/>
            <a:ext cx="6270171" cy="68579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sz="2400" dirty="0">
                <a:sym typeface="+mn-ea"/>
              </a:rPr>
              <a:t>DESIGN AND DEVELOPMENT OF AN ENHANCED E-LEARNING PLATFORM FOR AN</a:t>
            </a:r>
            <a:br>
              <a:rPr lang="en-US" sz="2400" dirty="0">
                <a:sym typeface="+mn-ea"/>
              </a:rPr>
            </a:br>
            <a:r>
              <a:rPr lang="en-US" sz="2400" dirty="0">
                <a:sym typeface="+mn-ea"/>
              </a:rPr>
              <a:t>INTERACTIVE EDUCATIONAL EXPERIENCE</a:t>
            </a:r>
            <a:endParaRPr lang="en-US" sz="2400" dirty="0"/>
          </a:p>
          <a:p>
            <a:pPr algn="l">
              <a:lnSpc>
                <a:spcPct val="150000"/>
              </a:lnSpc>
            </a:pPr>
            <a:endParaRPr lang="en-US" sz="2400" dirty="0">
              <a:solidFill>
                <a:schemeClr val="tx1"/>
              </a:solidFill>
              <a:latin typeface="Gill Sans MT" panose="020B0502020104020203" pitchFamily="34" charset="0"/>
              <a:cs typeface="Gill Sans MT" panose="020B0502020104020203" pitchFamily="34" charset="0"/>
            </a:endParaRPr>
          </a:p>
        </p:txBody>
      </p:sp>
      <p:sp>
        <p:nvSpPr>
          <p:cNvPr id="2" name="Title 1"/>
          <p:cNvSpPr>
            <a:spLocks noGrp="1"/>
          </p:cNvSpPr>
          <p:nvPr>
            <p:ph type="ctrTitle"/>
          </p:nvPr>
        </p:nvSpPr>
        <p:spPr>
          <a:xfrm>
            <a:off x="5922010" y="5017135"/>
            <a:ext cx="6009005" cy="1501775"/>
          </a:xfrm>
        </p:spPr>
        <p:txBody>
          <a:bodyPr>
            <a:normAutofit fontScale="90000"/>
          </a:bodyPr>
          <a:lstStyle/>
          <a:p>
            <a:pPr lvl="0" algn="l" fontAlgn="base">
              <a:lnSpc>
                <a:spcPct val="200000"/>
              </a:lnSpc>
              <a:spcBef>
                <a:spcPts val="0"/>
              </a:spcBef>
              <a:buClr>
                <a:srgbClr val="000000"/>
              </a:buClr>
              <a:buSzPts val="1100"/>
            </a:pPr>
            <a:br>
              <a:rPr lang="en-US" sz="2000" b="1" dirty="0">
                <a:solidFill>
                  <a:srgbClr val="000000"/>
                </a:solidFill>
                <a:latin typeface="Arial" panose="020B0604020202020204" pitchFamily="34" charset="0"/>
                <a:ea typeface="Times New Roman" panose="02020603050405020304"/>
                <a:cs typeface="Arial" panose="020B0604020202020204" pitchFamily="34" charset="0"/>
                <a:sym typeface="Times New Roman" panose="02020603050405020304"/>
              </a:rPr>
            </a:br>
            <a:br>
              <a:rPr lang="en-US" sz="2000" b="1" dirty="0">
                <a:solidFill>
                  <a:srgbClr val="000000"/>
                </a:solidFill>
                <a:latin typeface="Arial" panose="020B0604020202020204" pitchFamily="34" charset="0"/>
                <a:ea typeface="Times New Roman" panose="02020603050405020304"/>
                <a:cs typeface="Arial" panose="020B0604020202020204" pitchFamily="34" charset="0"/>
                <a:sym typeface="Times New Roman" panose="02020603050405020304"/>
              </a:rPr>
            </a:br>
            <a:br>
              <a:rPr lang="en-US" sz="2000" b="1" dirty="0">
                <a:solidFill>
                  <a:srgbClr val="000000"/>
                </a:solidFill>
                <a:latin typeface="Arial" panose="020B0604020202020204" pitchFamily="34" charset="0"/>
                <a:ea typeface="Times New Roman" panose="02020603050405020304"/>
                <a:cs typeface="Arial" panose="020B0604020202020204" pitchFamily="34" charset="0"/>
                <a:sym typeface="Times New Roman" panose="02020603050405020304"/>
              </a:rPr>
            </a:br>
            <a:br>
              <a:rPr lang="en-US" sz="2000" b="1" dirty="0">
                <a:solidFill>
                  <a:srgbClr val="000000"/>
                </a:solidFill>
                <a:latin typeface="Arial" panose="020B0604020202020204" pitchFamily="34" charset="0"/>
                <a:ea typeface="Times New Roman" panose="02020603050405020304"/>
                <a:cs typeface="Arial" panose="020B0604020202020204" pitchFamily="34" charset="0"/>
                <a:sym typeface="Times New Roman" panose="02020603050405020304"/>
              </a:rPr>
            </a:br>
            <a:br>
              <a:rPr lang="en-US" sz="2000" b="1" dirty="0">
                <a:solidFill>
                  <a:srgbClr val="000000"/>
                </a:solidFill>
                <a:latin typeface="Arial" panose="020B0604020202020204" pitchFamily="34" charset="0"/>
                <a:ea typeface="Times New Roman" panose="02020603050405020304"/>
                <a:cs typeface="Arial" panose="020B0604020202020204" pitchFamily="34" charset="0"/>
                <a:sym typeface="Times New Roman" panose="02020603050405020304"/>
              </a:rPr>
            </a:br>
            <a:r>
              <a:rPr lang="en-US" sz="2000" b="1" dirty="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t>CHRISTIAN NII COMMEY SOLOMON - 04091851</a:t>
            </a:r>
            <a:br>
              <a:rPr lang="en-US" sz="2000" b="1" dirty="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br>
            <a:r>
              <a:rPr lang="en-US" sz="2000" b="1" dirty="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t>JEREMY EDUDZI AVADZI - 4121210061</a:t>
            </a:r>
            <a:br>
              <a:rPr lang="en-US" sz="2000" b="1" dirty="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br>
            <a:endParaRPr lang="en-US" sz="2000" b="1" dirty="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9060" y="2658358"/>
            <a:ext cx="3995365" cy="3629319"/>
          </a:xfrm>
          <a:prstGeom prst="rect">
            <a:avLst/>
          </a:prstGeom>
        </p:spPr>
      </p:pic>
      <p:sp>
        <p:nvSpPr>
          <p:cNvPr id="10" name="TextBox 9"/>
          <p:cNvSpPr txBox="1"/>
          <p:nvPr/>
        </p:nvSpPr>
        <p:spPr>
          <a:xfrm>
            <a:off x="75414" y="210215"/>
            <a:ext cx="5846415" cy="2308324"/>
          </a:xfrm>
          <a:prstGeom prst="rect">
            <a:avLst/>
          </a:prstGeom>
          <a:noFill/>
        </p:spPr>
        <p:txBody>
          <a:bodyPr wrap="square" rtlCol="0">
            <a:spAutoFit/>
          </a:bodyPr>
          <a:lstStyle/>
          <a:p>
            <a:pPr algn="ctr"/>
            <a:r>
              <a:rPr lang="en-US" sz="3600" b="1" dirty="0">
                <a:solidFill>
                  <a:srgbClr val="002060"/>
                </a:solidFill>
                <a:latin typeface="Gill Sans MT" panose="020B0502020104020203" pitchFamily="34" charset="0"/>
                <a:ea typeface="Tahoma" panose="020B0604030504040204" pitchFamily="34" charset="0"/>
                <a:cs typeface="Arial" panose="020B0604020202020204" pitchFamily="34" charset="0"/>
              </a:rPr>
              <a:t>GHANA COMMUNICATION TECHNOLOGY UNIVERSITY</a:t>
            </a:r>
            <a:endParaRPr lang="en-US" sz="3600" b="1" dirty="0">
              <a:solidFill>
                <a:srgbClr val="002060"/>
              </a:solidFill>
              <a:latin typeface="Gill Sans MT" panose="020B0502020104020203" pitchFamily="34" charset="0"/>
              <a:ea typeface="Tahoma" panose="020B060403050404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ltLang="en-GB" sz="3600" b="1" dirty="0">
                <a:solidFill>
                  <a:schemeClr val="bg1"/>
                </a:solidFill>
                <a:latin typeface="Helvetica" charset="0"/>
                <a:ea typeface="Tahoma" panose="020B0604030504040204" pitchFamily="34" charset="0"/>
                <a:cs typeface="Helvetica" charset="0"/>
                <a:sym typeface="+mn-ea"/>
              </a:rPr>
              <a:t>PROBLEM STATEMENT</a:t>
            </a:r>
            <a:endParaRPr lang="en-US" altLang="en-GB" sz="3600" b="1" dirty="0">
              <a:solidFill>
                <a:schemeClr val="bg1"/>
              </a:solidFill>
              <a:latin typeface="Helvetica" charset="0"/>
              <a:ea typeface="Tahoma" panose="020B0604030504040204" pitchFamily="34" charset="0"/>
              <a:cs typeface="Helvetica" charset="0"/>
              <a:sym typeface="+mn-ea"/>
            </a:endParaRPr>
          </a:p>
        </p:txBody>
      </p:sp>
      <p:sp>
        <p:nvSpPr>
          <p:cNvPr id="5" name="Content Placeholder 4"/>
          <p:cNvSpPr>
            <a:spLocks noGrp="1"/>
          </p:cNvSpPr>
          <p:nvPr>
            <p:ph idx="1"/>
          </p:nvPr>
        </p:nvSpPr>
        <p:spPr>
          <a:xfrm>
            <a:off x="837565" y="1750695"/>
            <a:ext cx="10516870" cy="3769360"/>
          </a:xfrm>
        </p:spPr>
        <p:txBody>
          <a:bodyPr>
            <a:normAutofit/>
          </a:bodyPr>
          <a:lstStyle/>
          <a:p>
            <a:pPr>
              <a:lnSpc>
                <a:spcPct val="120000"/>
              </a:lnSpc>
            </a:pPr>
            <a:r>
              <a:rPr lang="en-US" sz="1400" dirty="0">
                <a:latin typeface="Helvetica" charset="0"/>
                <a:cs typeface="Helvetica" charset="0"/>
                <a:sym typeface="+mn-ea"/>
              </a:rPr>
              <a:t>According to the Ghana Journal of Higher Education,  traditional mode of delivery has been predominant but is facing challenges in adapting to the evolving educational landscape of the 21st century.</a:t>
            </a:r>
            <a:endParaRPr lang="en-US" sz="1400" dirty="0">
              <a:latin typeface="Helvetica" charset="0"/>
              <a:cs typeface="Helvetica" charset="0"/>
              <a:sym typeface="+mn-ea"/>
            </a:endParaRPr>
          </a:p>
          <a:p>
            <a:pPr>
              <a:lnSpc>
                <a:spcPct val="120000"/>
              </a:lnSpc>
            </a:pPr>
            <a:r>
              <a:rPr lang="en-US" sz="1400" dirty="0">
                <a:latin typeface="Helvetica" charset="0"/>
                <a:cs typeface="Helvetica" charset="0"/>
                <a:sym typeface="+mn-ea"/>
              </a:rPr>
              <a:t> Ernest Adu Gyamfi and Paul Kwadwo Addo (2020), argue that the traditional mode of delivery has not kept pace with the changing trends in higher education and has failed to provide adequate access to education, particularly in remote regions.</a:t>
            </a:r>
            <a:endParaRPr lang="en-US" sz="1400" dirty="0">
              <a:latin typeface="Helvetica" charset="0"/>
              <a:cs typeface="Helvetica" charset="0"/>
              <a:sym typeface="+mn-ea"/>
            </a:endParaRPr>
          </a:p>
          <a:p>
            <a:pPr>
              <a:lnSpc>
                <a:spcPct val="120000"/>
              </a:lnSpc>
            </a:pPr>
            <a:r>
              <a:rPr lang="en-US" sz="1400" dirty="0">
                <a:latin typeface="Helvetica" charset="0"/>
                <a:cs typeface="Helvetica" charset="0"/>
                <a:sym typeface="+mn-ea"/>
              </a:rPr>
              <a:t>resulting in a gap between the effectiveness of online learning compared to traditional methods.</a:t>
            </a:r>
            <a:endParaRPr lang="en-US" sz="1400" dirty="0">
              <a:latin typeface="Helvetica" charset="0"/>
              <a:cs typeface="Helvetica" charset="0"/>
              <a:sym typeface="+mn-ea"/>
            </a:endParaRPr>
          </a:p>
          <a:p>
            <a:pPr>
              <a:lnSpc>
                <a:spcPct val="120000"/>
              </a:lnSpc>
            </a:pPr>
            <a:r>
              <a:rPr lang="en-US" sz="1400" dirty="0">
                <a:latin typeface="Helvetica" charset="0"/>
                <a:cs typeface="Helvetica" charset="0"/>
                <a:sym typeface="+mn-ea"/>
              </a:rPr>
              <a:t>This begs the need for a well-crafted e-learning platform that bridges this gap.</a:t>
            </a:r>
            <a:endParaRPr lang="en-US" sz="1400" dirty="0">
              <a:latin typeface="Helvetica" charset="0"/>
              <a:cs typeface="Helvetica"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ltLang="en-GB" sz="3600" b="1" dirty="0">
                <a:solidFill>
                  <a:schemeClr val="bg1"/>
                </a:solidFill>
                <a:latin typeface="Helvetica" charset="0"/>
                <a:ea typeface="Tahoma" panose="020B0604030504040204" pitchFamily="34" charset="0"/>
                <a:cs typeface="Helvetica" charset="0"/>
                <a:sym typeface="+mn-ea"/>
              </a:rPr>
              <a:t>OBJECTIVE OF STUDY</a:t>
            </a:r>
            <a:endParaRPr lang="en-US" altLang="en-GB" sz="3600" b="1" dirty="0">
              <a:solidFill>
                <a:schemeClr val="bg1"/>
              </a:solidFill>
              <a:latin typeface="Helvetica" charset="0"/>
              <a:ea typeface="Tahoma" panose="020B0604030504040204" pitchFamily="34" charset="0"/>
              <a:cs typeface="Helvetica" charset="0"/>
              <a:sym typeface="+mn-ea"/>
            </a:endParaRPr>
          </a:p>
        </p:txBody>
      </p:sp>
      <p:sp>
        <p:nvSpPr>
          <p:cNvPr id="5" name="Content Placeholder 4"/>
          <p:cNvSpPr>
            <a:spLocks noGrp="1"/>
          </p:cNvSpPr>
          <p:nvPr>
            <p:ph idx="1"/>
          </p:nvPr>
        </p:nvSpPr>
        <p:spPr>
          <a:xfrm>
            <a:off x="837565" y="1750695"/>
            <a:ext cx="10516870" cy="3819525"/>
          </a:xfrm>
        </p:spPr>
        <p:txBody>
          <a:bodyPr>
            <a:normAutofit/>
          </a:bodyPr>
          <a:lstStyle/>
          <a:p>
            <a:pPr>
              <a:lnSpc>
                <a:spcPct val="140000"/>
              </a:lnSpc>
            </a:pPr>
            <a:r>
              <a:rPr lang="en-US" sz="1600" dirty="0">
                <a:latin typeface="Helvetica" charset="0"/>
                <a:cs typeface="Helvetica" charset="0"/>
              </a:rPr>
              <a:t>The primary objective of this study is to develop an interactive e-learning platform</a:t>
            </a:r>
            <a:endParaRPr lang="en-US" sz="1600" dirty="0">
              <a:latin typeface="Helvetica" charset="0"/>
              <a:cs typeface="Helvetica" charset="0"/>
            </a:endParaRPr>
          </a:p>
          <a:p>
            <a:pPr>
              <a:lnSpc>
                <a:spcPct val="140000"/>
              </a:lnSpc>
            </a:pPr>
            <a:r>
              <a:rPr lang="en-US" sz="1600" dirty="0">
                <a:latin typeface="Helvetica" charset="0"/>
                <a:cs typeface="Helvetica" charset="0"/>
                <a:sym typeface="+mn-ea"/>
              </a:rPr>
              <a:t>The specific objectives of the study include:</a:t>
            </a:r>
            <a:endParaRPr lang="en-US" sz="1600" dirty="0">
              <a:latin typeface="Helvetica" charset="0"/>
              <a:cs typeface="Helvetica" charset="0"/>
            </a:endParaRPr>
          </a:p>
          <a:p>
            <a:pPr lvl="1">
              <a:lnSpc>
                <a:spcPct val="140000"/>
              </a:lnSpc>
            </a:pPr>
            <a:r>
              <a:rPr lang="en-US" sz="1600" dirty="0">
                <a:latin typeface="Helvetica" charset="0"/>
                <a:cs typeface="Helvetica" charset="0"/>
                <a:sym typeface="+mn-ea"/>
              </a:rPr>
              <a:t>Implementing a comprehensive indexing algorithm for centralized educational resource repository.</a:t>
            </a:r>
            <a:endParaRPr lang="en-US" sz="1600" dirty="0">
              <a:latin typeface="Helvetica" charset="0"/>
              <a:cs typeface="Helvetica" charset="0"/>
            </a:endParaRPr>
          </a:p>
          <a:p>
            <a:pPr lvl="1">
              <a:lnSpc>
                <a:spcPct val="140000"/>
              </a:lnSpc>
            </a:pPr>
            <a:r>
              <a:rPr lang="en-US" sz="1600" dirty="0">
                <a:latin typeface="Helvetica" charset="0"/>
                <a:cs typeface="Helvetica" charset="0"/>
                <a:sym typeface="+mn-ea"/>
              </a:rPr>
              <a:t>Ensuring compatibility across different devices and platforms.</a:t>
            </a:r>
            <a:endParaRPr lang="en-US" sz="1600" dirty="0">
              <a:latin typeface="Helvetica" charset="0"/>
              <a:cs typeface="Helvetica" charset="0"/>
            </a:endParaRPr>
          </a:p>
          <a:p>
            <a:pPr lvl="1">
              <a:lnSpc>
                <a:spcPct val="140000"/>
              </a:lnSpc>
            </a:pPr>
            <a:r>
              <a:rPr lang="en-US" sz="1600" dirty="0">
                <a:latin typeface="Helvetica" charset="0"/>
                <a:cs typeface="Helvetica" charset="0"/>
                <a:sym typeface="+mn-ea"/>
              </a:rPr>
              <a:t>Optimizing bandwidth usage to accommodate a large number of simultaneous users without compromising performance</a:t>
            </a:r>
            <a:endParaRPr lang="en-US" sz="1600" dirty="0">
              <a:latin typeface="Helvetica" charset="0"/>
              <a:cs typeface="Helvetica" charset="0"/>
            </a:endParaRPr>
          </a:p>
          <a:p>
            <a:pPr>
              <a:lnSpc>
                <a:spcPct val="140000"/>
              </a:lnSpc>
            </a:pPr>
            <a:endParaRPr lang="en-US" sz="1600" dirty="0">
              <a:latin typeface="Helvetica" charset="0"/>
              <a:cs typeface="Helvetica"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p:nvPr/>
        </p:nvGraphicFramePr>
        <p:xfrm>
          <a:off x="-96520" y="-635"/>
          <a:ext cx="12288520" cy="6858000"/>
        </p:xfrm>
        <a:graphic>
          <a:graphicData uri="http://schemas.openxmlformats.org/drawingml/2006/table">
            <a:tbl>
              <a:tblPr firstRow="1" bandRow="1">
                <a:tableStyleId>{5C22544A-7EE6-4342-B048-85BDC9FD1C3A}</a:tableStyleId>
              </a:tblPr>
              <a:tblGrid>
                <a:gridCol w="1827530"/>
                <a:gridCol w="2583815"/>
                <a:gridCol w="4391025"/>
                <a:gridCol w="3486150"/>
              </a:tblGrid>
              <a:tr h="890270">
                <a:tc>
                  <a:txBody>
                    <a:bodyPr/>
                    <a:p>
                      <a:pPr algn="ctr">
                        <a:buNone/>
                      </a:pPr>
                      <a:r>
                        <a:rPr lang="en-US" sz="1600">
                          <a:solidFill>
                            <a:schemeClr val="bg1"/>
                          </a:solidFill>
                          <a:latin typeface="Helvetica" charset="0"/>
                          <a:cs typeface="Helvetica" charset="0"/>
                        </a:rPr>
                        <a:t>Reference</a:t>
                      </a:r>
                      <a:endParaRPr lang="en-US" sz="1600">
                        <a:solidFill>
                          <a:schemeClr val="bg1"/>
                        </a:solidFill>
                        <a:latin typeface="Helvetica" charset="0"/>
                        <a:cs typeface="Helvetica" charset="0"/>
                      </a:endParaRPr>
                    </a:p>
                  </a:txBody>
                  <a:tcPr>
                    <a:solidFill>
                      <a:schemeClr val="accent4"/>
                    </a:solidFill>
                  </a:tcPr>
                </a:tc>
                <a:tc>
                  <a:txBody>
                    <a:bodyPr/>
                    <a:p>
                      <a:pPr algn="ctr">
                        <a:buNone/>
                      </a:pPr>
                      <a:r>
                        <a:rPr lang="en-US" sz="1600">
                          <a:solidFill>
                            <a:schemeClr val="bg1"/>
                          </a:solidFill>
                          <a:latin typeface="Helvetica" charset="0"/>
                          <a:cs typeface="Helvetica" charset="0"/>
                        </a:rPr>
                        <a:t>Authors</a:t>
                      </a:r>
                      <a:endParaRPr lang="en-US" sz="1600">
                        <a:solidFill>
                          <a:schemeClr val="bg1"/>
                        </a:solidFill>
                        <a:latin typeface="Helvetica" charset="0"/>
                        <a:cs typeface="Helvetica" charset="0"/>
                      </a:endParaRPr>
                    </a:p>
                  </a:txBody>
                  <a:tcPr>
                    <a:solidFill>
                      <a:schemeClr val="accent4"/>
                    </a:solidFill>
                  </a:tcPr>
                </a:tc>
                <a:tc>
                  <a:txBody>
                    <a:bodyPr/>
                    <a:p>
                      <a:pPr algn="ctr">
                        <a:buNone/>
                      </a:pPr>
                      <a:r>
                        <a:rPr lang="en-US" sz="1600">
                          <a:solidFill>
                            <a:schemeClr val="bg1"/>
                          </a:solidFill>
                          <a:latin typeface="Helvetica" charset="0"/>
                          <a:cs typeface="Helvetica" charset="0"/>
                        </a:rPr>
                        <a:t>Summary</a:t>
                      </a:r>
                      <a:endParaRPr lang="en-US" sz="1600" b="0">
                        <a:solidFill>
                          <a:schemeClr val="bg1"/>
                        </a:solidFill>
                        <a:latin typeface="Helvetica" charset="0"/>
                        <a:cs typeface="Helvetica" charset="0"/>
                      </a:endParaRPr>
                    </a:p>
                  </a:txBody>
                  <a:tcPr>
                    <a:solidFill>
                      <a:schemeClr val="accent4"/>
                    </a:solidFill>
                  </a:tcPr>
                </a:tc>
                <a:tc>
                  <a:txBody>
                    <a:bodyPr/>
                    <a:p>
                      <a:pPr algn="ctr">
                        <a:buNone/>
                      </a:pPr>
                      <a:r>
                        <a:rPr lang="en-US" sz="1600">
                          <a:solidFill>
                            <a:schemeClr val="bg1"/>
                          </a:solidFill>
                          <a:latin typeface="Helvetica" charset="0"/>
                          <a:cs typeface="Helvetica" charset="0"/>
                        </a:rPr>
                        <a:t>Year</a:t>
                      </a:r>
                      <a:endParaRPr lang="en-US" sz="1600">
                        <a:solidFill>
                          <a:schemeClr val="bg1"/>
                        </a:solidFill>
                        <a:latin typeface="Helvetica" charset="0"/>
                        <a:cs typeface="Helvetica" charset="0"/>
                      </a:endParaRPr>
                    </a:p>
                  </a:txBody>
                  <a:tcPr>
                    <a:solidFill>
                      <a:schemeClr val="accent4"/>
                    </a:solidFill>
                  </a:tcPr>
                </a:tc>
              </a:tr>
              <a:tr h="1612900">
                <a:tc>
                  <a:txBody>
                    <a:bodyPr/>
                    <a:p>
                      <a:pPr algn="ctr">
                        <a:buNone/>
                      </a:pPr>
                      <a:r>
                        <a:rPr lang="en-US" sz="1600">
                          <a:solidFill>
                            <a:schemeClr val="tx1"/>
                          </a:solidFill>
                          <a:latin typeface="Helvetica" charset="0"/>
                          <a:cs typeface="Helvetica" charset="0"/>
                        </a:rPr>
                        <a:t>[1]</a:t>
                      </a:r>
                      <a:endParaRPr lang="en-US" sz="1600">
                        <a:solidFill>
                          <a:schemeClr val="tx1"/>
                        </a:solidFill>
                        <a:latin typeface="Helvetica" charset="0"/>
                        <a:cs typeface="Helvetica" charset="0"/>
                      </a:endParaRPr>
                    </a:p>
                  </a:txBody>
                  <a:tcPr anchor="ctr" anchorCtr="0">
                    <a:solidFill>
                      <a:schemeClr val="accent1">
                        <a:lumMod val="75000"/>
                      </a:schemeClr>
                    </a:solidFill>
                  </a:tcPr>
                </a:tc>
                <a:tc>
                  <a:txBody>
                    <a:bodyPr/>
                    <a:p>
                      <a:pPr algn="ctr">
                        <a:buNone/>
                      </a:pPr>
                      <a:r>
                        <a:rPr lang="en-US" sz="1600">
                          <a:solidFill>
                            <a:schemeClr val="tx1"/>
                          </a:solidFill>
                          <a:latin typeface="Helvetica" charset="0"/>
                          <a:cs typeface="Helvetica" charset="0"/>
                        </a:rPr>
                        <a:t>( Islam, Beer &amp; Slack )</a:t>
                      </a:r>
                      <a:endParaRPr lang="en-US" sz="1600">
                        <a:solidFill>
                          <a:schemeClr val="tx1"/>
                        </a:solidFill>
                        <a:latin typeface="Helvetica" charset="0"/>
                        <a:cs typeface="Helvetica" charset="0"/>
                      </a:endParaRPr>
                    </a:p>
                  </a:txBody>
                  <a:tcPr anchor="ctr" anchorCtr="0">
                    <a:solidFill>
                      <a:schemeClr val="accent1">
                        <a:lumMod val="75000"/>
                      </a:schemeClr>
                    </a:solidFill>
                  </a:tcPr>
                </a:tc>
                <a:tc>
                  <a:txBody>
                    <a:bodyPr/>
                    <a:p>
                      <a:pPr algn="l">
                        <a:buNone/>
                      </a:pPr>
                      <a:r>
                        <a:rPr lang="en-US" sz="1600">
                          <a:solidFill>
                            <a:schemeClr val="tx1"/>
                          </a:solidFill>
                          <a:latin typeface="Helvetica" charset="0"/>
                          <a:cs typeface="Helvetica" charset="0"/>
                        </a:rPr>
                        <a:t>Highlight that, while current platforms aim to simplify existing educational paradigms for online consumption,the approach might be limiting.</a:t>
                      </a:r>
                      <a:endParaRPr lang="en-US" sz="1600">
                        <a:solidFill>
                          <a:schemeClr val="tx1"/>
                        </a:solidFill>
                        <a:latin typeface="Helvetica" charset="0"/>
                        <a:cs typeface="Helvetica" charset="0"/>
                      </a:endParaRPr>
                    </a:p>
                  </a:txBody>
                  <a:tcPr anchor="ctr" anchorCtr="0">
                    <a:solidFill>
                      <a:schemeClr val="accent1">
                        <a:lumMod val="75000"/>
                      </a:schemeClr>
                    </a:solidFill>
                  </a:tcPr>
                </a:tc>
                <a:tc>
                  <a:txBody>
                    <a:bodyPr/>
                    <a:p>
                      <a:pPr algn="ctr">
                        <a:buNone/>
                      </a:pPr>
                      <a:r>
                        <a:rPr lang="en-US" sz="1600">
                          <a:solidFill>
                            <a:schemeClr val="tx1"/>
                          </a:solidFill>
                          <a:latin typeface="Helvetica" charset="0"/>
                          <a:cs typeface="Helvetica" charset="0"/>
                        </a:rPr>
                        <a:t>2019</a:t>
                      </a:r>
                      <a:endParaRPr lang="en-US" sz="1600">
                        <a:solidFill>
                          <a:schemeClr val="tx1"/>
                        </a:solidFill>
                        <a:latin typeface="Helvetica" charset="0"/>
                        <a:cs typeface="Helvetica" charset="0"/>
                      </a:endParaRPr>
                    </a:p>
                  </a:txBody>
                  <a:tcPr anchor="ctr" anchorCtr="0">
                    <a:solidFill>
                      <a:schemeClr val="accent1">
                        <a:lumMod val="75000"/>
                      </a:schemeClr>
                    </a:solidFill>
                  </a:tcPr>
                </a:tc>
              </a:tr>
              <a:tr h="2105660">
                <a:tc>
                  <a:txBody>
                    <a:bodyPr/>
                    <a:p>
                      <a:pPr algn="ctr">
                        <a:buNone/>
                      </a:pPr>
                      <a:r>
                        <a:rPr lang="en-US" sz="1600">
                          <a:solidFill>
                            <a:schemeClr val="bg1"/>
                          </a:solidFill>
                          <a:latin typeface="Helvetica" charset="0"/>
                          <a:cs typeface="Helvetica" charset="0"/>
                        </a:rPr>
                        <a:t>[2]</a:t>
                      </a:r>
                      <a:endParaRPr lang="en-US" sz="1600">
                        <a:solidFill>
                          <a:schemeClr val="bg1"/>
                        </a:solidFill>
                        <a:latin typeface="Helvetica" charset="0"/>
                        <a:cs typeface="Helvetica" charset="0"/>
                      </a:endParaRPr>
                    </a:p>
                  </a:txBody>
                  <a:tcPr anchor="ctr" anchorCtr="0"/>
                </a:tc>
                <a:tc>
                  <a:txBody>
                    <a:bodyPr/>
                    <a:p>
                      <a:pPr algn="ctr">
                        <a:buNone/>
                      </a:pPr>
                      <a:r>
                        <a:rPr lang="en-US" sz="1600">
                          <a:solidFill>
                            <a:schemeClr val="bg1"/>
                          </a:solidFill>
                          <a:latin typeface="Helvetica" charset="0"/>
                          <a:cs typeface="Helvetica" charset="0"/>
                        </a:rPr>
                        <a:t>( Mutiara Ayu )</a:t>
                      </a:r>
                      <a:endParaRPr lang="en-US" sz="1600">
                        <a:solidFill>
                          <a:schemeClr val="bg1"/>
                        </a:solidFill>
                        <a:latin typeface="Helvetica" charset="0"/>
                        <a:cs typeface="Helvetica" charset="0"/>
                      </a:endParaRPr>
                    </a:p>
                  </a:txBody>
                  <a:tcPr anchor="ctr" anchorCtr="0"/>
                </a:tc>
                <a:tc>
                  <a:txBody>
                    <a:bodyPr/>
                    <a:p>
                      <a:pPr algn="l">
                        <a:buNone/>
                      </a:pPr>
                      <a:r>
                        <a:rPr lang="en-US" sz="1600">
                          <a:solidFill>
                            <a:schemeClr val="bg1"/>
                          </a:solidFill>
                          <a:latin typeface="Helvetica" charset="0"/>
                          <a:cs typeface="Helvetica" charset="0"/>
                        </a:rPr>
                        <a:t>Highights that, while e-learning cannot replace traditional teaching methods, it complements them by improving quality and efficiency, allowing for more flexibility in accessing information.</a:t>
                      </a:r>
                      <a:endParaRPr lang="en-US" sz="1600">
                        <a:solidFill>
                          <a:schemeClr val="bg1"/>
                        </a:solidFill>
                        <a:latin typeface="Helvetica" charset="0"/>
                        <a:cs typeface="Helvetica" charset="0"/>
                      </a:endParaRPr>
                    </a:p>
                  </a:txBody>
                  <a:tcPr anchor="ctr" anchorCtr="0"/>
                </a:tc>
                <a:tc>
                  <a:txBody>
                    <a:bodyPr/>
                    <a:p>
                      <a:pPr algn="ctr">
                        <a:buNone/>
                      </a:pPr>
                      <a:r>
                        <a:rPr lang="en-US" sz="1600">
                          <a:solidFill>
                            <a:schemeClr val="bg1"/>
                          </a:solidFill>
                          <a:latin typeface="Helvetica" charset="0"/>
                          <a:cs typeface="Helvetica" charset="0"/>
                        </a:rPr>
                        <a:t>2020</a:t>
                      </a:r>
                      <a:endParaRPr lang="en-US" sz="1600">
                        <a:solidFill>
                          <a:schemeClr val="bg1"/>
                        </a:solidFill>
                        <a:latin typeface="Helvetica" charset="0"/>
                        <a:cs typeface="Helvetica" charset="0"/>
                      </a:endParaRPr>
                    </a:p>
                  </a:txBody>
                  <a:tcPr anchor="ctr" anchorCtr="0"/>
                </a:tc>
              </a:tr>
              <a:tr h="2249170">
                <a:tc>
                  <a:txBody>
                    <a:bodyPr/>
                    <a:p>
                      <a:pPr algn="ctr">
                        <a:buNone/>
                      </a:pPr>
                      <a:r>
                        <a:rPr lang="en-US" sz="1600">
                          <a:solidFill>
                            <a:schemeClr val="tx1"/>
                          </a:solidFill>
                          <a:latin typeface="Helvetica" charset="0"/>
                          <a:cs typeface="Helvetica" charset="0"/>
                        </a:rPr>
                        <a:t>[3]</a:t>
                      </a:r>
                      <a:endParaRPr lang="en-US" sz="1600">
                        <a:solidFill>
                          <a:schemeClr val="tx1"/>
                        </a:solidFill>
                        <a:latin typeface="Helvetica" charset="0"/>
                        <a:cs typeface="Helvetica" charset="0"/>
                      </a:endParaRPr>
                    </a:p>
                  </a:txBody>
                  <a:tcPr anchor="ctr" anchorCtr="0">
                    <a:solidFill>
                      <a:schemeClr val="accent1">
                        <a:lumMod val="75000"/>
                      </a:schemeClr>
                    </a:solidFill>
                  </a:tcPr>
                </a:tc>
                <a:tc>
                  <a:txBody>
                    <a:bodyPr/>
                    <a:p>
                      <a:pPr algn="ctr">
                        <a:buNone/>
                      </a:pPr>
                      <a:r>
                        <a:rPr lang="en-US" sz="1600">
                          <a:solidFill>
                            <a:schemeClr val="tx1"/>
                          </a:solidFill>
                          <a:latin typeface="Helvetica" charset="0"/>
                          <a:cs typeface="Helvetica" charset="0"/>
                        </a:rPr>
                        <a:t>(Kim, Lee &amp; Yoon)</a:t>
                      </a:r>
                      <a:endParaRPr lang="en-US" sz="1600">
                        <a:solidFill>
                          <a:schemeClr val="tx1"/>
                        </a:solidFill>
                        <a:latin typeface="Helvetica" charset="0"/>
                        <a:cs typeface="Helvetica" charset="0"/>
                      </a:endParaRPr>
                    </a:p>
                  </a:txBody>
                  <a:tcPr anchor="ctr" anchorCtr="0">
                    <a:solidFill>
                      <a:schemeClr val="accent1">
                        <a:lumMod val="75000"/>
                      </a:schemeClr>
                    </a:solidFill>
                  </a:tcPr>
                </a:tc>
                <a:tc>
                  <a:txBody>
                    <a:bodyPr/>
                    <a:p>
                      <a:pPr algn="l">
                        <a:buNone/>
                      </a:pPr>
                      <a:r>
                        <a:rPr lang="en-US" sz="1600">
                          <a:solidFill>
                            <a:schemeClr val="tx1"/>
                          </a:solidFill>
                          <a:latin typeface="Helvetica" charset="0"/>
                          <a:cs typeface="Helvetica" charset="0"/>
                        </a:rPr>
                        <a:t>In response to the pressing need for efficient e-learning platforms, developed a model that can guide the design and development of e-learning platforms.</a:t>
                      </a:r>
                      <a:endParaRPr lang="en-US" sz="1600">
                        <a:solidFill>
                          <a:schemeClr val="tx1"/>
                        </a:solidFill>
                        <a:latin typeface="Helvetica" charset="0"/>
                        <a:cs typeface="Helvetica" charset="0"/>
                      </a:endParaRPr>
                    </a:p>
                  </a:txBody>
                  <a:tcPr anchor="ctr" anchorCtr="0">
                    <a:solidFill>
                      <a:schemeClr val="accent1">
                        <a:lumMod val="75000"/>
                      </a:schemeClr>
                    </a:solidFill>
                  </a:tcPr>
                </a:tc>
                <a:tc>
                  <a:txBody>
                    <a:bodyPr/>
                    <a:p>
                      <a:pPr algn="ctr">
                        <a:buNone/>
                      </a:pPr>
                      <a:r>
                        <a:rPr lang="en-US" sz="1600">
                          <a:solidFill>
                            <a:schemeClr val="tx1"/>
                          </a:solidFill>
                          <a:latin typeface="Helvetica" charset="0"/>
                          <a:cs typeface="Helvetica" charset="0"/>
                        </a:rPr>
                        <a:t>2023</a:t>
                      </a:r>
                      <a:endParaRPr lang="en-US" sz="1600">
                        <a:solidFill>
                          <a:schemeClr val="tx1"/>
                        </a:solidFill>
                        <a:latin typeface="Helvetica" charset="0"/>
                        <a:cs typeface="Helvetica" charset="0"/>
                      </a:endParaRPr>
                    </a:p>
                  </a:txBody>
                  <a:tcPr anchor="ctr" anchorCtr="0">
                    <a:solidFill>
                      <a:schemeClr val="accent1">
                        <a:lumMod val="75000"/>
                      </a:schemeClr>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28675"/>
          </a:xfrm>
        </p:spPr>
        <p:txBody>
          <a:bodyPr/>
          <a:lstStyle/>
          <a:p>
            <a:pPr algn="ctr"/>
            <a:r>
              <a:rPr lang="en-US" altLang="en-GB" sz="3600" b="1" dirty="0">
                <a:solidFill>
                  <a:schemeClr val="bg1"/>
                </a:solidFill>
                <a:latin typeface="Helvetica" charset="0"/>
                <a:ea typeface="Tahoma" panose="020B0604030504040204" pitchFamily="34" charset="0"/>
                <a:cs typeface="Helvetica" charset="0"/>
                <a:sym typeface="+mn-ea"/>
              </a:rPr>
              <a:t>METHODOLOGY AND TECH STACK</a:t>
            </a:r>
            <a:endParaRPr lang="en-US" altLang="en-GB" sz="3600" b="1" dirty="0">
              <a:solidFill>
                <a:schemeClr val="bg1"/>
              </a:solidFill>
              <a:latin typeface="Helvetica" charset="0"/>
              <a:ea typeface="Tahoma" panose="020B0604030504040204" pitchFamily="34" charset="0"/>
              <a:cs typeface="Helvetica" charset="0"/>
              <a:sym typeface="+mn-ea"/>
            </a:endParaRPr>
          </a:p>
        </p:txBody>
      </p:sp>
      <p:pic>
        <p:nvPicPr>
          <p:cNvPr id="3" name="Picture 2"/>
          <p:cNvPicPr>
            <a:picLocks noChangeAspect="1"/>
          </p:cNvPicPr>
          <p:nvPr/>
        </p:nvPicPr>
        <p:blipFill>
          <a:blip r:embed="rId1"/>
          <a:stretch>
            <a:fillRect/>
          </a:stretch>
        </p:blipFill>
        <p:spPr>
          <a:xfrm>
            <a:off x="988060" y="1066800"/>
            <a:ext cx="10224135" cy="4724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ltLang="en-GB" sz="3600" b="1" dirty="0">
                <a:solidFill>
                  <a:schemeClr val="bg1"/>
                </a:solidFill>
                <a:latin typeface="Helvetica" charset="0"/>
                <a:ea typeface="Tahoma" panose="020B0604030504040204" pitchFamily="34" charset="0"/>
                <a:cs typeface="Helvetica" charset="0"/>
                <a:sym typeface="+mn-ea"/>
              </a:rPr>
              <a:t>WORKFLOW AND TIMELINE</a:t>
            </a:r>
            <a:endParaRPr lang="en-US" altLang="en-GB" sz="3600" b="1" dirty="0">
              <a:solidFill>
                <a:schemeClr val="bg1"/>
              </a:solidFill>
              <a:latin typeface="Helvetica" charset="0"/>
              <a:ea typeface="Tahoma" panose="020B0604030504040204" pitchFamily="34" charset="0"/>
              <a:cs typeface="Helvetica" charset="0"/>
              <a:sym typeface="+mn-ea"/>
            </a:endParaRPr>
          </a:p>
        </p:txBody>
      </p:sp>
      <p:sp>
        <p:nvSpPr>
          <p:cNvPr id="2" name="Rounded Rectangle 1"/>
          <p:cNvSpPr/>
          <p:nvPr/>
        </p:nvSpPr>
        <p:spPr>
          <a:xfrm>
            <a:off x="970280" y="1838960"/>
            <a:ext cx="2851785" cy="1619885"/>
          </a:xfrm>
          <a:prstGeom prst="roundRect">
            <a:avLst/>
          </a:prstGeom>
          <a:noFill/>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Rounded Rectangle 5"/>
          <p:cNvSpPr/>
          <p:nvPr/>
        </p:nvSpPr>
        <p:spPr>
          <a:xfrm>
            <a:off x="4496435" y="1839595"/>
            <a:ext cx="2852420" cy="161925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Rounded Rectangle 7"/>
          <p:cNvSpPr/>
          <p:nvPr/>
        </p:nvSpPr>
        <p:spPr>
          <a:xfrm>
            <a:off x="8023225" y="1779905"/>
            <a:ext cx="2802890" cy="161988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1323975" y="2245995"/>
            <a:ext cx="2143760" cy="993775"/>
          </a:xfrm>
          <a:prstGeom prst="rect">
            <a:avLst/>
          </a:prstGeom>
          <a:noFill/>
        </p:spPr>
        <p:txBody>
          <a:bodyPr wrap="square" rtlCol="0">
            <a:noAutofit/>
          </a:bodyPr>
          <a:p>
            <a:pPr algn="ctr"/>
            <a:r>
              <a:rPr lang="en-US">
                <a:solidFill>
                  <a:schemeClr val="bg1"/>
                </a:solidFill>
              </a:rPr>
              <a:t>Initiation and System Design</a:t>
            </a:r>
            <a:endParaRPr lang="en-US">
              <a:solidFill>
                <a:schemeClr val="bg1"/>
              </a:solidFill>
            </a:endParaRPr>
          </a:p>
        </p:txBody>
      </p:sp>
      <p:sp>
        <p:nvSpPr>
          <p:cNvPr id="10" name="Text Box 9"/>
          <p:cNvSpPr txBox="1"/>
          <p:nvPr/>
        </p:nvSpPr>
        <p:spPr>
          <a:xfrm>
            <a:off x="4610100" y="2165350"/>
            <a:ext cx="2419985" cy="1074420"/>
          </a:xfrm>
          <a:prstGeom prst="rect">
            <a:avLst/>
          </a:prstGeom>
          <a:noFill/>
        </p:spPr>
        <p:txBody>
          <a:bodyPr wrap="square" rtlCol="0">
            <a:noAutofit/>
          </a:bodyPr>
          <a:p>
            <a:pPr algn="ctr"/>
            <a:r>
              <a:rPr lang="en-US">
                <a:solidFill>
                  <a:schemeClr val="bg1"/>
                </a:solidFill>
              </a:rPr>
              <a:t>Development</a:t>
            </a:r>
            <a:endParaRPr lang="en-US">
              <a:solidFill>
                <a:schemeClr val="bg1"/>
              </a:solidFill>
            </a:endParaRPr>
          </a:p>
          <a:p>
            <a:pPr algn="ctr"/>
            <a:r>
              <a:rPr lang="en-US">
                <a:solidFill>
                  <a:schemeClr val="bg1"/>
                </a:solidFill>
              </a:rPr>
              <a:t>&amp;</a:t>
            </a:r>
            <a:endParaRPr lang="en-US">
              <a:solidFill>
                <a:schemeClr val="bg1"/>
              </a:solidFill>
            </a:endParaRPr>
          </a:p>
          <a:p>
            <a:pPr algn="ctr"/>
            <a:r>
              <a:rPr lang="en-US">
                <a:solidFill>
                  <a:schemeClr val="bg1"/>
                </a:solidFill>
              </a:rPr>
              <a:t>Testing / QA</a:t>
            </a:r>
            <a:endParaRPr lang="en-US">
              <a:solidFill>
                <a:schemeClr val="bg1"/>
              </a:solidFill>
            </a:endParaRPr>
          </a:p>
        </p:txBody>
      </p:sp>
      <p:sp>
        <p:nvSpPr>
          <p:cNvPr id="13" name="Text Box 12"/>
          <p:cNvSpPr txBox="1"/>
          <p:nvPr/>
        </p:nvSpPr>
        <p:spPr>
          <a:xfrm>
            <a:off x="8453120" y="2342515"/>
            <a:ext cx="2118995" cy="612775"/>
          </a:xfrm>
          <a:prstGeom prst="rect">
            <a:avLst/>
          </a:prstGeom>
          <a:noFill/>
        </p:spPr>
        <p:txBody>
          <a:bodyPr wrap="square" rtlCol="0">
            <a:noAutofit/>
          </a:bodyPr>
          <a:p>
            <a:pPr algn="ctr"/>
            <a:r>
              <a:rPr lang="en-US">
                <a:solidFill>
                  <a:schemeClr val="bg1"/>
                </a:solidFill>
              </a:rPr>
              <a:t>Deployment</a:t>
            </a:r>
            <a:endParaRPr lang="en-US">
              <a:solidFill>
                <a:schemeClr val="bg1"/>
              </a:solidFill>
            </a:endParaRPr>
          </a:p>
        </p:txBody>
      </p:sp>
      <p:sp>
        <p:nvSpPr>
          <p:cNvPr id="15" name="Rounded Rectangle 14"/>
          <p:cNvSpPr/>
          <p:nvPr/>
        </p:nvSpPr>
        <p:spPr>
          <a:xfrm>
            <a:off x="8023225" y="3839210"/>
            <a:ext cx="2851785" cy="802640"/>
          </a:xfrm>
          <a:prstGeom prst="roundRect">
            <a:avLst/>
          </a:prstGeom>
          <a:noFill/>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Rounded Rectangle 15"/>
          <p:cNvSpPr/>
          <p:nvPr/>
        </p:nvSpPr>
        <p:spPr>
          <a:xfrm>
            <a:off x="970915" y="3840480"/>
            <a:ext cx="2851785" cy="802640"/>
          </a:xfrm>
          <a:prstGeom prst="roundRect">
            <a:avLst/>
          </a:prstGeom>
          <a:noFill/>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Rounded Rectangle 16"/>
          <p:cNvSpPr/>
          <p:nvPr/>
        </p:nvSpPr>
        <p:spPr>
          <a:xfrm>
            <a:off x="4497070" y="3839210"/>
            <a:ext cx="2851785" cy="802640"/>
          </a:xfrm>
          <a:prstGeom prst="roundRect">
            <a:avLst/>
          </a:prstGeom>
          <a:noFill/>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8" name="Text Box 17"/>
          <p:cNvSpPr txBox="1"/>
          <p:nvPr/>
        </p:nvSpPr>
        <p:spPr>
          <a:xfrm>
            <a:off x="1118870" y="4057650"/>
            <a:ext cx="2553970" cy="368300"/>
          </a:xfrm>
          <a:prstGeom prst="rect">
            <a:avLst/>
          </a:prstGeom>
          <a:noFill/>
        </p:spPr>
        <p:txBody>
          <a:bodyPr wrap="square" rtlCol="0">
            <a:spAutoFit/>
          </a:bodyPr>
          <a:p>
            <a:r>
              <a:rPr lang="en-US">
                <a:solidFill>
                  <a:schemeClr val="bg1"/>
                </a:solidFill>
              </a:rPr>
              <a:t>February - March 2024</a:t>
            </a:r>
            <a:endParaRPr lang="en-US">
              <a:solidFill>
                <a:schemeClr val="bg1"/>
              </a:solidFill>
            </a:endParaRPr>
          </a:p>
        </p:txBody>
      </p:sp>
      <p:sp>
        <p:nvSpPr>
          <p:cNvPr id="19" name="Text Box 18"/>
          <p:cNvSpPr txBox="1"/>
          <p:nvPr/>
        </p:nvSpPr>
        <p:spPr>
          <a:xfrm>
            <a:off x="4708525" y="4057650"/>
            <a:ext cx="2553970" cy="368300"/>
          </a:xfrm>
          <a:prstGeom prst="rect">
            <a:avLst/>
          </a:prstGeom>
          <a:noFill/>
        </p:spPr>
        <p:txBody>
          <a:bodyPr wrap="square" rtlCol="0">
            <a:spAutoFit/>
          </a:bodyPr>
          <a:p>
            <a:r>
              <a:rPr lang="en-US">
                <a:solidFill>
                  <a:schemeClr val="bg1"/>
                </a:solidFill>
              </a:rPr>
              <a:t>March - August 2024</a:t>
            </a:r>
            <a:endParaRPr lang="en-US">
              <a:solidFill>
                <a:schemeClr val="bg1"/>
              </a:solidFill>
            </a:endParaRPr>
          </a:p>
        </p:txBody>
      </p:sp>
      <p:sp>
        <p:nvSpPr>
          <p:cNvPr id="20" name="Text Box 19"/>
          <p:cNvSpPr txBox="1"/>
          <p:nvPr/>
        </p:nvSpPr>
        <p:spPr>
          <a:xfrm>
            <a:off x="8720455" y="4057650"/>
            <a:ext cx="1851660" cy="368300"/>
          </a:xfrm>
          <a:prstGeom prst="rect">
            <a:avLst/>
          </a:prstGeom>
          <a:noFill/>
        </p:spPr>
        <p:txBody>
          <a:bodyPr wrap="square" rtlCol="0">
            <a:spAutoFit/>
          </a:bodyPr>
          <a:p>
            <a:r>
              <a:rPr lang="en-US">
                <a:solidFill>
                  <a:schemeClr val="bg1"/>
                </a:solidFill>
              </a:rPr>
              <a:t>September 2024</a:t>
            </a:r>
            <a:endParaRPr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ltLang="en-GB" sz="3600" b="1" dirty="0">
                <a:solidFill>
                  <a:schemeClr val="bg1"/>
                </a:solidFill>
                <a:latin typeface="Helvetica" charset="0"/>
                <a:ea typeface="Tahoma" panose="020B0604030504040204" pitchFamily="34" charset="0"/>
                <a:cs typeface="Helvetica" charset="0"/>
                <a:sym typeface="+mn-ea"/>
              </a:rPr>
              <a:t>CONCLUSION</a:t>
            </a:r>
            <a:endParaRPr lang="en-US" altLang="en-GB" sz="3600" b="1" dirty="0">
              <a:solidFill>
                <a:schemeClr val="bg1"/>
              </a:solidFill>
              <a:latin typeface="Helvetica" charset="0"/>
              <a:ea typeface="Tahoma" panose="020B0604030504040204" pitchFamily="34" charset="0"/>
              <a:cs typeface="Helvetica" charset="0"/>
              <a:sym typeface="+mn-ea"/>
            </a:endParaRPr>
          </a:p>
        </p:txBody>
      </p:sp>
      <p:sp>
        <p:nvSpPr>
          <p:cNvPr id="5" name="Content Placeholder 4"/>
          <p:cNvSpPr>
            <a:spLocks noGrp="1"/>
          </p:cNvSpPr>
          <p:nvPr>
            <p:ph idx="1"/>
          </p:nvPr>
        </p:nvSpPr>
        <p:spPr>
          <a:xfrm>
            <a:off x="838200" y="1767205"/>
            <a:ext cx="10516235" cy="3979545"/>
          </a:xfrm>
        </p:spPr>
        <p:txBody>
          <a:bodyPr>
            <a:normAutofit/>
          </a:bodyPr>
          <a:lstStyle/>
          <a:p>
            <a:pPr lvl="1" algn="l">
              <a:lnSpc>
                <a:spcPct val="150000"/>
              </a:lnSpc>
            </a:pPr>
            <a:r>
              <a:rPr lang="en-US" sz="1600">
                <a:latin typeface="Helvetica" charset="0"/>
                <a:cs typeface="Helvetica" charset="0"/>
                <a:sym typeface="+mn-ea"/>
              </a:rPr>
              <a:t>The interactive platform addresses challenges in universities, extending its positive impact to Ghana and other African countries.</a:t>
            </a:r>
            <a:endParaRPr lang="en-US" sz="1600">
              <a:latin typeface="Helvetica" charset="0"/>
              <a:cs typeface="Helvetica" charset="0"/>
            </a:endParaRPr>
          </a:p>
          <a:p>
            <a:pPr lvl="1" algn="l">
              <a:lnSpc>
                <a:spcPct val="150000"/>
              </a:lnSpc>
            </a:pPr>
            <a:r>
              <a:rPr lang="en-US" sz="1600">
                <a:latin typeface="Helvetica" charset="0"/>
                <a:cs typeface="Helvetica" charset="0"/>
                <a:sym typeface="+mn-ea"/>
              </a:rPr>
              <a:t>The proposed platform, designed to encompass essential features such as resource access, assessment tools, quizzes, attendance tracking, and live lecture streams, is a strategic response to the pressing need for an advanced e-learning solution</a:t>
            </a:r>
            <a:endParaRPr lang="en-US" sz="1600">
              <a:latin typeface="Helvetica" charset="0"/>
              <a:cs typeface="Helvetica" charset="0"/>
            </a:endParaRPr>
          </a:p>
          <a:p>
            <a:pPr lvl="1" algn="l">
              <a:lnSpc>
                <a:spcPct val="150000"/>
              </a:lnSpc>
            </a:pPr>
            <a:r>
              <a:rPr lang="en-US" sz="1600">
                <a:latin typeface="Helvetica" charset="0"/>
                <a:cs typeface="Helvetica" charset="0"/>
                <a:sym typeface="+mn-ea"/>
              </a:rPr>
              <a:t>It signifies a transformative step towards inclusive, high-quality education, contributing to the broader advancement of learning experiences and academic excellence.</a:t>
            </a:r>
            <a:endParaRPr lang="en-US" sz="1600">
              <a:latin typeface="Helvetica" charset="0"/>
              <a:cs typeface="Helvetica"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2567</Words>
  <Application>WPS Presentation</Application>
  <PresentationFormat>Widescreen</PresentationFormat>
  <Paragraphs>79</Paragraphs>
  <Slides>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Helvetica</vt:lpstr>
      <vt:lpstr>Gill Sans MT</vt:lpstr>
      <vt:lpstr>Times New Roman</vt:lpstr>
      <vt:lpstr>Tahoma</vt:lpstr>
      <vt:lpstr>Calibri</vt:lpstr>
      <vt:lpstr>Microsoft YaHei</vt:lpstr>
      <vt:lpstr>Arial Unicode MS</vt:lpstr>
      <vt:lpstr>Calibri Light</vt:lpstr>
      <vt:lpstr>Office Theme</vt:lpstr>
      <vt:lpstr>     CHRISTIAN NII COMMEY SOLOMON - 04091851 JEREMY EDUDZI AVADZI - 4121210061 </vt:lpstr>
      <vt:lpstr>PROBLEM STATEMENT</vt:lpstr>
      <vt:lpstr>OBJECTIVE OF STUDY</vt:lpstr>
      <vt:lpstr>PowerPoint 演示文稿</vt:lpstr>
      <vt:lpstr>METHODOLOGY AND TECH STACK</vt:lpstr>
      <vt:lpstr>WORKFLOW AND TIMELINE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c:creator>
  <cp:lastModifiedBy>niico</cp:lastModifiedBy>
  <cp:revision>260</cp:revision>
  <dcterms:created xsi:type="dcterms:W3CDTF">2020-12-21T23:45:00Z</dcterms:created>
  <dcterms:modified xsi:type="dcterms:W3CDTF">2024-02-21T21:23:55Z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CE6BC05293434FBF98DA79F26F4F4A3F_12</vt:lpwstr>
  </property>
  <property fmtid="{D5CDD505-2E9C-101B-9397-08002B2CF9AE}" pid="3" name="KSOProductBuildVer">
    <vt:lpwstr>1033-12.2.0.13431</vt:lpwstr>
  </property>
</Properties>
</file>