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99" r:id="rId2"/>
    <p:sldId id="256" r:id="rId3"/>
    <p:sldId id="257" r:id="rId4"/>
    <p:sldId id="268" r:id="rId5"/>
    <p:sldId id="258" r:id="rId6"/>
    <p:sldId id="285" r:id="rId7"/>
    <p:sldId id="294" r:id="rId8"/>
    <p:sldId id="286" r:id="rId9"/>
    <p:sldId id="295" r:id="rId10"/>
    <p:sldId id="290" r:id="rId11"/>
    <p:sldId id="292" r:id="rId12"/>
    <p:sldId id="293" r:id="rId13"/>
    <p:sldId id="262" r:id="rId14"/>
    <p:sldId id="263" r:id="rId15"/>
    <p:sldId id="264" r:id="rId16"/>
    <p:sldId id="287" r:id="rId17"/>
    <p:sldId id="288" r:id="rId18"/>
    <p:sldId id="289" r:id="rId19"/>
    <p:sldId id="272" r:id="rId20"/>
    <p:sldId id="274" r:id="rId21"/>
    <p:sldId id="280" r:id="rId22"/>
    <p:sldId id="281" r:id="rId23"/>
    <p:sldId id="296" r:id="rId24"/>
    <p:sldId id="297" r:id="rId25"/>
    <p:sldId id="275" r:id="rId26"/>
    <p:sldId id="276" r:id="rId27"/>
    <p:sldId id="277" r:id="rId28"/>
    <p:sldId id="278" r:id="rId29"/>
    <p:sldId id="270" r:id="rId30"/>
    <p:sldId id="271" r:id="rId31"/>
    <p:sldId id="269" r:id="rId32"/>
    <p:sldId id="273" r:id="rId33"/>
    <p:sldId id="282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6600"/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62" autoAdjust="0"/>
    <p:restoredTop sz="94660"/>
  </p:normalViewPr>
  <p:slideViewPr>
    <p:cSldViewPr>
      <p:cViewPr varScale="1">
        <p:scale>
          <a:sx n="78" d="100"/>
          <a:sy n="78" d="100"/>
        </p:scale>
        <p:origin x="109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DD9EC6-5067-4DA8-8164-482EABF36EF7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40627-14D2-4C06-A44C-2EED653BF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2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40627-14D2-4C06-A44C-2EED653BF87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91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224C-27BF-4C0E-844C-915EB3E30C83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9984-CF75-4050-8541-DF29B2C0D8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224C-27BF-4C0E-844C-915EB3E30C83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9984-CF75-4050-8541-DF29B2C0D8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224C-27BF-4C0E-844C-915EB3E30C83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9984-CF75-4050-8541-DF29B2C0D8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224C-27BF-4C0E-844C-915EB3E30C83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9984-CF75-4050-8541-DF29B2C0D8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224C-27BF-4C0E-844C-915EB3E30C83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9984-CF75-4050-8541-DF29B2C0D8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224C-27BF-4C0E-844C-915EB3E30C83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9984-CF75-4050-8541-DF29B2C0D8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224C-27BF-4C0E-844C-915EB3E30C83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9984-CF75-4050-8541-DF29B2C0D8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224C-27BF-4C0E-844C-915EB3E30C83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9984-CF75-4050-8541-DF29B2C0D8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224C-27BF-4C0E-844C-915EB3E30C83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9984-CF75-4050-8541-DF29B2C0D8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224C-27BF-4C0E-844C-915EB3E30C83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9984-CF75-4050-8541-DF29B2C0D8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224C-27BF-4C0E-844C-915EB3E30C83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9984-CF75-4050-8541-DF29B2C0D8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2224C-27BF-4C0E-844C-915EB3E30C83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49984-CF75-4050-8541-DF29B2C0D84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yosefk.com/c++fqa/inheritance-multiple.html%5baccessed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28600"/>
            <a:ext cx="8839200" cy="6477000"/>
          </a:xfrm>
        </p:spPr>
        <p:txBody>
          <a:bodyPr>
            <a:normAutofit fontScale="77500" lnSpcReduction="20000"/>
          </a:bodyPr>
          <a:lstStyle/>
          <a:p>
            <a:r>
              <a:rPr lang="en-US" sz="4600" b="1" dirty="0">
                <a:solidFill>
                  <a:srgbClr val="FF00FF"/>
                </a:solidFill>
              </a:rPr>
              <a:t>GHANA COMMUNICATION TELECHNOLOGY UNIVESITY </a:t>
            </a:r>
          </a:p>
          <a:p>
            <a:r>
              <a:rPr lang="en-US" sz="4600" b="1" dirty="0">
                <a:solidFill>
                  <a:srgbClr val="FF00FF"/>
                </a:solidFill>
              </a:rPr>
              <a:t>FACULTY OF ENGINEERING</a:t>
            </a:r>
          </a:p>
          <a:p>
            <a:endParaRPr lang="en-US" sz="3600" b="1" dirty="0">
              <a:solidFill>
                <a:srgbClr val="0000FF"/>
              </a:solidFill>
            </a:endParaRPr>
          </a:p>
          <a:p>
            <a:r>
              <a:rPr lang="en-US" sz="3600" b="1" dirty="0">
                <a:solidFill>
                  <a:srgbClr val="0000FF"/>
                </a:solidFill>
              </a:rPr>
              <a:t>DEPARTMENT OF ELECTRICAL/ELECTRONICS ENGINEERING</a:t>
            </a:r>
          </a:p>
          <a:p>
            <a:endParaRPr lang="en-US" sz="3600" b="1" dirty="0">
              <a:solidFill>
                <a:srgbClr val="0000FF"/>
              </a:solidFill>
            </a:endParaRPr>
          </a:p>
          <a:p>
            <a:r>
              <a:rPr lang="en-US" sz="3600" b="1" dirty="0">
                <a:solidFill>
                  <a:srgbClr val="006600"/>
                </a:solidFill>
              </a:rPr>
              <a:t>COURSE TITLE:  RESEARCH SEMINARS &amp; PRESENTATIONS </a:t>
            </a:r>
          </a:p>
          <a:p>
            <a:endParaRPr lang="en-US" sz="3600" b="1" dirty="0">
              <a:solidFill>
                <a:srgbClr val="0000FF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sz="4100" b="1" dirty="0">
                <a:solidFill>
                  <a:srgbClr val="00B050"/>
                </a:solidFill>
              </a:rPr>
              <a:t>DR. RUHIYA ABUBAKAR</a:t>
            </a:r>
          </a:p>
          <a:p>
            <a:r>
              <a:rPr lang="en-US" sz="4100" b="1" dirty="0">
                <a:solidFill>
                  <a:srgbClr val="00B050"/>
                </a:solidFill>
              </a:rPr>
              <a:t>Email: rabubakar@gctu.edu.gh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sz="3600" b="1" dirty="0">
                <a:solidFill>
                  <a:schemeClr val="tx1"/>
                </a:solidFill>
              </a:rPr>
              <a:t>Office Hours:  Thursdays; 10:00am– 12:00pm</a:t>
            </a:r>
          </a:p>
          <a:p>
            <a:r>
              <a:rPr lang="en-US" sz="3600" b="1" dirty="0">
                <a:solidFill>
                  <a:schemeClr val="tx1"/>
                </a:solidFill>
              </a:rPr>
              <a:t>OFFICE LOCATION: Faculty of Engineering</a:t>
            </a:r>
          </a:p>
          <a:p>
            <a:pPr algn="l"/>
            <a:endParaRPr lang="en-US" b="1" dirty="0">
              <a:solidFill>
                <a:schemeClr val="tx1"/>
              </a:solidFill>
            </a:endParaRPr>
          </a:p>
          <a:p>
            <a:pPr algn="l"/>
            <a:endParaRPr lang="en-US" b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258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The ACKNOWLEDGEMENT PAGE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>
            <a:normAutofit fontScale="92500" lnSpcReduction="20000"/>
          </a:bodyPr>
          <a:lstStyle/>
          <a:p>
            <a:r>
              <a:rPr lang="en-GB" b="1" dirty="0"/>
              <a:t> Acknowledgement Is The Act Of Expressing Gratitude For What Someone Has Done For You.</a:t>
            </a:r>
          </a:p>
          <a:p>
            <a:r>
              <a:rPr lang="en-GB" b="1" dirty="0"/>
              <a:t> </a:t>
            </a:r>
          </a:p>
          <a:p>
            <a:r>
              <a:rPr lang="en-GB" b="1" dirty="0"/>
              <a:t>For The Purpose Of The Project Report, </a:t>
            </a:r>
          </a:p>
          <a:p>
            <a:pPr lvl="1"/>
            <a:r>
              <a:rPr lang="en-GB" sz="3000" b="1" dirty="0">
                <a:solidFill>
                  <a:srgbClr val="006600"/>
                </a:solidFill>
              </a:rPr>
              <a:t>Acknowledgement Should Be Restricted To Members Of Staff (Project Supervisors, Lecturers, Asst. </a:t>
            </a:r>
            <a:r>
              <a:rPr lang="en-GB" sz="3000" b="1" dirty="0" err="1">
                <a:solidFill>
                  <a:srgbClr val="006600"/>
                </a:solidFill>
              </a:rPr>
              <a:t>Reg</a:t>
            </a:r>
            <a:r>
              <a:rPr lang="en-GB" sz="3000" b="1" dirty="0">
                <a:solidFill>
                  <a:srgbClr val="006600"/>
                </a:solidFill>
              </a:rPr>
              <a:t>, Admin </a:t>
            </a:r>
            <a:r>
              <a:rPr lang="en-GB" sz="3000" b="1" dirty="0" err="1">
                <a:solidFill>
                  <a:srgbClr val="006600"/>
                </a:solidFill>
              </a:rPr>
              <a:t>Secs</a:t>
            </a:r>
            <a:r>
              <a:rPr lang="en-GB" sz="3000" b="1" dirty="0">
                <a:solidFill>
                  <a:srgbClr val="006600"/>
                </a:solidFill>
              </a:rPr>
              <a:t>,  IT Personnel, Lab Officers, Students, People &amp; Bodies (E.g. Companies, Institutions, Etc.) Who Have In Various Ways Assisted You In Doing The Project. </a:t>
            </a:r>
          </a:p>
          <a:p>
            <a:endParaRPr lang="en-US" b="1" dirty="0"/>
          </a:p>
          <a:p>
            <a:r>
              <a:rPr lang="en-GB" sz="2800" b="1" dirty="0">
                <a:solidFill>
                  <a:srgbClr val="FF0000"/>
                </a:solidFill>
              </a:rPr>
              <a:t>Relatives Should Not Be Mentioned. </a:t>
            </a:r>
          </a:p>
          <a:p>
            <a:r>
              <a:rPr lang="en-GB" sz="2800" b="1" dirty="0">
                <a:solidFill>
                  <a:srgbClr val="FF0000"/>
                </a:solidFill>
              </a:rPr>
              <a:t>A Report Will Be Rejected When Dedication Is Made To A Relative.</a:t>
            </a:r>
            <a:endParaRPr lang="en-US" sz="2800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512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Acronyms / List Of Abbreviations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33400"/>
            <a:ext cx="8915400" cy="6096000"/>
          </a:xfrm>
        </p:spPr>
        <p:txBody>
          <a:bodyPr>
            <a:normAutofit fontScale="92500" lnSpcReduction="20000"/>
          </a:bodyPr>
          <a:lstStyle/>
          <a:p>
            <a:r>
              <a:rPr lang="en-GB" b="1" dirty="0"/>
              <a:t>Whilst All Abbreviations Should Be Defined In The Text When They Occur, </a:t>
            </a:r>
          </a:p>
          <a:p>
            <a:endParaRPr lang="en-GB" b="1" dirty="0"/>
          </a:p>
          <a:p>
            <a:r>
              <a:rPr lang="en-GB" b="1" dirty="0"/>
              <a:t>E.g. </a:t>
            </a:r>
            <a:r>
              <a:rPr lang="en-GB" b="1" i="1" dirty="0"/>
              <a:t>Final Year Students Of The Department Of Telecom Engineering (DTE) Are To Execute Their Projects On Time.</a:t>
            </a:r>
            <a:r>
              <a:rPr lang="en-GB" b="1" dirty="0"/>
              <a:t> </a:t>
            </a:r>
          </a:p>
          <a:p>
            <a:pPr lvl="1"/>
            <a:r>
              <a:rPr lang="en-GB" b="1" dirty="0">
                <a:solidFill>
                  <a:srgbClr val="0000FF"/>
                </a:solidFill>
              </a:rPr>
              <a:t>The List Of Abbreviations Provides A Convenient Reference For The Reader Who Is Dipping Into The Dissertation Rather Than Reading It From The Beginning To End.   </a:t>
            </a:r>
          </a:p>
          <a:p>
            <a:pPr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E.g.:</a:t>
            </a:r>
          </a:p>
          <a:p>
            <a:pPr>
              <a:buNone/>
            </a:pPr>
            <a:r>
              <a:rPr lang="en-GB" b="1" i="1" dirty="0">
                <a:solidFill>
                  <a:srgbClr val="006600"/>
                </a:solidFill>
              </a:rPr>
              <a:t>DTE	-       Department Of Telecom Engineering</a:t>
            </a:r>
          </a:p>
          <a:p>
            <a:pPr>
              <a:buNone/>
            </a:pPr>
            <a:r>
              <a:rPr lang="en-GB" b="1" i="1" dirty="0">
                <a:solidFill>
                  <a:srgbClr val="006600"/>
                </a:solidFill>
              </a:rPr>
              <a:t>UMTS  -   Universal Mobile Telecommunications 			System</a:t>
            </a:r>
            <a:endParaRPr lang="en-US" b="1" i="1" dirty="0">
              <a:solidFill>
                <a:srgbClr val="006600"/>
              </a:solidFill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80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FF00FF"/>
                </a:solidFill>
              </a:rPr>
              <a:t>List Of Principal Symbols</a:t>
            </a:r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791200"/>
          </a:xfrm>
        </p:spPr>
        <p:txBody>
          <a:bodyPr>
            <a:normAutofit lnSpcReduction="10000"/>
          </a:bodyPr>
          <a:lstStyle/>
          <a:p>
            <a:r>
              <a:rPr lang="en-GB" b="1" dirty="0"/>
              <a:t>Whilst All Symbols Should Be Introduced In The Text When They First Occur, E.g. </a:t>
            </a:r>
            <a:r>
              <a:rPr lang="en-GB" b="1" i="1" dirty="0"/>
              <a:t>‘Where </a:t>
            </a:r>
            <a:r>
              <a:rPr lang="el-GR" sz="6600" b="1" i="1" dirty="0"/>
              <a:t>ᵨ</a:t>
            </a:r>
            <a:r>
              <a:rPr lang="en-GB" b="1" i="1" dirty="0"/>
              <a:t> Is  Resistivity In Ohm-meter’ </a:t>
            </a:r>
          </a:p>
          <a:p>
            <a:pPr lvl="1"/>
            <a:r>
              <a:rPr lang="en-GB" b="1" dirty="0">
                <a:solidFill>
                  <a:srgbClr val="0000FF"/>
                </a:solidFill>
              </a:rPr>
              <a:t>The List Of Principal Symbols Provides A Convenient Reference For The Reader Who Is Dipping Into The Project / Dissertation Rather Than Reading It From The Beginning To End.  </a:t>
            </a:r>
          </a:p>
          <a:p>
            <a:pPr marL="457200" lvl="1" indent="0">
              <a:buNone/>
            </a:pPr>
            <a:endParaRPr lang="en-GB" b="1" dirty="0"/>
          </a:p>
          <a:p>
            <a:pPr>
              <a:buNone/>
            </a:pPr>
            <a:r>
              <a:rPr lang="en-GB" b="1" dirty="0">
                <a:solidFill>
                  <a:srgbClr val="FF0000"/>
                </a:solidFill>
              </a:rPr>
              <a:t>E.g.:</a:t>
            </a:r>
          </a:p>
          <a:p>
            <a:pPr>
              <a:buNone/>
            </a:pPr>
            <a:r>
              <a:rPr lang="en-GB" b="1" i="1" dirty="0">
                <a:solidFill>
                  <a:srgbClr val="FF0000"/>
                </a:solidFill>
              </a:rPr>
              <a:t>R            Resistance (</a:t>
            </a:r>
            <a:r>
              <a:rPr lang="el-GR" b="1" i="1" dirty="0">
                <a:solidFill>
                  <a:srgbClr val="FF0000"/>
                </a:solidFill>
              </a:rPr>
              <a:t>Ω</a:t>
            </a:r>
            <a:r>
              <a:rPr lang="en-GB" b="1" i="1" dirty="0">
                <a:solidFill>
                  <a:srgbClr val="FF0000"/>
                </a:solidFill>
              </a:rPr>
              <a:t> )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GB" b="1" i="1" dirty="0">
                <a:solidFill>
                  <a:srgbClr val="FF0000"/>
                </a:solidFill>
              </a:rPr>
              <a:t>Q           Reactive Power (W)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641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6600"/>
                </a:solidFill>
              </a:rPr>
              <a:t>LIST OF TABLES AND FIGURES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These Two Separate Lists Assist Readers In Locating Your Drawings, Tables, Graphs &amp; Charts.</a:t>
            </a:r>
          </a:p>
          <a:p>
            <a:r>
              <a:rPr lang="en-US" b="1" dirty="0"/>
              <a:t> </a:t>
            </a:r>
          </a:p>
          <a:p>
            <a:r>
              <a:rPr lang="en-US" b="1" dirty="0"/>
              <a:t>Like The Table Of Contents,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000" b="1" dirty="0">
                <a:solidFill>
                  <a:srgbClr val="C00000"/>
                </a:solidFill>
              </a:rPr>
              <a:t>You Need To Present Both Of These In An Organized, Appealing Format. 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Typically, You Can Shorten A Figure’s Or Table's Title When You Create These Lists. </a:t>
            </a:r>
          </a:p>
          <a:p>
            <a:pPr>
              <a:buNone/>
            </a:pPr>
            <a:endParaRPr lang="en-US" b="1" dirty="0"/>
          </a:p>
          <a:p>
            <a:r>
              <a:rPr lang="en-US" b="1" dirty="0"/>
              <a:t>Number All The Preliminary Pages In Lower-case Roman Numerals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, ii, iii, iv,).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96000"/>
          </a:xfrm>
        </p:spPr>
        <p:txBody>
          <a:bodyPr>
            <a:normAutofit/>
          </a:bodyPr>
          <a:lstStyle/>
          <a:p>
            <a:r>
              <a:rPr lang="en-US" b="1" dirty="0"/>
              <a:t>You Don't Have To Place The Number I On The Title Page. </a:t>
            </a:r>
          </a:p>
          <a:p>
            <a:pPr lvl="1"/>
            <a:r>
              <a:rPr lang="en-US" b="1" dirty="0">
                <a:solidFill>
                  <a:srgbClr val="006600"/>
                </a:solidFill>
              </a:rPr>
              <a:t>Just Count It And Put Ii On The Second Page Of Your Report. </a:t>
            </a:r>
          </a:p>
          <a:p>
            <a:pPr>
              <a:buNone/>
            </a:pPr>
            <a:endParaRPr lang="en-US" b="1" dirty="0"/>
          </a:p>
          <a:p>
            <a:r>
              <a:rPr lang="en-US" b="1" dirty="0"/>
              <a:t>Preliminary Pages Are Any Which Come Before The Introduction, 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Including The Summary &amp;, Acknowledgements.</a:t>
            </a:r>
          </a:p>
          <a:p>
            <a:pPr>
              <a:buNone/>
            </a:pPr>
            <a:endParaRPr lang="en-US" b="1" dirty="0"/>
          </a:p>
          <a:p>
            <a:r>
              <a:rPr lang="en-US" b="1" dirty="0"/>
              <a:t>Number All The Remaining Pages Of Your Report With Arabic Numerals (1, 2, 3, 4,).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458200" cy="60198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Thus The Report Proper Begins On Page 1 With Your Introduction, Which Is Chapter 1.</a:t>
            </a:r>
          </a:p>
          <a:p>
            <a:pPr>
              <a:buNone/>
            </a:pPr>
            <a:r>
              <a:rPr lang="en-US" b="1" dirty="0"/>
              <a:t>	</a:t>
            </a:r>
          </a:p>
          <a:p>
            <a:r>
              <a:rPr lang="en-US" b="1" dirty="0"/>
              <a:t>Provide A Title In Your Table Of Contents To Describe The Contents Of Each Appendix 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Note: One Appendix, Two Or More Appendices. 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Don't Just Call Them Appendix 1 Or Appendix 2.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Example:</a:t>
            </a:r>
          </a:p>
          <a:p>
            <a:pPr>
              <a:buNone/>
            </a:pPr>
            <a:r>
              <a:rPr lang="en-US" b="1" dirty="0"/>
              <a:t>Appendix 1: Sample Calculations</a:t>
            </a:r>
          </a:p>
          <a:p>
            <a:pPr>
              <a:buNone/>
            </a:pPr>
            <a:r>
              <a:rPr lang="en-US" b="1" dirty="0"/>
              <a:t>Appendix 2: Questionnaire Administered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sz="5400" b="1" dirty="0">
                <a:solidFill>
                  <a:srgbClr val="C00000"/>
                </a:solidFill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763000" cy="59436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b="1" dirty="0"/>
              <a:t>This Is A Brief Summary Of The Project Work &amp; It Should Have The Following Elements:</a:t>
            </a:r>
          </a:p>
          <a:p>
            <a:pPr>
              <a:buNone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0000FF"/>
                </a:solidFill>
              </a:rPr>
              <a:t>The Concise Description Of The Problem(s) Addressed / Solved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0000FF"/>
                </a:solidFill>
              </a:rPr>
              <a:t>The Methods Used To Find The Solutions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0000FF"/>
                </a:solidFill>
              </a:rPr>
              <a:t>The Results &amp; Findings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0000FF"/>
                </a:solidFill>
              </a:rPr>
              <a:t>Conclusions</a:t>
            </a:r>
          </a:p>
          <a:p>
            <a:pPr marL="514350" indent="-514350">
              <a:buNone/>
            </a:pPr>
            <a:r>
              <a:rPr lang="en-US" b="1" dirty="0"/>
              <a:t> 	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The Whole Abstract Should Be Composed As One Paragraph &amp; A Maximum of 1 Page. </a:t>
            </a:r>
          </a:p>
        </p:txBody>
      </p:sp>
    </p:spTree>
    <p:extLst>
      <p:ext uri="{BB962C8B-B14F-4D97-AF65-F5344CB8AC3E}">
        <p14:creationId xmlns:p14="http://schemas.microsoft.com/office/powerpoint/2010/main" val="429170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28600"/>
            <a:ext cx="8229600" cy="563562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rgbClr val="FF00FF"/>
                </a:solidFill>
              </a:rP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5638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The Contents Page Sets Out The Sections &amp; Subsections Of The Report &amp; Their Corresponding Page Numbers. 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b="1" dirty="0"/>
          </a:p>
          <a:p>
            <a:r>
              <a:rPr lang="en-US" b="1" dirty="0"/>
              <a:t> It Should Clearly Show The Structural Relationship B/n The Sections &amp; Subsections.  </a:t>
            </a:r>
          </a:p>
          <a:p>
            <a:r>
              <a:rPr lang="en-US" b="1" dirty="0"/>
              <a:t> A Reader Looking For Specific Information Should Be Able To: </a:t>
            </a:r>
          </a:p>
          <a:p>
            <a:pPr lvl="1"/>
            <a:r>
              <a:rPr lang="en-US" b="1" dirty="0">
                <a:solidFill>
                  <a:srgbClr val="006600"/>
                </a:solidFill>
              </a:rPr>
              <a:t>Locate The Appropriate Section Easily From The Table Of Contents.  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118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610600" cy="6096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1. </a:t>
            </a:r>
            <a:r>
              <a:rPr lang="en-US" sz="2800" b="1" dirty="0"/>
              <a:t>Title Of First Main Section (Usually Introduction) </a:t>
            </a:r>
          </a:p>
          <a:p>
            <a:pPr lvl="1">
              <a:buNone/>
            </a:pPr>
            <a:r>
              <a:rPr lang="en-US" b="1" dirty="0">
                <a:solidFill>
                  <a:srgbClr val="0000FF"/>
                </a:solidFill>
              </a:rPr>
              <a:t>1.1 First Subheading</a:t>
            </a:r>
          </a:p>
          <a:p>
            <a:pPr lvl="1">
              <a:buNone/>
            </a:pPr>
            <a:r>
              <a:rPr lang="en-US" b="1" dirty="0">
                <a:solidFill>
                  <a:srgbClr val="0000FF"/>
                </a:solidFill>
              </a:rPr>
              <a:t>1.2 Second Subheading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r>
              <a:rPr lang="en-US" b="1" dirty="0"/>
              <a:t>2. Title Of Second Main Section</a:t>
            </a:r>
          </a:p>
          <a:p>
            <a:pPr lvl="1">
              <a:buNone/>
            </a:pPr>
            <a:r>
              <a:rPr lang="en-US" b="1" dirty="0"/>
              <a:t> 2.1 First Subheading</a:t>
            </a:r>
          </a:p>
          <a:p>
            <a:pPr lvl="1">
              <a:buNone/>
            </a:pPr>
            <a:r>
              <a:rPr lang="en-US" b="1" dirty="0"/>
              <a:t>2.2 Second Subheading</a:t>
            </a:r>
          </a:p>
          <a:p>
            <a:pPr lvl="2">
              <a:buNone/>
            </a:pPr>
            <a:r>
              <a:rPr lang="en-US" b="1" dirty="0">
                <a:solidFill>
                  <a:srgbClr val="0000FF"/>
                </a:solidFill>
              </a:rPr>
              <a:t>2.2.1 First Division In The Second Subheading </a:t>
            </a:r>
          </a:p>
          <a:p>
            <a:pPr lvl="2">
              <a:buNone/>
            </a:pPr>
            <a:r>
              <a:rPr lang="en-US" b="1" dirty="0">
                <a:solidFill>
                  <a:srgbClr val="0000FF"/>
                </a:solidFill>
              </a:rPr>
              <a:t>2.2.2 Second Division In The Second Subheading 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3. Title Of Third Main Section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253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pPr lvl="0"/>
            <a:r>
              <a:rPr lang="en-GB" b="1" dirty="0">
                <a:solidFill>
                  <a:srgbClr val="C00000"/>
                </a:solidFill>
              </a:rPr>
              <a:t>INTRODUCTION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686800" cy="59436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b="1" dirty="0"/>
              <a:t>The Purpose Of This Section Is To Explain The Motivation Of Your Work.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b="1" dirty="0"/>
              <a:t>You Should Briefly State The Specific Problem, &amp; Try To Place It In A Wider Context.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b="1" dirty="0">
                <a:solidFill>
                  <a:srgbClr val="006600"/>
                </a:solidFill>
              </a:rPr>
              <a:t>Explain Why This Is Useful, Interesting, Important, Even Exciting Project.</a:t>
            </a:r>
          </a:p>
          <a:p>
            <a:pPr>
              <a:buNone/>
            </a:pPr>
            <a:r>
              <a:rPr lang="en-GB" b="1" dirty="0"/>
              <a:t>	</a:t>
            </a:r>
          </a:p>
          <a:p>
            <a:r>
              <a:rPr lang="en-GB" b="1" dirty="0"/>
              <a:t>Avoid The Temptation To Provide Details of Everything in Chapter; </a:t>
            </a:r>
          </a:p>
          <a:p>
            <a:pPr lvl="1"/>
            <a:r>
              <a:rPr lang="en-GB" b="1" dirty="0">
                <a:solidFill>
                  <a:srgbClr val="0000FF"/>
                </a:solidFill>
              </a:rPr>
              <a:t>Certainly There Is A Better Place For Such Details In Later Chapters In The Project Report /Thesis.</a:t>
            </a:r>
            <a:endParaRPr lang="en-US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943" y="2133600"/>
            <a:ext cx="8915400" cy="1470025"/>
          </a:xfrm>
        </p:spPr>
        <p:txBody>
          <a:bodyPr>
            <a:noAutofit/>
          </a:bodyPr>
          <a:lstStyle/>
          <a:p>
            <a:r>
              <a:rPr lang="en-US" sz="8000" b="1" dirty="0">
                <a:solidFill>
                  <a:srgbClr val="006600"/>
                </a:solidFill>
              </a:rPr>
              <a:t>WRITING YOUR  FINAL PROJECT WORK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BODY OF REPORT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458200" cy="5867400"/>
          </a:xfrm>
        </p:spPr>
        <p:txBody>
          <a:bodyPr>
            <a:normAutofit fontScale="85000" lnSpcReduction="1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GB" b="1" dirty="0"/>
              <a:t>Background  Of The Project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b="1" dirty="0"/>
              <a:t>Literature Review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b="1" dirty="0"/>
              <a:t>Methodology </a:t>
            </a:r>
          </a:p>
          <a:p>
            <a:pPr lvl="1"/>
            <a:r>
              <a:rPr lang="en-GB" b="1" dirty="0">
                <a:solidFill>
                  <a:srgbClr val="0000FF"/>
                </a:solidFill>
              </a:rPr>
              <a:t>Research Design (If You Rae Collecting &amp; Analyzing Data)</a:t>
            </a:r>
          </a:p>
          <a:p>
            <a:pPr lvl="1"/>
            <a:r>
              <a:rPr lang="en-GB" b="1" dirty="0">
                <a:solidFill>
                  <a:srgbClr val="0000FF"/>
                </a:solidFill>
              </a:rPr>
              <a:t>Design Concept, Design Specifications, Etc., (If You Are Designing &amp; Constructing Electronic Devices</a:t>
            </a:r>
            <a:endParaRPr lang="en-US" b="1" dirty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b="1" dirty="0"/>
              <a:t>	</a:t>
            </a:r>
          </a:p>
          <a:p>
            <a:r>
              <a:rPr lang="en-US" b="1" dirty="0"/>
              <a:t>Throughout The Body, 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You Should Include Text (Both Your Own &amp; Research From Other Sources), Graphics, &amp; Lists. </a:t>
            </a:r>
          </a:p>
          <a:p>
            <a:pPr>
              <a:buNone/>
            </a:pPr>
            <a:endParaRPr lang="en-US" b="1" dirty="0"/>
          </a:p>
          <a:p>
            <a:r>
              <a:rPr lang="en-US" b="1" dirty="0"/>
              <a:t>Whenever You Cite Information Or Use Graphics From Another Source, </a:t>
            </a:r>
          </a:p>
          <a:p>
            <a:pPr lvl="1"/>
            <a:r>
              <a:rPr lang="en-US" b="1" dirty="0">
                <a:solidFill>
                  <a:srgbClr val="006600"/>
                </a:solidFill>
              </a:rPr>
              <a:t>You Must Credit These Sources Within Your Text.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GB" sz="4800" b="1" dirty="0">
                <a:solidFill>
                  <a:srgbClr val="C00000"/>
                </a:solidFill>
              </a:rPr>
              <a:t>LITERATURE REVIEW </a:t>
            </a:r>
            <a:endParaRPr lang="en-US" sz="4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029" y="1153886"/>
            <a:ext cx="8839200" cy="54102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3300" b="1" dirty="0"/>
              <a:t>A Good Literature Review Comprises: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b="1" dirty="0"/>
          </a:p>
          <a:p>
            <a:pPr marL="514350" lvl="0" indent="-514350">
              <a:buFont typeface="+mj-lt"/>
              <a:buAutoNum type="arabicPeriod"/>
            </a:pPr>
            <a:r>
              <a:rPr lang="en-GB" b="1" dirty="0">
                <a:solidFill>
                  <a:srgbClr val="0000FF"/>
                </a:solidFill>
              </a:rPr>
              <a:t>A Comprehensive Survey Of Existing Relevant Work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>
                <a:solidFill>
                  <a:srgbClr val="0000FF"/>
                </a:solidFill>
              </a:rPr>
              <a:t>A Detailed Review Of The Best (Most Important) Contributions</a:t>
            </a:r>
            <a:endParaRPr lang="en-US" b="1" dirty="0">
              <a:solidFill>
                <a:srgbClr val="0000FF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b="1" dirty="0">
                <a:solidFill>
                  <a:srgbClr val="0000FF"/>
                </a:solidFill>
              </a:rPr>
              <a:t>A Critical Comparison Of These Contributions</a:t>
            </a:r>
            <a:endParaRPr lang="en-US" b="1" dirty="0">
              <a:solidFill>
                <a:srgbClr val="0000FF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b="1" dirty="0">
                <a:solidFill>
                  <a:srgbClr val="0000FF"/>
                </a:solidFill>
              </a:rPr>
              <a:t>A Synthesis Of New Knowledge From Existing Work</a:t>
            </a:r>
            <a:endParaRPr lang="en-US" b="1" dirty="0">
              <a:solidFill>
                <a:srgbClr val="0000FF"/>
              </a:solidFill>
            </a:endParaRPr>
          </a:p>
          <a:p>
            <a:pPr lvl="0">
              <a:buNone/>
            </a:pPr>
            <a:r>
              <a:rPr lang="en-GB" b="1" dirty="0"/>
              <a:t>	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GB" b="1" dirty="0"/>
              <a:t>These Should Come From Journal Papers &amp; Textbooks, Reports &amp; Websites.</a:t>
            </a:r>
          </a:p>
          <a:p>
            <a:pPr lvl="0">
              <a:buFont typeface="Wingdings" panose="05000000000000000000" pitchFamily="2" charset="2"/>
              <a:buChar char="§"/>
            </a:pPr>
            <a:endParaRPr lang="en-GB" b="1" dirty="0"/>
          </a:p>
          <a:p>
            <a:r>
              <a:rPr lang="en-GB" b="1" dirty="0">
                <a:solidFill>
                  <a:srgbClr val="C00000"/>
                </a:solidFill>
              </a:rPr>
              <a:t>Identify As Much Relevant &amp; Current Published Work As Possible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534400" cy="6324600"/>
          </a:xfrm>
        </p:spPr>
        <p:txBody>
          <a:bodyPr>
            <a:normAutofit fontScale="92500" lnSpcReduction="10000"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GB" b="1" dirty="0"/>
              <a:t>Be Up-to-date (With Most Emphasis On Work Less Than 3 Years Old;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rgbClr val="C00000"/>
                </a:solidFill>
              </a:rPr>
              <a:t>Since Technology &amp; Engineering Are very Dynamic</a:t>
            </a:r>
          </a:p>
          <a:p>
            <a:pPr lvl="0">
              <a:buNone/>
            </a:pPr>
            <a:r>
              <a:rPr lang="en-GB" b="1" dirty="0"/>
              <a:t>	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GB" b="1" dirty="0"/>
              <a:t>Your Report Should Review The Work, I.e. It Should Comment, For Example, On Its:</a:t>
            </a:r>
            <a:endParaRPr lang="en-US" b="1" dirty="0"/>
          </a:p>
          <a:p>
            <a:pPr lvl="1"/>
            <a:r>
              <a:rPr lang="en-GB" b="1" dirty="0">
                <a:solidFill>
                  <a:srgbClr val="006600"/>
                </a:solidFill>
              </a:rPr>
              <a:t>Relevance</a:t>
            </a:r>
            <a:endParaRPr lang="en-US" b="1" dirty="0">
              <a:solidFill>
                <a:srgbClr val="006600"/>
              </a:solidFill>
            </a:endParaRPr>
          </a:p>
          <a:p>
            <a:pPr lvl="1"/>
            <a:r>
              <a:rPr lang="en-GB" b="1" dirty="0">
                <a:solidFill>
                  <a:srgbClr val="006600"/>
                </a:solidFill>
              </a:rPr>
              <a:t>Strengths &amp; Weakness</a:t>
            </a:r>
            <a:endParaRPr lang="en-US" b="1" dirty="0">
              <a:solidFill>
                <a:srgbClr val="006600"/>
              </a:solidFill>
            </a:endParaRPr>
          </a:p>
          <a:p>
            <a:pPr lvl="1"/>
            <a:r>
              <a:rPr lang="en-GB" b="1" dirty="0">
                <a:solidFill>
                  <a:srgbClr val="006600"/>
                </a:solidFill>
              </a:rPr>
              <a:t>Reliability</a:t>
            </a:r>
            <a:endParaRPr lang="en-US" b="1" dirty="0">
              <a:solidFill>
                <a:srgbClr val="006600"/>
              </a:solidFill>
            </a:endParaRPr>
          </a:p>
          <a:p>
            <a:pPr lvl="1"/>
            <a:r>
              <a:rPr lang="en-GB" b="1" dirty="0">
                <a:solidFill>
                  <a:srgbClr val="006600"/>
                </a:solidFill>
              </a:rPr>
              <a:t>Accuracy</a:t>
            </a:r>
          </a:p>
          <a:p>
            <a:pPr lvl="1"/>
            <a:r>
              <a:rPr lang="en-GB" b="1" dirty="0">
                <a:solidFill>
                  <a:srgbClr val="006600"/>
                </a:solidFill>
              </a:rPr>
              <a:t>Results</a:t>
            </a:r>
          </a:p>
          <a:p>
            <a:pPr lvl="1"/>
            <a:r>
              <a:rPr lang="en-GB" b="1" dirty="0">
                <a:solidFill>
                  <a:srgbClr val="006600"/>
                </a:solidFill>
              </a:rPr>
              <a:t>Findings</a:t>
            </a:r>
          </a:p>
          <a:p>
            <a:pPr lvl="1"/>
            <a:r>
              <a:rPr lang="en-GB" b="1" dirty="0">
                <a:solidFill>
                  <a:srgbClr val="006600"/>
                </a:solidFill>
              </a:rPr>
              <a:t>Conclusions</a:t>
            </a:r>
            <a:endParaRPr lang="en-US" b="1" dirty="0">
              <a:solidFill>
                <a:srgbClr val="006600"/>
              </a:solidFill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Writing The Methodology Chapter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31371"/>
            <a:ext cx="8763000" cy="6150429"/>
          </a:xfrm>
        </p:spPr>
        <p:txBody>
          <a:bodyPr>
            <a:normAutofit/>
          </a:bodyPr>
          <a:lstStyle/>
          <a:p>
            <a:pPr fontAlgn="base"/>
            <a:r>
              <a:rPr lang="en-US" sz="2800" b="1" dirty="0"/>
              <a:t>The Methodology Section Is One Of The Most Important Chapters In Your Entire Project Work.  </a:t>
            </a:r>
          </a:p>
          <a:p>
            <a:pPr lvl="1" fontAlgn="base"/>
            <a:r>
              <a:rPr lang="en-US" sz="2400" b="1" dirty="0">
                <a:solidFill>
                  <a:srgbClr val="0000FF"/>
                </a:solidFill>
              </a:rPr>
              <a:t>It Outlines Why You Chose A Particular Methodology In Order To Solve Your Problem And Secondly How You Plan To Collect And Analyse Your Data.</a:t>
            </a:r>
          </a:p>
          <a:p>
            <a:pPr fontAlgn="base"/>
            <a:endParaRPr lang="en-US" sz="2800" b="1" dirty="0"/>
          </a:p>
          <a:p>
            <a:pPr fontAlgn="base"/>
            <a:r>
              <a:rPr lang="en-US" sz="2800" b="1" dirty="0"/>
              <a:t>The Most Fundamental Question To Ask Yourself As You Start To Plan To Write Your Methodology Chapter Is; </a:t>
            </a:r>
          </a:p>
          <a:p>
            <a:pPr lvl="1" fontAlgn="base"/>
            <a:r>
              <a:rPr lang="en-US" b="1" dirty="0">
                <a:solidFill>
                  <a:srgbClr val="006600"/>
                </a:solidFill>
              </a:rPr>
              <a:t>Does The Methodology Adopted Give Me The Information I Require, </a:t>
            </a:r>
          </a:p>
          <a:p>
            <a:pPr lvl="2" fontAlgn="base"/>
            <a:r>
              <a:rPr lang="en-US" sz="2800" b="1" dirty="0">
                <a:solidFill>
                  <a:srgbClr val="C00000"/>
                </a:solidFill>
              </a:rPr>
              <a:t>In Order To Solve The Problem Or Answer My Research Questions.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821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029200"/>
          </a:xfrm>
        </p:spPr>
        <p:txBody>
          <a:bodyPr/>
          <a:lstStyle/>
          <a:p>
            <a:r>
              <a:rPr lang="en-US" b="1" dirty="0"/>
              <a:t>We Call This ‘Fitness For Purpose’.   </a:t>
            </a:r>
          </a:p>
          <a:p>
            <a:endParaRPr lang="en-US" b="1" dirty="0"/>
          </a:p>
          <a:p>
            <a:r>
              <a:rPr lang="en-US" b="1" dirty="0"/>
              <a:t>It Is A Simple Test Of Everything You Have Done During The Project Work: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From Your Research Design, Approach, Etc.,  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Right Down To Each Individual Question You Asked In Your Survey &amp; 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How The Questions Were Answered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835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152400"/>
            <a:ext cx="8915400" cy="60960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PRESENTING &amp; ANALYZING/DISCUSSING THE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3340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b="1" dirty="0"/>
              <a:t>This Is Where You Report Your Results.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b="1" dirty="0"/>
              <a:t>Use Tables, Graphs, Etc. Where The Project Is Investigative In Nature. 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b="1" dirty="0"/>
          </a:p>
          <a:p>
            <a:r>
              <a:rPr lang="en-GB" b="1" dirty="0"/>
              <a:t>If you are Designing &amp; Constructing A Device: </a:t>
            </a:r>
          </a:p>
          <a:p>
            <a:pPr lvl="1"/>
            <a:r>
              <a:rPr lang="en-GB" b="1" dirty="0">
                <a:solidFill>
                  <a:srgbClr val="C00000"/>
                </a:solidFill>
              </a:rPr>
              <a:t>Use Block Diagrams, Circuit Diagrams, Simulated Diagrams, Figures Showing I/O Signals, Performance Curves, Photographs Etc. </a:t>
            </a:r>
          </a:p>
          <a:p>
            <a:pPr lvl="1"/>
            <a:endParaRPr lang="en-GB" b="1" dirty="0"/>
          </a:p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en-GB" sz="3300" b="1" dirty="0">
                <a:solidFill>
                  <a:srgbClr val="0000FF"/>
                </a:solidFill>
              </a:rPr>
              <a:t>Where The Project Involves The Design Of Hardware.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b="1" dirty="0">
                <a:solidFill>
                  <a:srgbClr val="006600"/>
                </a:solidFill>
              </a:rPr>
              <a:t>Use Flow Diagrams/Charts, Algorithms, Simulated Code, Screen Shots, Etc.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334962"/>
          </a:xfrm>
        </p:spPr>
        <p:txBody>
          <a:bodyPr>
            <a:noAutofit/>
          </a:bodyPr>
          <a:lstStyle/>
          <a:p>
            <a:pPr lvl="0"/>
            <a:r>
              <a:rPr lang="en-GB" b="1" dirty="0">
                <a:solidFill>
                  <a:srgbClr val="C00000"/>
                </a:solidFill>
              </a:rPr>
              <a:t>The Discussion / Analysis Chapter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763000" cy="6096000"/>
          </a:xfrm>
        </p:spPr>
        <p:txBody>
          <a:bodyPr>
            <a:normAutofit fontScale="92500" lnSpcReduction="20000"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GB" b="1" dirty="0"/>
              <a:t>Many Students Do Well Up To The Implementation Part,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rgbClr val="FF0000"/>
                </a:solidFill>
              </a:rPr>
              <a:t>But They Do Something Barely Adequate In The Way Of Getting Results,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rgbClr val="FF0000"/>
                </a:solidFill>
              </a:rPr>
              <a:t>They Are At A Loss For Words When It Comes To Evaluating Their Results. </a:t>
            </a:r>
          </a:p>
          <a:p>
            <a:pPr lvl="0">
              <a:buFont typeface="Wingdings" panose="05000000000000000000" pitchFamily="2" charset="2"/>
              <a:buChar char="§"/>
            </a:pPr>
            <a:endParaRPr lang="en-GB" b="1" dirty="0"/>
          </a:p>
          <a:p>
            <a:pPr lvl="0">
              <a:buFont typeface="Wingdings" panose="05000000000000000000" pitchFamily="2" charset="2"/>
              <a:buChar char="§"/>
            </a:pPr>
            <a:r>
              <a:rPr lang="en-GB" b="1" dirty="0"/>
              <a:t>If You Are Really Interested In The Problem, By This Stage You Should Have Lots To Say About;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rgbClr val="C00000"/>
                </a:solidFill>
              </a:rPr>
              <a:t>How Good Your Solution Is,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rgbClr val="C00000"/>
                </a:solidFill>
              </a:rPr>
              <a:t>How Well It Compared To Previous Work, &amp;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rgbClr val="C00000"/>
                </a:solidFill>
              </a:rPr>
              <a:t>What More / Better Things You Would Like To Do. </a:t>
            </a:r>
          </a:p>
          <a:p>
            <a:pPr lvl="0">
              <a:buFont typeface="Wingdings" panose="05000000000000000000" pitchFamily="2" charset="2"/>
              <a:buChar char="§"/>
            </a:pPr>
            <a:endParaRPr lang="en-GB" b="1" dirty="0"/>
          </a:p>
          <a:p>
            <a:pPr lvl="0">
              <a:buFont typeface="Wingdings" panose="05000000000000000000" pitchFamily="2" charset="2"/>
              <a:buChar char="§"/>
            </a:pPr>
            <a:r>
              <a:rPr lang="en-GB" b="1" dirty="0"/>
              <a:t>Do Not Say ‘I Did Not Have Time To Do This .</a:t>
            </a:r>
            <a:endParaRPr lang="en-US" b="1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381000"/>
          </a:xfrm>
        </p:spPr>
        <p:txBody>
          <a:bodyPr>
            <a:normAutofit fontScale="90000"/>
          </a:bodyPr>
          <a:lstStyle/>
          <a:p>
            <a:pPr lvl="0"/>
            <a:r>
              <a:rPr lang="en-GB" b="1" dirty="0">
                <a:solidFill>
                  <a:srgbClr val="C00000"/>
                </a:solidFill>
              </a:rPr>
              <a:t>THE “CONCLUSION” CHAPTER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8610600" cy="6019800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GB" b="1" dirty="0"/>
              <a:t>Make This A Really, Concise &amp; Readable Summary Of The Good Things That Have Come Out Of The Project. </a:t>
            </a:r>
          </a:p>
          <a:p>
            <a:pPr lvl="0">
              <a:buFont typeface="Wingdings" panose="05000000000000000000" pitchFamily="2" charset="2"/>
              <a:buChar char="§"/>
            </a:pPr>
            <a:endParaRPr lang="en-GB" b="1" dirty="0"/>
          </a:p>
          <a:p>
            <a:pPr lvl="0"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rgbClr val="0000FF"/>
                </a:solidFill>
              </a:rPr>
              <a:t>Be Frank About The Shortcomings Of The Project, I.e., Project Limitations - To Be Positive. </a:t>
            </a:r>
          </a:p>
          <a:p>
            <a:pPr lvl="0">
              <a:buFont typeface="Wingdings" panose="05000000000000000000" pitchFamily="2" charset="2"/>
              <a:buChar char="§"/>
            </a:pPr>
            <a:endParaRPr lang="en-GB" b="1" dirty="0"/>
          </a:p>
          <a:p>
            <a:pPr lvl="0">
              <a:buFont typeface="Wingdings" panose="05000000000000000000" pitchFamily="2" charset="2"/>
              <a:buChar char="§"/>
            </a:pPr>
            <a:r>
              <a:rPr lang="en-GB" b="1" dirty="0"/>
              <a:t>You Are A Sentient Being, Right?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3200" b="1" dirty="0"/>
              <a:t>So You Must Be Capable Of: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2800" b="1" dirty="0">
                <a:solidFill>
                  <a:srgbClr val="006600"/>
                </a:solidFill>
              </a:rPr>
              <a:t>Deducing Logical Thinking &amp; From This Project  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GB" sz="2400" b="1" dirty="0">
                <a:solidFill>
                  <a:srgbClr val="006600"/>
                </a:solidFill>
              </a:rPr>
              <a:t>To Be Able To Drawing Conclusions Do You Draw?</a:t>
            </a:r>
            <a:endParaRPr lang="en-US" sz="2400" b="1" dirty="0">
              <a:solidFill>
                <a:srgbClr val="006600"/>
              </a:solidFill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458200" cy="6096000"/>
          </a:xfrm>
        </p:spPr>
        <p:txBody>
          <a:bodyPr>
            <a:normAutofit/>
          </a:bodyPr>
          <a:lstStyle/>
          <a:p>
            <a:r>
              <a:rPr lang="en-GB" b="1" dirty="0"/>
              <a:t>Draw Conclusions In The Form Of A List Of Concrete Statements (Effectively Bullet Points) Are A Good Idea. </a:t>
            </a:r>
          </a:p>
          <a:p>
            <a:endParaRPr lang="en-GB" b="1" dirty="0"/>
          </a:p>
          <a:p>
            <a:r>
              <a:rPr lang="en-GB" b="1" dirty="0"/>
              <a:t>Keep The Points Short, Focused &amp; Technical. </a:t>
            </a:r>
          </a:p>
          <a:p>
            <a:endParaRPr lang="en-GB" b="1" dirty="0"/>
          </a:p>
          <a:p>
            <a:r>
              <a:rPr lang="en-GB" b="1" dirty="0"/>
              <a:t>Don’t Include Vague ‘Educational’ Conclusions Such As ‘I Learned A Lot From Doing This Project’.</a:t>
            </a:r>
          </a:p>
          <a:p>
            <a:pPr>
              <a:buNone/>
            </a:pPr>
            <a:endParaRPr lang="en-GB" b="1" dirty="0"/>
          </a:p>
          <a:p>
            <a:pPr>
              <a:buNone/>
            </a:pPr>
            <a:r>
              <a:rPr lang="en-GB" b="1" dirty="0"/>
              <a:t>	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rgbClr val="C00000"/>
                </a:solidFill>
              </a:rPr>
              <a:t>REFERENCES</a:t>
            </a:r>
            <a:endParaRPr lang="en-US" sz="48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63562"/>
            <a:ext cx="8915400" cy="614203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Whenever You Cite Information (This Includes Graphics) From Another Source, 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You Must Credit The Source In Your References. </a:t>
            </a:r>
          </a:p>
          <a:p>
            <a:pPr>
              <a:buNone/>
            </a:pPr>
            <a:endParaRPr lang="en-US" b="1" dirty="0"/>
          </a:p>
          <a:p>
            <a:r>
              <a:rPr lang="en-US" b="1" dirty="0"/>
              <a:t>Always Check With Your Instructor To Determine Which Reference Style To Use. </a:t>
            </a:r>
          </a:p>
          <a:p>
            <a:pPr>
              <a:buNone/>
            </a:pPr>
            <a:r>
              <a:rPr lang="en-GB" b="1" dirty="0">
                <a:solidFill>
                  <a:srgbClr val="006600"/>
                </a:solidFill>
              </a:rPr>
              <a:t>	</a:t>
            </a:r>
          </a:p>
          <a:p>
            <a:pPr>
              <a:buNone/>
            </a:pPr>
            <a:r>
              <a:rPr lang="en-US" b="1" dirty="0">
                <a:solidFill>
                  <a:srgbClr val="006600"/>
                </a:solidFill>
              </a:rPr>
              <a:t>Examples:</a:t>
            </a:r>
          </a:p>
          <a:p>
            <a:pPr>
              <a:buNone/>
            </a:pPr>
            <a:r>
              <a:rPr lang="en-GB" b="1" dirty="0"/>
              <a:t>[1]  Armstrong, J. M., and Mitchell, R. J.: Uses and Abuses of 	Inheritance, Software Engineering Journal, 2014, 9 (1), pp. 19-26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GB" b="1" dirty="0"/>
              <a:t>[2]  Communications of the ACM, Special Issue on GSM Technological Evolutions. June 2015, Vol. 38, No. 6.</a:t>
            </a:r>
            <a:endParaRPr lang="en-US" b="1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8755"/>
            <a:ext cx="8839200" cy="73324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6600"/>
                </a:solidFill>
              </a:rPr>
              <a:t>BASIC STRUCTURE OF PROJECT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60198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/>
              <a:t>The Contents Of The Final Year Project Report Has These Components: </a:t>
            </a:r>
          </a:p>
          <a:p>
            <a:pPr>
              <a:buNone/>
            </a:pPr>
            <a:r>
              <a:rPr lang="en-US" b="1" dirty="0"/>
              <a:t> 									</a:t>
            </a:r>
            <a:r>
              <a:rPr lang="en-US" b="1" u="sng" dirty="0"/>
              <a:t>Page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Title Page						                Nil	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Declaration							  </a:t>
            </a:r>
            <a:r>
              <a:rPr lang="en-US" b="1" dirty="0" err="1"/>
              <a:t>i</a:t>
            </a:r>
            <a:r>
              <a:rPr lang="en-US" b="1" dirty="0"/>
              <a:t>  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Dedication							 ii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Acknowledgement						iii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Abbreviations / Acronyms					iv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List of Figures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List of Tables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Abstract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Table Of Contents</a:t>
            </a:r>
          </a:p>
          <a:p>
            <a:pPr marL="0" indent="0">
              <a:buNone/>
            </a:pPr>
            <a:r>
              <a:rPr lang="en-US" b="1" dirty="0"/>
              <a:t>	Chapter One:  Introduction 				     1</a:t>
            </a:r>
          </a:p>
          <a:p>
            <a:pPr marL="0" indent="0">
              <a:buNone/>
            </a:pPr>
            <a:r>
              <a:rPr lang="en-US" b="1" dirty="0"/>
              <a:t>	Chapter Two: Literature Review</a:t>
            </a:r>
          </a:p>
          <a:p>
            <a:pPr marL="0" indent="0">
              <a:buNone/>
            </a:pPr>
            <a:r>
              <a:rPr lang="en-US" b="1" dirty="0"/>
              <a:t>	Chapter Three: Methodology</a:t>
            </a:r>
          </a:p>
          <a:p>
            <a:pPr marL="0" indent="0">
              <a:buNone/>
            </a:pPr>
            <a:r>
              <a:rPr lang="en-US" b="1" dirty="0"/>
              <a:t>	Chapter Four:   Result Analysis</a:t>
            </a:r>
          </a:p>
          <a:p>
            <a:pPr marL="0" indent="0">
              <a:buNone/>
            </a:pPr>
            <a:r>
              <a:rPr lang="en-US" b="1" dirty="0"/>
              <a:t>	Chapter Five:    Conclusions, Limitations &amp; Recommendations </a:t>
            </a:r>
          </a:p>
          <a:p>
            <a:pPr marL="0" indent="0">
              <a:buNone/>
            </a:pPr>
            <a:r>
              <a:rPr lang="en-US" b="1" dirty="0"/>
              <a:t>10.   References</a:t>
            </a:r>
          </a:p>
          <a:p>
            <a:pPr marL="0" indent="0">
              <a:buNone/>
            </a:pPr>
            <a:r>
              <a:rPr lang="en-US" b="1" dirty="0"/>
              <a:t>11.   Appendices							        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81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References Cont’d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686800" cy="58674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GB" b="1" dirty="0"/>
              <a:t>[3] Cargill, T. A.: Does C++ really need multiple inheritance? Proceedings of UK Unix User Group Conference, 1990, pp. 53- 59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GB" b="1" dirty="0"/>
              <a:t>[4] GOGUEN, J. A., and MESEGUER, J.: Order-sorted algebra I: 	equational deduction for multiple inheritance, overloading, exceptions and partial operations. Technical Monograph PRG-80, December 1989, Oxford Polytechnic Computing Laboratory, 	Programming Research Group.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GB" b="1" dirty="0"/>
              <a:t>[5] 	Inheritance -- multiple and virtual inheritance[online]. 	Available: </a:t>
            </a:r>
            <a:r>
              <a:rPr lang="en-GB" b="1" dirty="0">
                <a:hlinkClick r:id="rId2"/>
              </a:rPr>
              <a:t>http://yosefk.com/c++fqa/inheritance-</a:t>
            </a:r>
            <a:r>
              <a:rPr lang="en-GB" b="1" u="sng" dirty="0">
                <a:hlinkClick r:id="rId2"/>
              </a:rPr>
              <a:t>	</a:t>
            </a:r>
            <a:r>
              <a:rPr lang="en-GB" b="1" dirty="0">
                <a:hlinkClick r:id="rId2"/>
              </a:rPr>
              <a:t>multiple.html[accessed</a:t>
            </a:r>
            <a:r>
              <a:rPr lang="en-GB" b="1" dirty="0"/>
              <a:t> Cited On: 3 September 2013]</a:t>
            </a:r>
            <a:endParaRPr lang="en-US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048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APPENDICES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457200"/>
            <a:ext cx="8915400" cy="6248400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Appendices Include Information That Is Too Large To Fit Within Your Report,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000FF"/>
                </a:solidFill>
              </a:rPr>
              <a:t>Yet Information Necessary To Your Report. 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b="1" dirty="0"/>
              <a:t>E.g</a:t>
            </a:r>
            <a:r>
              <a:rPr lang="en-US" b="1" dirty="0">
                <a:solidFill>
                  <a:srgbClr val="C00000"/>
                </a:solidFill>
              </a:rPr>
              <a:t>., Large Graphics, Computer Print-outs, Maps, Or Sample Codes Are Best Placed In Appendices. </a:t>
            </a:r>
          </a:p>
          <a:p>
            <a:pPr>
              <a:buNone/>
            </a:pPr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When Making Decisions About What To Place In An Appendix,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6600"/>
                </a:solidFill>
              </a:rPr>
              <a:t>Consider Whether Or Not The Material Interrupts The Reading Flow.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b="1" dirty="0"/>
          </a:p>
          <a:p>
            <a:r>
              <a:rPr lang="en-US" b="1" dirty="0">
                <a:solidFill>
                  <a:srgbClr val="FF0000"/>
                </a:solidFill>
              </a:rPr>
              <a:t>For Instance, Six Pages Of Calculations Would Obviously Cause Readers To Lose Their Train Of Thought. </a:t>
            </a:r>
          </a:p>
          <a:p>
            <a:pPr>
              <a:buNone/>
            </a:pPr>
            <a:endParaRPr lang="en-US" b="1" dirty="0"/>
          </a:p>
          <a:p>
            <a:r>
              <a:rPr lang="en-US" b="1" dirty="0"/>
              <a:t>Appendices Always Appear At The End Of A Report.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Appendices Cont’d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57150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Provide A Title In Your Table Of Contents To Describe The Contents Of Each Appendix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b="1" dirty="0"/>
          </a:p>
          <a:p>
            <a:pPr>
              <a:buNone/>
            </a:pPr>
            <a:r>
              <a:rPr lang="en-US" b="1" dirty="0"/>
              <a:t>Don't Just Call Them Appendix 1 Or Appendix 2.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r>
              <a:rPr lang="en-US" b="1" dirty="0">
                <a:solidFill>
                  <a:srgbClr val="0000CC"/>
                </a:solidFill>
              </a:rPr>
              <a:t>Example:</a:t>
            </a:r>
          </a:p>
          <a:p>
            <a:pPr>
              <a:buNone/>
            </a:pPr>
            <a:r>
              <a:rPr lang="en-US" b="1" dirty="0"/>
              <a:t> Appendix 1: Sample Calculations</a:t>
            </a:r>
          </a:p>
          <a:p>
            <a:pPr>
              <a:buNone/>
            </a:pPr>
            <a:r>
              <a:rPr lang="en-US" b="1" dirty="0"/>
              <a:t>Appendix 2: Returned Scripts</a:t>
            </a:r>
          </a:p>
          <a:p>
            <a:pPr>
              <a:buNone/>
            </a:pPr>
            <a:r>
              <a:rPr lang="en-US" b="1" dirty="0"/>
              <a:t>Appendix ..…: …………………………….</a:t>
            </a:r>
          </a:p>
          <a:p>
            <a:pPr>
              <a:buNone/>
            </a:pPr>
            <a:r>
              <a:rPr lang="en-US" b="1" dirty="0"/>
              <a:t>Appendix …n: …………………………….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04801"/>
            <a:ext cx="8839200" cy="3886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rgbClr val="FF00FF"/>
                </a:solidFill>
              </a:rPr>
              <a:t>THE END OF RESEARCH SEMINAR AND PRESENTATION</a:t>
            </a:r>
          </a:p>
          <a:p>
            <a:pPr marL="0" indent="0" algn="ctr">
              <a:buNone/>
            </a:pPr>
            <a:endParaRPr lang="en-US" sz="2400" b="1" dirty="0">
              <a:solidFill>
                <a:srgbClr val="0000FF"/>
              </a:solidFill>
            </a:endParaRPr>
          </a:p>
          <a:p>
            <a:pPr marL="0" indent="0" algn="ctr">
              <a:buNone/>
            </a:pPr>
            <a:r>
              <a:rPr lang="en-US" sz="6600" b="1" dirty="0">
                <a:solidFill>
                  <a:srgbClr val="0000FF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518545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64770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000" b="1" dirty="0"/>
              <a:t>Title Page – Use A Given Standard Template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sz="3000" b="1" dirty="0"/>
              <a:t>Abstract</a:t>
            </a:r>
            <a:endParaRPr lang="en-US" sz="3000" b="1" dirty="0"/>
          </a:p>
          <a:p>
            <a:pPr marL="514350" lvl="0" indent="-514350">
              <a:buFont typeface="+mj-lt"/>
              <a:buAutoNum type="arabicPeriod"/>
            </a:pPr>
            <a:r>
              <a:rPr lang="en-GB" sz="3000" b="1" dirty="0"/>
              <a:t>Table Of Contents – Include Page Numbers</a:t>
            </a:r>
            <a:endParaRPr lang="en-US" sz="3000" b="1" dirty="0"/>
          </a:p>
          <a:p>
            <a:pPr marL="514350" lvl="0" indent="-514350">
              <a:buFont typeface="+mj-lt"/>
              <a:buAutoNum type="arabicPeriod"/>
            </a:pPr>
            <a:r>
              <a:rPr lang="en-GB" sz="3000" b="1" dirty="0"/>
              <a:t>Acknowledgement</a:t>
            </a:r>
            <a:endParaRPr lang="en-US" sz="3000" b="1" dirty="0"/>
          </a:p>
          <a:p>
            <a:pPr marL="514350" lvl="0" indent="-514350">
              <a:buFont typeface="+mj-lt"/>
              <a:buAutoNum type="arabicPeriod"/>
            </a:pPr>
            <a:r>
              <a:rPr lang="en-GB" sz="3000" b="1" dirty="0"/>
              <a:t>List Of Abbreviations</a:t>
            </a:r>
            <a:endParaRPr lang="en-US" sz="3000" b="1" dirty="0"/>
          </a:p>
          <a:p>
            <a:pPr marL="514350" lvl="0" indent="-514350">
              <a:buFont typeface="+mj-lt"/>
              <a:buAutoNum type="arabicPeriod"/>
            </a:pPr>
            <a:r>
              <a:rPr lang="en-GB" sz="3000" b="1" dirty="0"/>
              <a:t>List Of Principal Symbols</a:t>
            </a:r>
            <a:endParaRPr lang="en-US" sz="3000" b="1" dirty="0"/>
          </a:p>
          <a:p>
            <a:pPr marL="514350" lvl="0" indent="-514350">
              <a:buFont typeface="+mj-lt"/>
              <a:buAutoNum type="arabicPeriod"/>
            </a:pPr>
            <a:r>
              <a:rPr lang="en-GB" sz="3000" b="1" dirty="0"/>
              <a:t>Introduction</a:t>
            </a:r>
            <a:endParaRPr lang="en-US" sz="3000" b="1" dirty="0"/>
          </a:p>
          <a:p>
            <a:pPr marL="514350" lvl="0" indent="-514350">
              <a:buFont typeface="+mj-lt"/>
              <a:buAutoNum type="arabicPeriod"/>
            </a:pPr>
            <a:r>
              <a:rPr lang="en-GB" sz="3000" b="1" dirty="0"/>
              <a:t>Body Of Report – Use Decimal Heading Numbers</a:t>
            </a:r>
            <a:endParaRPr lang="en-US" sz="3000" b="1" dirty="0"/>
          </a:p>
          <a:p>
            <a:pPr marL="514350" lvl="0" indent="-514350">
              <a:buFont typeface="+mj-lt"/>
              <a:buAutoNum type="arabicPeriod"/>
            </a:pPr>
            <a:r>
              <a:rPr lang="en-GB" sz="3000" b="1" dirty="0"/>
              <a:t>Presentation &amp; Discussion </a:t>
            </a:r>
            <a:r>
              <a:rPr lang="en-US" sz="3000" b="1" dirty="0"/>
              <a:t>/ Analysis Of Results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sz="3000" b="1" dirty="0"/>
              <a:t>Conclusions</a:t>
            </a:r>
            <a:endParaRPr lang="en-US" sz="3000" b="1" dirty="0"/>
          </a:p>
          <a:p>
            <a:pPr marL="514350" lvl="0" indent="-514350">
              <a:buFont typeface="+mj-lt"/>
              <a:buAutoNum type="arabicPeriod"/>
            </a:pPr>
            <a:r>
              <a:rPr lang="en-GB" sz="3000" b="1" dirty="0"/>
              <a:t>Appendices – Background &amp;/Or Supporting Material</a:t>
            </a:r>
            <a:endParaRPr lang="en-US" sz="3000" b="1" dirty="0"/>
          </a:p>
          <a:p>
            <a:pPr marL="514350" lvl="0" indent="-514350">
              <a:buFont typeface="+mj-lt"/>
              <a:buAutoNum type="arabicPeriod"/>
            </a:pPr>
            <a:r>
              <a:rPr lang="en-GB" sz="3000" b="1" dirty="0"/>
              <a:t>References – All References Must Be Cited In Text</a:t>
            </a:r>
            <a:endParaRPr lang="en-US" sz="3000" b="1" dirty="0"/>
          </a:p>
          <a:p>
            <a:pPr marL="514350" lvl="0" indent="-514350">
              <a:buFont typeface="+mj-lt"/>
              <a:buAutoNum type="arabicPeriod"/>
            </a:pPr>
            <a:r>
              <a:rPr lang="en-GB" sz="3000" b="1" dirty="0"/>
              <a:t>Bibliography – Useful Material Not Cited In Text</a:t>
            </a:r>
            <a:endParaRPr lang="en-US" sz="3000" b="1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The Title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00100"/>
            <a:ext cx="8686800" cy="52578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rgbClr val="006600"/>
                </a:solidFill>
              </a:rPr>
              <a:t>Your Title Gives A Reader A Good Idea Of What Is Inside Your Project. 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b="1" dirty="0">
              <a:solidFill>
                <a:srgbClr val="0066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rgbClr val="006600"/>
                </a:solidFill>
              </a:rPr>
              <a:t>It Is Important That You Follow The Given Template For The Title Page.</a:t>
            </a:r>
          </a:p>
          <a:p>
            <a:endParaRPr lang="en-GB" b="1" dirty="0"/>
          </a:p>
          <a:p>
            <a:r>
              <a:rPr lang="en-GB" b="1" dirty="0"/>
              <a:t>The Title Page Should Include The Following:</a:t>
            </a:r>
          </a:p>
          <a:p>
            <a:endParaRPr lang="en-GB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0000FF"/>
                </a:solidFill>
              </a:rPr>
              <a:t>Name Of The University &amp; Logo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0000FF"/>
                </a:solidFill>
              </a:rPr>
              <a:t>Name Of Faculty &amp; Department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0000FF"/>
                </a:solidFill>
              </a:rPr>
              <a:t>Title Of The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0000FF"/>
                </a:solidFill>
              </a:rPr>
              <a:t>Full Name Of Author(s)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0000FF"/>
                </a:solidFill>
              </a:rPr>
              <a:t>Supervisors Name &amp; Year Of Presentation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429" y="15240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6600"/>
                </a:solidFill>
              </a:rPr>
              <a:t>The Declaration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9" y="1143000"/>
            <a:ext cx="8991600" cy="6019800"/>
          </a:xfrm>
        </p:spPr>
        <p:txBody>
          <a:bodyPr>
            <a:normAutofit/>
          </a:bodyPr>
          <a:lstStyle/>
          <a:p>
            <a:r>
              <a:rPr lang="en-GB" b="1" dirty="0"/>
              <a:t>This Page Should Be Included As The Second Page Of Your Project Report.</a:t>
            </a:r>
          </a:p>
          <a:p>
            <a:endParaRPr lang="en-US" b="1" dirty="0"/>
          </a:p>
          <a:p>
            <a:r>
              <a:rPr lang="en-US" b="1" dirty="0"/>
              <a:t>Use The Declaration Page Format given by the project coordinator</a:t>
            </a:r>
          </a:p>
          <a:p>
            <a:endParaRPr lang="en-US" b="1" dirty="0"/>
          </a:p>
          <a:p>
            <a:r>
              <a:rPr lang="en-GB" b="1" dirty="0"/>
              <a:t>Make Sure You Sign The Declarations Page When You Have Read corrected The Contents.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85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"/>
            <a:ext cx="8991600" cy="655320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6600"/>
                </a:solidFill>
              </a:rPr>
              <a:t>E.g.,:</a:t>
            </a:r>
          </a:p>
          <a:p>
            <a:pPr algn="just"/>
            <a:r>
              <a:rPr lang="en-GB" b="1" dirty="0"/>
              <a:t>“This Work Or Any Part Thereof Has Not Previously Been Presented In Any Form To The University Or To Any Other Institutional Body Whether For Assessment Or For Other Purposes.  </a:t>
            </a:r>
            <a:r>
              <a:rPr lang="en-GB" b="1" dirty="0">
                <a:solidFill>
                  <a:srgbClr val="0000FF"/>
                </a:solidFill>
              </a:rPr>
              <a:t>I Confirm That The Intellectual Contents Of The Work Is The Result Of My Own Efforts &amp; Of No Other Person.  </a:t>
            </a:r>
            <a:r>
              <a:rPr lang="en-GB" b="1" dirty="0">
                <a:solidFill>
                  <a:srgbClr val="FF0000"/>
                </a:solidFill>
              </a:rPr>
              <a:t>All Sources Used Have Duly Been Acknowledged &amp; Referenced Accordingly”</a:t>
            </a:r>
          </a:p>
          <a:p>
            <a:pPr algn="just"/>
            <a:endParaRPr lang="en-US" dirty="0">
              <a:solidFill>
                <a:srgbClr val="FF0000"/>
              </a:solidFill>
            </a:endParaRPr>
          </a:p>
          <a:p>
            <a:pPr algn="just"/>
            <a:r>
              <a:rPr lang="en-US" b="1" dirty="0">
                <a:solidFill>
                  <a:srgbClr val="006600"/>
                </a:solidFill>
              </a:rPr>
              <a:t>Name: ……………………….</a:t>
            </a:r>
          </a:p>
          <a:p>
            <a:pPr algn="just"/>
            <a:r>
              <a:rPr lang="en-US" b="1" dirty="0">
                <a:solidFill>
                  <a:srgbClr val="006600"/>
                </a:solidFill>
              </a:rPr>
              <a:t>ID No.: ……………………….</a:t>
            </a:r>
          </a:p>
          <a:p>
            <a:pPr algn="just"/>
            <a:r>
              <a:rPr lang="en-US" b="1" dirty="0">
                <a:solidFill>
                  <a:srgbClr val="006600"/>
                </a:solidFill>
              </a:rPr>
              <a:t>Signature: …………………..		Date: ………………….</a:t>
            </a:r>
          </a:p>
        </p:txBody>
      </p:sp>
    </p:spTree>
    <p:extLst>
      <p:ext uri="{BB962C8B-B14F-4D97-AF65-F5344CB8AC3E}">
        <p14:creationId xmlns:p14="http://schemas.microsoft.com/office/powerpoint/2010/main" val="3061043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FF"/>
                </a:solidFill>
              </a:rPr>
              <a:t>The Dedication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09600"/>
            <a:ext cx="8915400" cy="6172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00FF"/>
                </a:solidFill>
              </a:rPr>
              <a:t>This Page Is Basically: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7030A0"/>
                </a:solidFill>
              </a:rPr>
              <a:t>A Source To Offer Warmest Gratefulness Of The Writer Towards Any Other Person For Whom He Wish To Pay Honor. </a:t>
            </a:r>
            <a:endParaRPr lang="en-US" sz="2800" b="1" dirty="0">
              <a:solidFill>
                <a:srgbClr val="0000FF"/>
              </a:solidFill>
            </a:endParaRPr>
          </a:p>
          <a:p>
            <a:endParaRPr lang="en-US" sz="2800" b="1" dirty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C00000"/>
                </a:solidFill>
              </a:rPr>
              <a:t>Examples</a:t>
            </a:r>
          </a:p>
          <a:p>
            <a:r>
              <a:rPr lang="en-US" sz="2800" b="1" dirty="0">
                <a:solidFill>
                  <a:srgbClr val="006600"/>
                </a:solidFill>
              </a:rPr>
              <a:t>I Dedicate My Dissertation Work To My Family And Many Friends. A Special Feeling Of Gratitude To My Loving Parents, William And Louise Johnson Whose Words Of Encouragement &amp; Push For Tenacity Ring In My Ears. My Sisters Katie, Linda And Rhonda Have Never Left My Side And Are Very Special.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077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"/>
            <a:ext cx="8915400" cy="662940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I Dedicate This Project Work To My Many Friends &amp; Church Family Who Have Supported Me Throughout The Process. </a:t>
            </a:r>
          </a:p>
          <a:p>
            <a:pPr lvl="1"/>
            <a:r>
              <a:rPr lang="en-US" b="1" dirty="0">
                <a:solidFill>
                  <a:srgbClr val="FF00FF"/>
                </a:solidFill>
              </a:rPr>
              <a:t>I Will Always Appreciate All They Have Done, Especially, John, Joseph &amp; James For: </a:t>
            </a:r>
          </a:p>
          <a:p>
            <a:pPr lvl="2"/>
            <a:r>
              <a:rPr lang="en-US" b="1" dirty="0">
                <a:solidFill>
                  <a:srgbClr val="FF00FF"/>
                </a:solidFill>
              </a:rPr>
              <a:t>Helping Me Develop My Technology Skills, </a:t>
            </a:r>
          </a:p>
          <a:p>
            <a:pPr lvl="2"/>
            <a:r>
              <a:rPr lang="en-US" b="1" dirty="0">
                <a:solidFill>
                  <a:srgbClr val="FF00FF"/>
                </a:solidFill>
              </a:rPr>
              <a:t>The Many Hours Of Proofreading, </a:t>
            </a:r>
          </a:p>
          <a:p>
            <a:pPr lvl="2"/>
            <a:r>
              <a:rPr lang="en-US" b="1" dirty="0">
                <a:solidFill>
                  <a:srgbClr val="FF00FF"/>
                </a:solidFill>
              </a:rPr>
              <a:t>Helping Me To Finalize My Thesis/Project Work. </a:t>
            </a:r>
          </a:p>
          <a:p>
            <a:endParaRPr lang="en-US" b="1" dirty="0">
              <a:solidFill>
                <a:srgbClr val="0000FF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I Dedicate This Work &amp; Give Special Thanks To My Best Friend Nelson Bismarck &amp; My Wonderful Daughter </a:t>
            </a:r>
            <a:r>
              <a:rPr lang="en-US" b="1" dirty="0" err="1">
                <a:solidFill>
                  <a:srgbClr val="00B050"/>
                </a:solidFill>
              </a:rPr>
              <a:t>Abiba</a:t>
            </a:r>
            <a:r>
              <a:rPr lang="en-US" b="1" dirty="0">
                <a:solidFill>
                  <a:srgbClr val="00B050"/>
                </a:solidFill>
              </a:rPr>
              <a:t> For Being There For Me Throughout The Entire Process. 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All Of You Have Been My Best Cheerleaders.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07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2385</Words>
  <Application>Microsoft Office PowerPoint</Application>
  <PresentationFormat>On-screen Show (4:3)</PresentationFormat>
  <Paragraphs>295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Courier New</vt:lpstr>
      <vt:lpstr>Wingdings</vt:lpstr>
      <vt:lpstr>Office Theme</vt:lpstr>
      <vt:lpstr>PowerPoint Presentation</vt:lpstr>
      <vt:lpstr>WRITING YOUR  FINAL PROJECT WORK</vt:lpstr>
      <vt:lpstr>BASIC STRUCTURE OF PROJECT REPORT</vt:lpstr>
      <vt:lpstr>PowerPoint Presentation</vt:lpstr>
      <vt:lpstr>The Title Page</vt:lpstr>
      <vt:lpstr>The Declaration Page</vt:lpstr>
      <vt:lpstr>PowerPoint Presentation</vt:lpstr>
      <vt:lpstr>The Dedication Page</vt:lpstr>
      <vt:lpstr>PowerPoint Presentation</vt:lpstr>
      <vt:lpstr>The ACKNOWLEDGEMENT PAGE</vt:lpstr>
      <vt:lpstr>Acronyms / List Of Abbreviations</vt:lpstr>
      <vt:lpstr>List Of Principal Symbols</vt:lpstr>
      <vt:lpstr>LIST OF TABLES AND FIGURES</vt:lpstr>
      <vt:lpstr>PowerPoint Presentation</vt:lpstr>
      <vt:lpstr>PowerPoint Presentation</vt:lpstr>
      <vt:lpstr>ABSTRACT</vt:lpstr>
      <vt:lpstr>TABLE OF CONTENTS</vt:lpstr>
      <vt:lpstr>PowerPoint Presentation</vt:lpstr>
      <vt:lpstr>INTRODUCTION</vt:lpstr>
      <vt:lpstr>BODY OF REPORT</vt:lpstr>
      <vt:lpstr>LITERATURE REVIEW </vt:lpstr>
      <vt:lpstr>PowerPoint Presentation</vt:lpstr>
      <vt:lpstr>Writing The Methodology Chapter </vt:lpstr>
      <vt:lpstr>PowerPoint Presentation</vt:lpstr>
      <vt:lpstr>PRESENTING &amp; ANALYZING/DISCUSSING THE RESULTS</vt:lpstr>
      <vt:lpstr>The Discussion / Analysis Chapter</vt:lpstr>
      <vt:lpstr>THE “CONCLUSION” CHAPTER</vt:lpstr>
      <vt:lpstr>PowerPoint Presentation</vt:lpstr>
      <vt:lpstr>REFERENCES</vt:lpstr>
      <vt:lpstr>References Cont’d</vt:lpstr>
      <vt:lpstr>APPENDICES</vt:lpstr>
      <vt:lpstr>Appendices Cont’d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WRITING</dc:title>
  <dc:creator>efrempong</dc:creator>
  <cp:lastModifiedBy>Dr Ruhiya</cp:lastModifiedBy>
  <cp:revision>85</cp:revision>
  <dcterms:created xsi:type="dcterms:W3CDTF">2010-10-04T18:16:32Z</dcterms:created>
  <dcterms:modified xsi:type="dcterms:W3CDTF">2024-02-27T09:20:26Z</dcterms:modified>
</cp:coreProperties>
</file>