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80" r:id="rId5"/>
    <p:sldId id="581" r:id="rId6"/>
    <p:sldId id="583" r:id="rId7"/>
    <p:sldId id="588" r:id="rId8"/>
    <p:sldId id="589" r:id="rId9"/>
    <p:sldId id="594" r:id="rId10"/>
    <p:sldId id="585" r:id="rId11"/>
    <p:sldId id="587" r:id="rId12"/>
    <p:sldId id="5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BEE616-86D3-4099-A968-B4A6BDE18D0F}">
          <p14:sldIdLst>
            <p14:sldId id="257"/>
            <p14:sldId id="580"/>
            <p14:sldId id="581"/>
            <p14:sldId id="583"/>
            <p14:sldId id="588"/>
            <p14:sldId id="589"/>
            <p14:sldId id="594"/>
            <p14:sldId id="585"/>
            <p14:sldId id="587"/>
            <p14:sldId id="593"/>
          </p14:sldIdLst>
        </p14:section>
        <p14:section name="Untitled Section" id="{D22B2DA1-3DFA-46D2-BA1D-DAD7CC7F72F2}">
          <p14:sldIdLst/>
        </p14:section>
        <p14:section name="Untitled Section" id="{5930E777-D3D8-4E75-983C-AF214C42B1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79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82A5-FD59-4225-A350-DA787E19AA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7C8E-9966-49AA-A950-642A59F8B0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E7C8E-9966-49AA-A950-642A59F8B0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334C30-18F6-499E-B529-FBBBA5BA860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6EBCE5-9DE5-46EE-9318-4795EB416EE9}" type="slidenum">
              <a:rPr lang="en-US" smtClean="0"/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712913" y="3832225"/>
            <a:ext cx="9186862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5C8B60-5CF0-444C-8758-FD6AA4E3BF27}" type="datetime1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....Linking Learners Everywhere 2013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F291AF-424A-45FD-966C-A7A9D7595FCE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0475" y="378460"/>
            <a:ext cx="7131685" cy="1312545"/>
          </a:xfrm>
        </p:spPr>
        <p:txBody>
          <a:bodyPr/>
          <a:lstStyle>
            <a:lvl1pPr algn="ctr">
              <a:defRPr sz="3600">
                <a:latin typeface="Helvetica" charset="0"/>
                <a:cs typeface="Helvetica" charset="0"/>
              </a:defRPr>
            </a:lvl1pPr>
          </a:lstStyle>
          <a:p>
            <a:r>
              <a:rPr lang="en-US" smtClean="0"/>
              <a:t>Add a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54175" y="1840865"/>
            <a:ext cx="1519555" cy="62039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5" hasCustomPrompt="1"/>
          </p:nvPr>
        </p:nvSpPr>
        <p:spPr>
          <a:xfrm>
            <a:off x="923925" y="2611120"/>
            <a:ext cx="2980055" cy="669925"/>
          </a:xfrm>
        </p:spPr>
        <p:txBody>
          <a:bodyPr/>
          <a:lstStyle>
            <a:lvl1pPr marL="0" indent="0" algn="ctr">
              <a:lnSpc>
                <a:spcPct val="14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6" hasCustomPrompt="1"/>
          </p:nvPr>
        </p:nvSpPr>
        <p:spPr>
          <a:xfrm>
            <a:off x="9788525" y="1840865"/>
            <a:ext cx="1519555" cy="62039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idx="17" hasCustomPrompt="1"/>
          </p:nvPr>
        </p:nvSpPr>
        <p:spPr>
          <a:xfrm>
            <a:off x="9058275" y="2611120"/>
            <a:ext cx="2980055" cy="669925"/>
          </a:xfrm>
        </p:spPr>
        <p:txBody>
          <a:bodyPr/>
          <a:lstStyle>
            <a:lvl1pPr marL="0" indent="0" algn="ctr">
              <a:lnSpc>
                <a:spcPct val="14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idx="18" hasCustomPrompt="1"/>
          </p:nvPr>
        </p:nvSpPr>
        <p:spPr>
          <a:xfrm>
            <a:off x="5887085" y="1840865"/>
            <a:ext cx="1519555" cy="62039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9" hasCustomPrompt="1"/>
          </p:nvPr>
        </p:nvSpPr>
        <p:spPr>
          <a:xfrm>
            <a:off x="5156835" y="2611120"/>
            <a:ext cx="2980055" cy="669925"/>
          </a:xfrm>
        </p:spPr>
        <p:txBody>
          <a:bodyPr/>
          <a:lstStyle>
            <a:lvl1pPr marL="0" indent="0" algn="ctr">
              <a:lnSpc>
                <a:spcPct val="14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20" hasCustomPrompt="1"/>
          </p:nvPr>
        </p:nvSpPr>
        <p:spPr>
          <a:xfrm>
            <a:off x="1654175" y="3990340"/>
            <a:ext cx="1519555" cy="62039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idx="21" hasCustomPrompt="1"/>
          </p:nvPr>
        </p:nvSpPr>
        <p:spPr>
          <a:xfrm>
            <a:off x="923925" y="4760595"/>
            <a:ext cx="2980055" cy="669925"/>
          </a:xfrm>
        </p:spPr>
        <p:txBody>
          <a:bodyPr/>
          <a:lstStyle>
            <a:lvl1pPr marL="0" indent="0" algn="ctr">
              <a:lnSpc>
                <a:spcPct val="14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idx="22" hasCustomPrompt="1"/>
          </p:nvPr>
        </p:nvSpPr>
        <p:spPr>
          <a:xfrm>
            <a:off x="9788525" y="3990340"/>
            <a:ext cx="1519555" cy="62039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idx="23" hasCustomPrompt="1"/>
          </p:nvPr>
        </p:nvSpPr>
        <p:spPr>
          <a:xfrm>
            <a:off x="9058275" y="4760595"/>
            <a:ext cx="2980055" cy="669925"/>
          </a:xfrm>
        </p:spPr>
        <p:txBody>
          <a:bodyPr/>
          <a:lstStyle>
            <a:lvl1pPr marL="0" indent="0" algn="ctr">
              <a:lnSpc>
                <a:spcPct val="14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idx="24" hasCustomPrompt="1"/>
          </p:nvPr>
        </p:nvSpPr>
        <p:spPr>
          <a:xfrm>
            <a:off x="5887085" y="3990340"/>
            <a:ext cx="1519555" cy="62039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idx="25" hasCustomPrompt="1"/>
          </p:nvPr>
        </p:nvSpPr>
        <p:spPr>
          <a:xfrm>
            <a:off x="5156835" y="4760595"/>
            <a:ext cx="2980055" cy="669925"/>
          </a:xfrm>
        </p:spPr>
        <p:txBody>
          <a:bodyPr/>
          <a:lstStyle>
            <a:lvl1pPr marL="0" indent="0" algn="ctr">
              <a:lnSpc>
                <a:spcPct val="140000"/>
              </a:lnSpc>
              <a:buNone/>
              <a:defRPr sz="1800">
                <a:latin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add point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34533"/>
            <a:ext cx="3309258" cy="31870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FFFFCC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0" y="0"/>
            <a:ext cx="3048000" cy="1857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10550" y="6176963"/>
            <a:ext cx="3981450" cy="684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57348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3486" y="0"/>
            <a:ext cx="348343" cy="6858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2062" y="1"/>
            <a:ext cx="6270171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2400" dirty="0">
                <a:sym typeface="+mn-ea"/>
              </a:rPr>
              <a:t>DESIGN AND DEVELOPMENT OF AN ENHANCED E-LEARNING PLATFORM FOR AN</a:t>
            </a:r>
            <a:br>
              <a:rPr lang="en-US" sz="2400" dirty="0">
                <a:sym typeface="+mn-ea"/>
              </a:rPr>
            </a:br>
            <a:r>
              <a:rPr lang="en-US" sz="2400" dirty="0">
                <a:sym typeface="+mn-ea"/>
              </a:rPr>
              <a:t>INTERACTIVE EDUCATIONAL EXPERIENCE</a:t>
            </a:r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010" y="5017135"/>
            <a:ext cx="6009005" cy="1501775"/>
          </a:xfrm>
        </p:spPr>
        <p:txBody>
          <a:bodyPr>
            <a:normAutofit fontScale="90000"/>
          </a:bodyPr>
          <a:lstStyle/>
          <a:p>
            <a:pPr lvl="0" algn="l" fontAlgn="base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CHRISTIAN NII COMMEY SOLOMON - 04091851</a:t>
            </a:r>
            <a:b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JEREMY EDUDZI AVADZI - 4121210061</a:t>
            </a:r>
            <a:b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</a:b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0" y="2658358"/>
            <a:ext cx="3995365" cy="3629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14" y="210215"/>
            <a:ext cx="584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Gill Sans MT" panose="020B05020201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GHANA COMMUNICATION TECHNOLOGY UNIVERSITY</a:t>
            </a:r>
            <a:endParaRPr lang="en-US" sz="3600" b="1" dirty="0">
              <a:solidFill>
                <a:srgbClr val="002060"/>
              </a:solidFill>
              <a:latin typeface="Gill Sans MT" panose="020B05020201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REFERENCES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67205"/>
            <a:ext cx="10516235" cy="3979545"/>
          </a:xfrm>
        </p:spPr>
        <p:txBody>
          <a:bodyPr>
            <a:normAutofit/>
          </a:bodyPr>
          <a:lstStyle/>
          <a:p>
            <a:pPr marL="457200" lvl="1" indent="0" algn="l">
              <a:lnSpc>
                <a:spcPct val="150000"/>
              </a:lnSpc>
              <a:buNone/>
            </a:pPr>
            <a:r>
              <a:rPr lang="en-US" sz="1600">
                <a:latin typeface="Helvetica" charset="0"/>
                <a:cs typeface="Helvetica" charset="0"/>
                <a:sym typeface="+mn-ea"/>
              </a:rPr>
              <a:t>1. Islam, N., Beer, M., &amp; Slack, F. (2019). E-learning challenges faced by academics in higher education. Journal of Education and Training Studies, 3(5), 102-112.</a:t>
            </a:r>
            <a:endParaRPr lang="en-US" sz="1600">
              <a:latin typeface="Helvetica" charset="0"/>
              <a:cs typeface="Helvetica" charset="0"/>
              <a:sym typeface="+mn-ea"/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600">
              <a:latin typeface="Helvetica" charset="0"/>
              <a:cs typeface="Helvetica" charset="0"/>
              <a:sym typeface="+mn-ea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600">
                <a:latin typeface="Helvetica" charset="0"/>
                <a:cs typeface="Helvetica" charset="0"/>
                <a:sym typeface="+mn-ea"/>
              </a:rPr>
              <a:t>2. Ayu, M. (2020). Online learning: Leading e-learning at higher education. The Journal of English Literacy and Education, 7(1), 47-54.</a:t>
            </a:r>
            <a:endParaRPr lang="en-US" sz="1600">
              <a:latin typeface="Helvetica" charset="0"/>
              <a:cs typeface="Helvetica" charset="0"/>
              <a:sym typeface="+mn-ea"/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600">
              <a:latin typeface="Helvetica" charset="0"/>
              <a:cs typeface="Helvetica" charset="0"/>
              <a:sym typeface="+mn-ea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600">
                <a:latin typeface="Helvetica" charset="0"/>
                <a:cs typeface="Helvetica" charset="0"/>
                <a:sym typeface="+mn-ea"/>
              </a:rPr>
              <a:t>3. Kim, S., Lee, J., Yoon, S., &amp; Kim, H. (2022). How can we achieve better e-Learning success in the new normal? Internet Research. Advance online publication. [https://doi.org/10.1108/INTR-05-2021-0310]</a:t>
            </a:r>
            <a:endParaRPr lang="en-US" sz="1600">
              <a:latin typeface="Helvetica" charset="0"/>
              <a:cs typeface="Helvetica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INTRODUCTION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565" y="1750695"/>
            <a:ext cx="10516870" cy="381952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Helvetica" charset="0"/>
                <a:cs typeface="Helvetica" charset="0"/>
                <a:sym typeface="+mn-ea"/>
              </a:rPr>
              <a:t>This research proposal focuses on the development of an interactive educational platform for universities, incorporating features such as;</a:t>
            </a:r>
            <a:endParaRPr lang="en-US" sz="16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Helvetica" charset="0"/>
                <a:cs typeface="Helvetica" charset="0"/>
                <a:sym typeface="+mn-ea"/>
              </a:rPr>
              <a:t>access to university resources</a:t>
            </a:r>
            <a:endParaRPr lang="en-US" sz="16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Helvetica" charset="0"/>
                <a:cs typeface="Helvetica" charset="0"/>
                <a:sym typeface="+mn-ea"/>
              </a:rPr>
              <a:t>assessment tools</a:t>
            </a:r>
            <a:endParaRPr lang="en-US" sz="16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Helvetica" charset="0"/>
                <a:cs typeface="Helvetica" charset="0"/>
                <a:sym typeface="+mn-ea"/>
              </a:rPr>
              <a:t>attendance tracking</a:t>
            </a:r>
            <a:endParaRPr lang="en-US" sz="16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Helvetica" charset="0"/>
                <a:cs typeface="Helvetica" charset="0"/>
                <a:sym typeface="+mn-ea"/>
              </a:rPr>
              <a:t>and online live lecture streams via video conferencing;</a:t>
            </a:r>
            <a:endParaRPr lang="en-US" sz="1600" dirty="0">
              <a:latin typeface="Helvetica" charset="0"/>
              <a:cs typeface="Helvetica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PROBLEM STATEMENT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565" y="1750695"/>
            <a:ext cx="10516870" cy="3769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modern landscape of higher education is undergoing a shift towards digital platforms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recognition of persistent challenges faced by students in tertiary institutions across Ghana. 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absence of a comprehensive e-learning solution ; a gap in effective online learning as compared to traditional learning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 gap is worse in remote regions, 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The rationale for this initiative is rooted in the belief that a well-crafted e-learning platform can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extend beyond geographical barriers and; 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provide everyone access to high-quality online education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fostering academic excellence and engagement.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Helvetica" charset="0"/>
                <a:cs typeface="Helvetica" charset="0"/>
                <a:sym typeface="+mn-ea"/>
              </a:rPr>
              <a:t>In doing so, it aspires to contribute to advancing education in our region and in the African continent as a whole.</a:t>
            </a: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 lvl="1">
              <a:lnSpc>
                <a:spcPct val="120000"/>
              </a:lnSpc>
            </a:pPr>
            <a:endParaRPr lang="en-US" sz="1400" dirty="0">
              <a:latin typeface="Helvetica" charset="0"/>
              <a:cs typeface="Helvetica" charset="0"/>
              <a:sym typeface="+mn-ea"/>
            </a:endParaRPr>
          </a:p>
          <a:p>
            <a:pPr lvl="0">
              <a:lnSpc>
                <a:spcPct val="120000"/>
              </a:lnSpc>
            </a:pPr>
            <a:endParaRPr lang="en-US" sz="140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OBJECTIVE OF STUDY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565" y="1750695"/>
            <a:ext cx="10516870" cy="381952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The primary objective of this study is to design and develop an interactive e-learning platform.</a:t>
            </a:r>
            <a:endParaRPr lang="en-US" sz="1600" dirty="0">
              <a:latin typeface="Helvetica" charset="0"/>
              <a:cs typeface="Helvetica" charset="0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The specific objectives of the study include: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4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Providing a centralized repository of high-quality educational resources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4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Enhancing access to course materials for students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4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Facilitating a seamless and interactive online learning experience.</a:t>
            </a:r>
            <a:endParaRPr lang="en-US" sz="160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-96520" y="-635"/>
          <a:ext cx="1228852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30"/>
                <a:gridCol w="3486150"/>
                <a:gridCol w="3488690"/>
                <a:gridCol w="3486150"/>
              </a:tblGrid>
              <a:tr h="89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Reference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Authors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Summary</a:t>
                      </a:r>
                      <a:endParaRPr lang="en-US" sz="1600" b="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Year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161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[1]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 Islam, Beer &amp; Slack 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Highlight that, while current platforms aim to simplify existing educational paradigms for online consumption,the approach might be limiting.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2019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05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[2]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( Mutiara Ayu )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Highights that, while e-learning cannot replace traditional teaching methods, it complements them by improving quality and efficiency, allowing for more flexibility in accessing information.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Helvetica" charset="0"/>
                          <a:cs typeface="Helvetica" charset="0"/>
                        </a:rPr>
                        <a:t>2020</a:t>
                      </a:r>
                      <a:endParaRPr lang="en-US" sz="1600">
                        <a:solidFill>
                          <a:schemeClr val="bg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/>
                </a:tc>
              </a:tr>
              <a:tr h="2249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[3]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(Kim, Lee, Yoon)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In response to the pressing need for efficient e-learning platforms, developed a model that can guide the design and development of e-learning platforms.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Helvetica" charset="0"/>
                          <a:cs typeface="Helvetica" charset="0"/>
                        </a:rPr>
                        <a:t>2023</a:t>
                      </a:r>
                      <a:endParaRPr lang="en-US" sz="1600">
                        <a:solidFill>
                          <a:schemeClr val="tx1"/>
                        </a:solidFill>
                        <a:latin typeface="Helvetica" charset="0"/>
                        <a:cs typeface="Helvetica" charset="0"/>
                      </a:endParaRPr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STRENGTHS AND LIMITATIONS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565" y="1767205"/>
            <a:ext cx="10516870" cy="397954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600" b="1" dirty="0">
                <a:latin typeface="Helvetica" charset="0"/>
                <a:cs typeface="Helvetica" charset="0"/>
              </a:rPr>
              <a:t>Strengths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emphasize the need for interactivity in enhancing the success of e-learning.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recognizing the importance of embracing technological advancements to enhance teaching and learning practices.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charset="0"/>
              <a:cs typeface="Helvetica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b="1" dirty="0">
                <a:latin typeface="Helvetica" charset="0"/>
                <a:cs typeface="Helvetica" charset="0"/>
              </a:rPr>
              <a:t>Limitations</a:t>
            </a:r>
            <a:endParaRPr lang="en-US" sz="1600" b="1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overlooking potential drawbacks or challenges associated with e-learning;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r>
              <a:rPr lang="en-US" sz="1330" dirty="0">
                <a:latin typeface="Helvetica" charset="0"/>
                <a:cs typeface="Helvetica" charset="0"/>
              </a:rPr>
              <a:t>digital literacy gaps among students</a:t>
            </a:r>
            <a:endParaRPr lang="en-US" sz="1330" dirty="0">
              <a:latin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r>
              <a:rPr lang="en-US" sz="1330" dirty="0">
                <a:latin typeface="Helvetica" charset="0"/>
                <a:cs typeface="Helvetica" charset="0"/>
              </a:rPr>
              <a:t>limited access to technology</a:t>
            </a:r>
            <a:endParaRPr lang="en-US" sz="133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METHODOLOGIES AND TECHNIQUES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565" y="1767205"/>
            <a:ext cx="10516870" cy="3979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We aim to employ an Agile Development methodology, specifically Scrum, to facilitate iterative and incremental development.</a:t>
            </a:r>
            <a:endParaRPr lang="en-US" sz="1600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Development will follodw industry best practices, utilizing 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NodeJS for back-end development complemented by middleware handlers programmed in C and Python, 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MongoDB for the database, 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Socket.io for real time communication, 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MulterJS for File Management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</a:rPr>
              <a:t>EJS (Embedded JavaScript) for HTML templating.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Helvetica" charset="0"/>
                <a:cs typeface="Helvetica" charset="0"/>
                <a:sym typeface="+mn-ea"/>
              </a:rPr>
              <a:t>Draw.io for System design diagrams</a:t>
            </a:r>
            <a:endParaRPr lang="en-US" sz="1600" dirty="0">
              <a:latin typeface="Helvetica" charset="0"/>
              <a:cs typeface="Helvetica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WORKFLOW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2740" y="2771140"/>
            <a:ext cx="2370455" cy="1315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015355" y="2771140"/>
            <a:ext cx="2370455" cy="1315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38500" y="2771140"/>
            <a:ext cx="2370455" cy="1315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830310" y="2771140"/>
            <a:ext cx="2370455" cy="1315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9125" y="3020060"/>
            <a:ext cx="1825625" cy="80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>
                <a:solidFill>
                  <a:schemeClr val="bg1"/>
                </a:solidFill>
              </a:rPr>
              <a:t>Initiation and System 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18205" y="3020060"/>
            <a:ext cx="201168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>
                <a:solidFill>
                  <a:schemeClr val="bg1"/>
                </a:solidFill>
              </a:rPr>
              <a:t>Front-end &amp; Back-end Development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327140" y="3260090"/>
            <a:ext cx="174815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>
                <a:solidFill>
                  <a:schemeClr val="bg1"/>
                </a:solidFill>
              </a:rPr>
              <a:t>Testing and QA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046210" y="3141345"/>
            <a:ext cx="1792605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>
                <a:solidFill>
                  <a:schemeClr val="bg1"/>
                </a:solidFill>
              </a:rPr>
              <a:t>Deployment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6" idx="1"/>
          </p:cNvCxnSpPr>
          <p:nvPr/>
        </p:nvCxnSpPr>
        <p:spPr>
          <a:xfrm>
            <a:off x="2703195" y="3429000"/>
            <a:ext cx="5353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582920" y="3429000"/>
            <a:ext cx="434975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84540" y="3390265"/>
            <a:ext cx="4508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 dirty="0">
                <a:solidFill>
                  <a:schemeClr val="bg1"/>
                </a:solidFill>
                <a:latin typeface="Helvetica" charset="0"/>
                <a:ea typeface="Tahoma" panose="020B0604030504040204" pitchFamily="34" charset="0"/>
                <a:cs typeface="Helvetica" charset="0"/>
                <a:sym typeface="+mn-ea"/>
              </a:rPr>
              <a:t>CONCLUSION</a:t>
            </a:r>
            <a:endParaRPr lang="en-US" altLang="en-GB" sz="3600" b="1" dirty="0">
              <a:solidFill>
                <a:schemeClr val="bg1"/>
              </a:solidFill>
              <a:latin typeface="Helvetica" charset="0"/>
              <a:ea typeface="Tahoma" panose="020B0604030504040204" pitchFamily="34" charset="0"/>
              <a:cs typeface="Helvetica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67205"/>
            <a:ext cx="10516235" cy="397954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US" sz="1600">
                <a:latin typeface="Helvetica" charset="0"/>
                <a:cs typeface="Helvetica" charset="0"/>
                <a:sym typeface="+mn-ea"/>
              </a:rPr>
              <a:t>The interactive platform addresses challenges in universities, extending its positive impact to Ghana and other African countries.</a:t>
            </a:r>
            <a:endParaRPr lang="en-US" sz="1600">
              <a:latin typeface="Helvetica" charset="0"/>
              <a:cs typeface="Helvetica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1600">
                <a:latin typeface="Helvetica" charset="0"/>
                <a:cs typeface="Helvetica" charset="0"/>
                <a:sym typeface="+mn-ea"/>
              </a:rPr>
              <a:t>The proposed platform, designed to encompass essential features such as resource access, assessment tools, quizzes, attendance tracking, and live lecture streams, is a strategic response to the pressing need for an advanced e-learning solution</a:t>
            </a:r>
            <a:endParaRPr lang="en-US" sz="1600">
              <a:latin typeface="Helvetica" charset="0"/>
              <a:cs typeface="Helvetica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1600">
                <a:latin typeface="Helvetica" charset="0"/>
                <a:cs typeface="Helvetica" charset="0"/>
                <a:sym typeface="+mn-ea"/>
              </a:rPr>
              <a:t>It signifies a transformative step towards inclusive, high-quality education, contributing to the broader advancement of learning experiences and academic excellence.</a:t>
            </a:r>
            <a:endParaRPr lang="en-US" sz="1600">
              <a:latin typeface="Helvetica" charset="0"/>
              <a:cs typeface="Helvetica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Presentation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Helvetica</vt:lpstr>
      <vt:lpstr>Gill Sans MT</vt:lpstr>
      <vt:lpstr>Times New Roman</vt:lpstr>
      <vt:lpstr>Tahoma</vt:lpstr>
      <vt:lpstr>Calibri</vt:lpstr>
      <vt:lpstr>Microsoft YaHei</vt:lpstr>
      <vt:lpstr>Arial Unicode MS</vt:lpstr>
      <vt:lpstr>Calibri Light</vt:lpstr>
      <vt:lpstr>Office Theme</vt:lpstr>
      <vt:lpstr>     CHRISTIAN NII COMMEY SOLOMON - 04091851 JEREMY EDUDZI AVADZI - 4121210061 </vt:lpstr>
      <vt:lpstr>INTRODUCTION</vt:lpstr>
      <vt:lpstr>BACKGROUND AND RATIONALE</vt:lpstr>
      <vt:lpstr>OBJECTIVE OF STUDY</vt:lpstr>
      <vt:lpstr>PowerPoint 演示文稿</vt:lpstr>
      <vt:lpstr>STRENGTHS AND LIMITATIONS</vt:lpstr>
      <vt:lpstr>METHODOLOGIES AND TECHNIQUES</vt:lpstr>
      <vt:lpstr>WORKFLOW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niico</cp:lastModifiedBy>
  <cp:revision>234</cp:revision>
  <dcterms:created xsi:type="dcterms:W3CDTF">2020-12-21T23:45:00Z</dcterms:created>
  <dcterms:modified xsi:type="dcterms:W3CDTF">2024-02-06T13:17:28Z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FB1F6A2C6F684B8798CF1CE10EC81A65_12</vt:lpwstr>
  </property>
  <property fmtid="{D5CDD505-2E9C-101B-9397-08002B2CF9AE}" pid="3" name="KSOProductBuildVer">
    <vt:lpwstr>1033-12.2.0.13431</vt:lpwstr>
  </property>
</Properties>
</file>