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0"/>
  </p:notesMasterIdLst>
  <p:handoutMasterIdLst>
    <p:handoutMasterId r:id="rId11"/>
  </p:handoutMasterIdLst>
  <p:sldIdLst>
    <p:sldId id="256" r:id="rId2"/>
    <p:sldId id="544" r:id="rId3"/>
    <p:sldId id="545" r:id="rId4"/>
    <p:sldId id="367" r:id="rId5"/>
    <p:sldId id="543" r:id="rId6"/>
    <p:sldId id="477" r:id="rId7"/>
    <p:sldId id="364" r:id="rId8"/>
    <p:sldId id="476" r:id="rId9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Arial" charset="0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Arial" charset="0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Arial" charset="0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Arial" charset="0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Arial" charset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eorge Georgiev" initials="" lastIdx="1" clrIdx="0"/>
  <p:cmAuthor id="1" name="Todor Stoyanov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9BCC00"/>
    <a:srgbClr val="9ED000"/>
    <a:srgbClr val="F4FCD8"/>
    <a:srgbClr val="E8FFC8"/>
    <a:srgbClr val="FAF7C8"/>
    <a:srgbClr val="FAF8C8"/>
    <a:srgbClr val="F5FF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12" autoAdjust="0"/>
    <p:restoredTop sz="94468" autoAdjust="0"/>
  </p:normalViewPr>
  <p:slideViewPr>
    <p:cSldViewPr>
      <p:cViewPr>
        <p:scale>
          <a:sx n="75" d="100"/>
          <a:sy n="75" d="100"/>
        </p:scale>
        <p:origin x="-966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2544"/>
    </p:cViewPr>
  </p:sorterViewPr>
  <p:notesViewPr>
    <p:cSldViewPr>
      <p:cViewPr varScale="1">
        <p:scale>
          <a:sx n="84" d="100"/>
          <a:sy n="84" d="100"/>
        </p:scale>
        <p:origin x="-3162" y="-78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fld id="{BCBE9A5D-FC07-4696-B899-7D79EFFF1032}" type="datetimeFigureOut">
              <a:rPr lang="en-US"/>
              <a:pPr>
                <a:defRPr/>
              </a:pPr>
              <a:t>1/20/2014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fld id="{79E94CCF-8354-49B8-9CFF-78173976EB2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1758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fld id="{B84A1676-6D11-4367-8F73-31AA159C53CC}" type="datetimeFigureOut">
              <a:rPr lang="en-US"/>
              <a:pPr>
                <a:defRPr/>
              </a:pPr>
              <a:t>1/20/2014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fld id="{9803B226-D9EB-4D09-A912-1BC3166D360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4167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2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bg-BG" dirty="0" smtClean="0"/>
          </a:p>
        </p:txBody>
      </p:sp>
      <p:sp>
        <p:nvSpPr>
          <p:cNvPr id="1024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ADF71E8-33EB-4E9F-A655-59D050CC954C}" type="slidenum">
              <a:rPr lang="en-US" smtClean="0">
                <a:cs typeface="Arial" charset="0"/>
              </a:rPr>
              <a:pPr/>
              <a:t>1</a:t>
            </a:fld>
            <a:endParaRPr lang="en-US" smtClean="0">
              <a:cs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8"/>
          <p:cNvSpPr>
            <a:spLocks noGrp="1"/>
          </p:cNvSpPr>
          <p:nvPr>
            <p:ph type="ctrTitle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>
                <a:cs typeface="+mn-cs"/>
              </a:defRPr>
            </a:lvl1pPr>
          </a:lstStyle>
          <a:p>
            <a:pPr>
              <a:defRPr/>
            </a:pPr>
            <a:fld id="{68A8C6F7-1001-43A3-9377-DBBF9FA5CF6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>
                <a:cs typeface="+mn-cs"/>
              </a:defRPr>
            </a:lvl1pPr>
          </a:lstStyle>
          <a:p>
            <a:pPr>
              <a:defRPr/>
            </a:pPr>
            <a:fld id="{359D4A0D-AE58-4766-AE2B-A5A2FECE79B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5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>
                <a:defRPr/>
              </a:pP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cs typeface="+mn-cs"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cs typeface="+mn-cs"/>
              </a:endParaRPr>
            </a:p>
          </p:txBody>
        </p:sp>
        <p:sp>
          <p:nvSpPr>
            <p:cNvPr id="6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>
                <a:lnSpc>
                  <a:spcPct val="80000"/>
                </a:lnSpc>
                <a:defRPr/>
              </a:pPr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cs typeface="+mn-cs"/>
                </a:rPr>
                <a:t>курсове и уроци по програмиране, уеб дизайн – безплатно</a:t>
              </a:r>
            </a:p>
          </p:txBody>
        </p:sp>
        <p:sp>
          <p:nvSpPr>
            <p:cNvPr id="8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cs typeface="+mn-cs"/>
                </a:rPr>
                <a:t>програмиране за деца – безплатни курсове и уроци</a:t>
              </a:r>
            </a:p>
          </p:txBody>
        </p:sp>
        <p:sp>
          <p:nvSpPr>
            <p:cNvPr id="9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>
                <a:defRPr/>
              </a:pP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cs typeface="+mn-cs"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cs typeface="+mn-cs"/>
              </a:endParaRPr>
            </a:p>
          </p:txBody>
        </p:sp>
        <p:sp>
          <p:nvSpPr>
            <p:cNvPr id="10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>
                <a:defRPr/>
              </a:pP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cs typeface="+mn-cs"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cs typeface="+mn-cs"/>
              </a:endParaRPr>
            </a:p>
          </p:txBody>
        </p:sp>
        <p:sp>
          <p:nvSpPr>
            <p:cNvPr id="11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cs typeface="+mn-cs"/>
                </a:rPr>
                <a:t>уроци по програмиране и уеб дизайн за ученици</a:t>
              </a:r>
            </a:p>
          </p:txBody>
        </p:sp>
        <p:sp>
          <p:nvSpPr>
            <p:cNvPr id="12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>
                <a:defRPr/>
              </a:pP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cs typeface="+mn-cs"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cs typeface="+mn-cs"/>
              </a:endParaRPr>
            </a:p>
          </p:txBody>
        </p:sp>
        <p:sp>
          <p:nvSpPr>
            <p:cNvPr id="13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cs typeface="+mn-cs"/>
                </a:rPr>
                <a:t>безплатен курс "Разработка на софтуер в cloud среда"</a:t>
              </a:r>
            </a:p>
          </p:txBody>
        </p:sp>
        <p:sp>
          <p:nvSpPr>
            <p:cNvPr id="14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>
                <a:defRPr/>
              </a:pP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cs typeface="+mn-cs"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cs typeface="+mn-cs"/>
              </a:endParaRPr>
            </a:p>
          </p:txBody>
        </p:sp>
        <p:sp>
          <p:nvSpPr>
            <p:cNvPr id="15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>
                <a:defRPr/>
              </a:pP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cs typeface="+mn-cs"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cs typeface="+mn-cs"/>
              </a:endParaRPr>
            </a:p>
          </p:txBody>
        </p:sp>
        <p:sp>
          <p:nvSpPr>
            <p:cNvPr id="16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cs typeface="+mn-cs"/>
                </a:rPr>
                <a:t>безплатен курс "Качествен програмен код"</a:t>
              </a:r>
            </a:p>
          </p:txBody>
        </p:sp>
        <p:sp>
          <p:nvSpPr>
            <p:cNvPr id="17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>
                <a:defRPr/>
              </a:pP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cs typeface="+mn-cs"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cs typeface="+mn-cs"/>
              </a:endParaRPr>
            </a:p>
          </p:txBody>
        </p:sp>
        <p:sp>
          <p:nvSpPr>
            <p:cNvPr id="18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>
                <a:defRPr/>
              </a:pP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cs typeface="+mn-cs"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cs typeface="+mn-cs"/>
              </a:endParaRPr>
            </a:p>
          </p:txBody>
        </p:sp>
        <p:sp>
          <p:nvSpPr>
            <p:cNvPr id="19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>
                <a:defRPr/>
              </a:pP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cs typeface="+mn-cs"/>
                </a:rPr>
                <a:t>курсове и уроци по програмиране – Телерик академия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cs typeface="+mn-cs"/>
              </a:endParaRPr>
            </a:p>
          </p:txBody>
        </p:sp>
        <p:sp>
          <p:nvSpPr>
            <p:cNvPr id="20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>
                <a:defRPr/>
              </a:pP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cs typeface="+mn-cs"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cs typeface="+mn-cs"/>
              </a:endParaRPr>
            </a:p>
          </p:txBody>
        </p:sp>
        <p:sp>
          <p:nvSpPr>
            <p:cNvPr id="21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cs typeface="+mn-cs"/>
                </a:rPr>
                <a:t>free C# book, безплатна книга C#, книга Java, книга C#</a:t>
              </a:r>
            </a:p>
          </p:txBody>
        </p:sp>
        <p:sp>
          <p:nvSpPr>
            <p:cNvPr id="22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>
                <a:defRPr/>
              </a:pP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cs typeface="+mn-cs"/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cs typeface="+mn-cs"/>
              </a:endParaRPr>
            </a:p>
          </p:txBody>
        </p:sp>
        <p:sp>
          <p:nvSpPr>
            <p:cNvPr id="23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cs typeface="+mn-cs"/>
                </a:rPr>
                <a:t>Николай Костов - блог за програмиране</a:t>
              </a:r>
            </a:p>
          </p:txBody>
        </p:sp>
        <p:sp>
          <p:nvSpPr>
            <p:cNvPr id="24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>
                <a:defRPr/>
              </a:pP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cs typeface="+mn-cs"/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cs typeface="+mn-cs"/>
              </a:endParaRPr>
            </a:p>
          </p:txBody>
        </p:sp>
      </p:grpSp>
      <p:sp>
        <p:nvSpPr>
          <p:cNvPr id="25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defRPr/>
            </a:pPr>
            <a:r>
              <a:rPr lang="en-US" sz="9600" b="1" dirty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cs typeface="+mn-cs"/>
              </a:rPr>
              <a:t>?</a:t>
            </a:r>
          </a:p>
        </p:txBody>
      </p:sp>
      <p:sp>
        <p:nvSpPr>
          <p:cNvPr id="26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defRPr/>
            </a:pPr>
            <a:r>
              <a:rPr lang="en-US" sz="8800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cs typeface="+mn-cs"/>
              </a:rPr>
              <a:t>?</a:t>
            </a:r>
          </a:p>
        </p:txBody>
      </p:sp>
      <p:sp>
        <p:nvSpPr>
          <p:cNvPr id="27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defRPr/>
            </a:pPr>
            <a:r>
              <a:rPr lang="en-US" sz="11500" b="1" dirty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  <a:cs typeface="+mn-cs"/>
              </a:rPr>
              <a:t>?</a:t>
            </a:r>
          </a:p>
        </p:txBody>
      </p:sp>
      <p:sp>
        <p:nvSpPr>
          <p:cNvPr id="28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>
              <a:defRPr/>
            </a:pPr>
            <a:r>
              <a:rPr lang="en-US" sz="128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  <a:cs typeface="+mn-cs"/>
              </a:rPr>
              <a:t>?</a:t>
            </a:r>
          </a:p>
        </p:txBody>
      </p:sp>
      <p:sp>
        <p:nvSpPr>
          <p:cNvPr id="30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defRPr/>
            </a:pPr>
            <a:r>
              <a:rPr lang="en-US" sz="5600" dirty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cs typeface="+mn-cs"/>
              </a:rPr>
              <a:t>?</a:t>
            </a:r>
          </a:p>
        </p:txBody>
      </p:sp>
      <p:sp>
        <p:nvSpPr>
          <p:cNvPr id="31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defRPr/>
            </a:pPr>
            <a:r>
              <a:rPr lang="en-US" sz="9600" dirty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  <a:cs typeface="+mn-cs"/>
              </a:rPr>
              <a:t>?</a:t>
            </a:r>
          </a:p>
        </p:txBody>
      </p:sp>
      <p:sp>
        <p:nvSpPr>
          <p:cNvPr id="32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defRPr/>
            </a:pPr>
            <a:r>
              <a:rPr lang="en-US" sz="3600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cs typeface="+mn-cs"/>
              </a:rPr>
              <a:t>?</a:t>
            </a:r>
          </a:p>
        </p:txBody>
      </p:sp>
      <p:sp>
        <p:nvSpPr>
          <p:cNvPr id="33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pPr>
              <a:defRPr/>
            </a:pPr>
            <a:r>
              <a:rPr lang="en-US" sz="6600" dirty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  <a:cs typeface="+mn-cs"/>
              </a:rPr>
              <a:t>?</a:t>
            </a:r>
          </a:p>
        </p:txBody>
      </p:sp>
      <p:sp>
        <p:nvSpPr>
          <p:cNvPr id="34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defRPr/>
            </a:pPr>
            <a:r>
              <a:rPr lang="en-US" sz="4400" dirty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  <a:cs typeface="+mn-cs"/>
              </a:rPr>
              <a:t>?</a:t>
            </a:r>
          </a:p>
        </p:txBody>
      </p:sp>
      <p:sp>
        <p:nvSpPr>
          <p:cNvPr id="35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defRPr/>
            </a:pPr>
            <a:r>
              <a:rPr lang="en-US" sz="3600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cs typeface="+mn-cs"/>
              </a:rPr>
              <a:t>?</a:t>
            </a:r>
          </a:p>
        </p:txBody>
      </p:sp>
      <p:sp>
        <p:nvSpPr>
          <p:cNvPr id="36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6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cs typeface="+mn-cs"/>
              </a:rPr>
              <a:t>?</a:t>
            </a:r>
          </a:p>
        </p:txBody>
      </p:sp>
      <p:sp>
        <p:nvSpPr>
          <p:cNvPr id="37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defRPr/>
            </a:pPr>
            <a:r>
              <a:rPr lang="en-US" sz="4000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cs typeface="+mn-cs"/>
              </a:rPr>
              <a:t>?</a:t>
            </a:r>
          </a:p>
        </p:txBody>
      </p:sp>
      <p:sp>
        <p:nvSpPr>
          <p:cNvPr id="38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>
              <a:defRPr/>
            </a:pPr>
            <a:r>
              <a:rPr lang="en-US" sz="4000" b="1" spc="150" dirty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cs typeface="+mn-cs"/>
              </a:rPr>
              <a:t>?</a:t>
            </a:r>
          </a:p>
        </p:txBody>
      </p:sp>
      <p:sp>
        <p:nvSpPr>
          <p:cNvPr id="39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3600" b="1" dirty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cs typeface="+mn-cs"/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cs typeface="+mn-cs"/>
            </a:endParaRPr>
          </a:p>
        </p:txBody>
      </p:sp>
      <p:sp>
        <p:nvSpPr>
          <p:cNvPr id="40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defRPr/>
            </a:pPr>
            <a:r>
              <a:rPr lang="en-US" sz="4400" dirty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cs typeface="+mn-cs"/>
              </a:rPr>
              <a:t>?</a:t>
            </a:r>
          </a:p>
        </p:txBody>
      </p:sp>
      <p:sp>
        <p:nvSpPr>
          <p:cNvPr id="41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defRPr/>
            </a:pPr>
            <a:r>
              <a:rPr lang="en-US" sz="2800" dirty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cs typeface="+mn-cs"/>
              </a:rPr>
              <a:t>?</a:t>
            </a:r>
          </a:p>
        </p:txBody>
      </p:sp>
      <p:sp>
        <p:nvSpPr>
          <p:cNvPr id="42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defRPr/>
            </a:pPr>
            <a:r>
              <a:rPr lang="en-US" sz="2800" b="1" dirty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cs typeface="+mn-cs"/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  <a:cs typeface="+mn-cs"/>
            </a:endParaRPr>
          </a:p>
        </p:txBody>
      </p:sp>
      <p:sp>
        <p:nvSpPr>
          <p:cNvPr id="43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defRPr/>
            </a:pPr>
            <a:r>
              <a:rPr lang="en-US" sz="3200" dirty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cs typeface="+mn-cs"/>
              </a:rPr>
              <a:t>?</a:t>
            </a:r>
          </a:p>
        </p:txBody>
      </p:sp>
      <p:sp>
        <p:nvSpPr>
          <p:cNvPr id="44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/>
            </a:pPr>
            <a:r>
              <a:rPr lang="en-US" sz="7600" b="1" spc="150" dirty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  <a:cs typeface="+mn-cs"/>
              </a:rPr>
              <a:t>Questions?</a:t>
            </a:r>
          </a:p>
        </p:txBody>
      </p:sp>
      <p:sp>
        <p:nvSpPr>
          <p:cNvPr id="45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  <a:defRPr/>
            </a:pPr>
            <a:r>
              <a:rPr lang="en-US" sz="12000" b="1" dirty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  <a:cs typeface="+mn-cs"/>
              </a:rPr>
              <a:t>?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0" y="63500"/>
            <a:ext cx="9144000" cy="5907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2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0" y="247650"/>
            <a:ext cx="9144000" cy="4833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0"/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/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77" r:id="rId4"/>
    <p:sldLayoutId id="2147483681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rgbClr val="B5DBE5"/>
        </a:buClr>
        <a:buSzPct val="70000"/>
        <a:buFont typeface="Wingdings 2" pitchFamily="18" charset="2"/>
        <a:buChar char=""/>
        <a:defRPr sz="3200" b="1" kern="1200">
          <a:solidFill>
            <a:srgbClr val="F5FFE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rgbClr val="FFA9A0"/>
        </a:buClr>
        <a:buFont typeface="Wingdings 2" pitchFamily="18" charset="2"/>
        <a:buChar char=""/>
        <a:defRPr sz="3000" b="1" kern="1200">
          <a:solidFill>
            <a:srgbClr val="F5FFE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rgbClr val="77B300"/>
        </a:buClr>
        <a:buFont typeface="Wingdings 2" pitchFamily="18" charset="2"/>
        <a:buChar char=""/>
        <a:defRPr sz="2800" b="1" kern="1200">
          <a:solidFill>
            <a:srgbClr val="F5FFE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rgbClr val="F5FFE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rgbClr val="F5FFE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hyperlink" Target="http://academy.telerik.com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FrogGame.exe%20-%20Shortcut.lnk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justfrog.codeplex.co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32663" y="177800"/>
            <a:ext cx="1582737" cy="172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0" y="1562100"/>
            <a:ext cx="9144000" cy="685800"/>
          </a:xfrm>
        </p:spPr>
        <p:txBody>
          <a:bodyPr vert="horz" wrap="square" lIns="91440" rIns="91440" numCol="1" compatLnSpc="1">
            <a:prstTxWarp prst="textNoShape">
              <a:avLst/>
            </a:prstTxWarp>
          </a:bodyPr>
          <a:lstStyle/>
          <a:p>
            <a:pPr algn="ctr">
              <a:lnSpc>
                <a:spcPts val="5400"/>
              </a:lnSpc>
              <a:defRPr/>
            </a:pPr>
            <a:r>
              <a:rPr lang="en-AU" sz="2400" dirty="0" smtClean="0">
                <a:ln>
                  <a:noFill/>
                </a:ln>
                <a:effectLst>
                  <a:outerShdw blurRad="38100" dist="38100" dir="2700000" algn="tl">
                    <a:srgbClr val="FFFFFF"/>
                  </a:outerShdw>
                </a:effectLst>
              </a:rPr>
              <a:t>Team Work C# part 2</a:t>
            </a:r>
            <a:endParaRPr lang="en-US" sz="2400" dirty="0" smtClean="0">
              <a:ln>
                <a:noFill/>
              </a:ln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4294967295"/>
          </p:nvPr>
        </p:nvSpPr>
        <p:spPr>
          <a:xfrm>
            <a:off x="76200" y="6172200"/>
            <a:ext cx="2819400" cy="368300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Font typeface="Wingdings 2" pitchFamily="18" charset="2"/>
              <a:buNone/>
              <a:defRPr/>
            </a:pPr>
            <a:r>
              <a:rPr lang="en-US" sz="180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Telerik Software Academy</a:t>
            </a:r>
            <a:endParaRPr lang="en-US" sz="180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4294967295"/>
          </p:nvPr>
        </p:nvSpPr>
        <p:spPr>
          <a:xfrm>
            <a:off x="76200" y="6430963"/>
            <a:ext cx="2133600" cy="33813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Font typeface="Wingdings 2" pitchFamily="18" charset="2"/>
              <a:buNone/>
              <a:defRPr/>
            </a:pPr>
            <a:r>
              <a:rPr lang="en-US" sz="1600">
                <a:solidFill>
                  <a:srgbClr val="0EFE58"/>
                </a:solidFill>
                <a:hlinkClick r:id="rId4"/>
              </a:rPr>
              <a:t>academy.telerik.com</a:t>
            </a:r>
            <a:r>
              <a:rPr lang="en-US" sz="1600">
                <a:solidFill>
                  <a:srgbClr val="0EFE58"/>
                </a:solidFill>
              </a:rPr>
              <a:t>   </a:t>
            </a:r>
          </a:p>
        </p:txBody>
      </p:sp>
      <p:sp>
        <p:nvSpPr>
          <p:cNvPr id="9229" name="Rectangle 13"/>
          <p:cNvSpPr>
            <a:spLocks noChangeArrowheads="1"/>
          </p:cNvSpPr>
          <p:nvPr/>
        </p:nvSpPr>
        <p:spPr bwMode="auto">
          <a:xfrm>
            <a:off x="6477000" y="3565525"/>
            <a:ext cx="2362200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buClr>
                <a:srgbClr val="B5DBE5"/>
              </a:buClr>
              <a:buSzPct val="70000"/>
              <a:buFont typeface="Wingdings 2" pitchFamily="18" charset="2"/>
              <a:buNone/>
              <a:defRPr/>
            </a:pPr>
            <a:r>
              <a:rPr lang="en-AU" b="1">
                <a:solidFill>
                  <a:srgbClr val="DEFF9B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Team</a:t>
            </a:r>
            <a:r>
              <a:rPr lang="bg-BG" b="1">
                <a:solidFill>
                  <a:srgbClr val="DEFF9B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: </a:t>
            </a:r>
            <a:r>
              <a:rPr lang="en-AU" b="1">
                <a:solidFill>
                  <a:srgbClr val="DEFF9B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Bishop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667000"/>
            <a:ext cx="9144000" cy="685800"/>
          </a:xfrm>
          <a:prstGeom prst="rect">
            <a:avLst/>
          </a:prstGeom>
        </p:spPr>
        <p:txBody>
          <a:bodyPr tIns="0" bIns="0" anchor="b"/>
          <a:lstStyle/>
          <a:p>
            <a:pPr>
              <a:lnSpc>
                <a:spcPts val="5400"/>
              </a:lnSpc>
            </a:pPr>
            <a:r>
              <a:rPr lang="en-AU" sz="4800" dirty="0" smtClean="0">
                <a:ln>
                  <a:noFill/>
                </a:ln>
                <a:solidFill>
                  <a:srgbClr val="D4FF5B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   </a:t>
            </a:r>
            <a:endParaRPr lang="en-US" sz="4800" dirty="0" smtClean="0">
              <a:ln>
                <a:noFill/>
              </a:ln>
              <a:solidFill>
                <a:srgbClr val="D4FF5B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3" name="Title 1"/>
          <p:cNvSpPr>
            <a:spLocks/>
          </p:cNvSpPr>
          <p:nvPr/>
        </p:nvSpPr>
        <p:spPr bwMode="auto">
          <a:xfrm>
            <a:off x="0" y="2667000"/>
            <a:ext cx="9144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0" anchor="b"/>
          <a:lstStyle/>
          <a:p>
            <a:pPr algn="ctr" eaLnBrk="0" hangingPunct="0">
              <a:lnSpc>
                <a:spcPts val="5400"/>
              </a:lnSpc>
              <a:defRPr/>
            </a:pPr>
            <a:r>
              <a:rPr lang="en-AU" sz="7200" b="1" dirty="0">
                <a:solidFill>
                  <a:srgbClr val="D4FF5B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Just </a:t>
            </a:r>
            <a:r>
              <a:rPr lang="en-AU" sz="7200" b="1" dirty="0" smtClean="0">
                <a:solidFill>
                  <a:srgbClr val="D4FF5B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Frog</a:t>
            </a:r>
            <a:endParaRPr lang="en-AU" sz="7200" b="1" baseline="30000" dirty="0">
              <a:solidFill>
                <a:srgbClr val="D4FF5B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pic>
        <p:nvPicPr>
          <p:cNvPr id="9225" name="Picture 15" descr="Frog_Logo copy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 rot="6494096">
            <a:off x="419100" y="4686300"/>
            <a:ext cx="523875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6" name="Picture 16" descr="Frog_Logo copy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 rot="-1082869">
            <a:off x="2438400" y="4572000"/>
            <a:ext cx="523875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7" name="Picture 17" descr="Frog_Logo copy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 rot="-492222">
            <a:off x="1143000" y="5638800"/>
            <a:ext cx="523875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8" name="Picture 18" descr="Frog_Logo copy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267200" y="5257800"/>
            <a:ext cx="523875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19" descr="Frog_Logo copy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 rot="628151">
            <a:off x="2819400" y="5562600"/>
            <a:ext cx="523875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30" name="Picture 20" descr="Frog_Logo copy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410200" y="4724400"/>
            <a:ext cx="523875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31" name="Picture 21" descr="Frog_Logo copy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 rot="-779677">
            <a:off x="5257800" y="6172200"/>
            <a:ext cx="523875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3" y="838200"/>
            <a:ext cx="4084955" cy="46672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09802" y="5715000"/>
            <a:ext cx="408495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alibri" panose="020F0502020204030204" pitchFamily="34" charset="0"/>
              </a:rPr>
              <a:t>1981 “</a:t>
            </a:r>
            <a:r>
              <a:rPr lang="en-US" dirty="0" err="1" smtClean="0">
                <a:latin typeface="Calibri" panose="020F0502020204030204" pitchFamily="34" charset="0"/>
              </a:rPr>
              <a:t>Frogger</a:t>
            </a:r>
            <a:r>
              <a:rPr lang="en-US" dirty="0" smtClean="0">
                <a:latin typeface="Calibri" panose="020F0502020204030204" pitchFamily="34" charset="0"/>
              </a:rPr>
              <a:t>” by Konami Co.</a:t>
            </a:r>
            <a:endParaRPr 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3995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495" y="1171259"/>
            <a:ext cx="6335010" cy="451548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04495" y="5918200"/>
            <a:ext cx="644410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alibri" panose="020F0502020204030204" pitchFamily="34" charset="0"/>
              </a:rPr>
              <a:t>2014 “</a:t>
            </a:r>
            <a:r>
              <a:rPr lang="en-US" dirty="0" err="1" smtClean="0">
                <a:latin typeface="Calibri" panose="020F0502020204030204" pitchFamily="34" charset="0"/>
              </a:rPr>
              <a:t>JustFrog</a:t>
            </a:r>
            <a:r>
              <a:rPr lang="en-US" dirty="0" smtClean="0">
                <a:latin typeface="Calibri" panose="020F0502020204030204" pitchFamily="34" charset="0"/>
              </a:rPr>
              <a:t>” by Team Bishop</a:t>
            </a:r>
            <a:endParaRPr 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4596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457200" y="2057400"/>
            <a:ext cx="7924800" cy="685800"/>
          </a:xfrm>
        </p:spPr>
        <p:txBody>
          <a:bodyPr vert="horz" wrap="square" lIns="91440" rIns="91440" numCol="1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dirty="0" smtClean="0">
                <a:ln>
                  <a:noFill/>
                </a:ln>
                <a:effectLst>
                  <a:outerShdw blurRad="38100" dist="38100" dir="2700000" algn="tl">
                    <a:srgbClr val="FFFFFF"/>
                  </a:outerShdw>
                </a:effectLst>
              </a:rPr>
              <a:t>Demo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0" y="5943600"/>
            <a:ext cx="9144000" cy="569913"/>
          </a:xfrm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pPr>
              <a:buClr>
                <a:srgbClr val="B5DBE5"/>
              </a:buClr>
              <a:defRPr/>
            </a:pPr>
            <a:r>
              <a:rPr lang="en-AU" sz="250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Please, keep the Frog alive… </a:t>
            </a:r>
            <a:r>
              <a:rPr lang="en-AU" sz="2500" smtClean="0">
                <a:effectLst>
                  <a:outerShdw blurRad="38100" dist="38100" dir="2700000" algn="tl">
                    <a:srgbClr val="FFFFFF"/>
                  </a:outerShdw>
                </a:effectLst>
                <a:sym typeface="Wingdings" pitchFamily="2" charset="2"/>
              </a:rPr>
              <a:t>=)</a:t>
            </a:r>
            <a:endParaRPr sz="2500" smtClean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pic>
        <p:nvPicPr>
          <p:cNvPr id="14339" name="Picture 7" descr="Frog_Logo cop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6096000"/>
            <a:ext cx="523875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0" name="Picture 8" descr="Frog_Logo cop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304800"/>
            <a:ext cx="523875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1" name="Picture 10" descr="JustFrog">
            <a:hlinkClick r:id="rId3" action="ppaction://hlinkfile"/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048125" y="3657600"/>
            <a:ext cx="67627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allAtOnce" rev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5800" y="1219200"/>
            <a:ext cx="7620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4078291"/>
              </p:ext>
            </p:extLst>
          </p:nvPr>
        </p:nvGraphicFramePr>
        <p:xfrm>
          <a:off x="457200" y="1457733"/>
          <a:ext cx="8229599" cy="402303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38349"/>
                <a:gridCol w="594016"/>
                <a:gridCol w="3997234"/>
              </a:tblGrid>
              <a:tr h="27609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class </a:t>
                      </a:r>
                      <a:r>
                        <a:rPr lang="en-US" sz="1600" b="1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FrogMain</a:t>
                      </a:r>
                      <a:endParaRPr lang="en-US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82" marR="9282" marT="9282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82" marR="9282" marT="9282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class Car</a:t>
                      </a:r>
                      <a:endParaRPr lang="en-US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82" marR="9282" marT="9282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26294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Frog </a:t>
                      </a:r>
                      <a:r>
                        <a:rPr lang="en-US" sz="1600" u="none" strike="noStrike" dirty="0" err="1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frog</a:t>
                      </a:r>
                      <a:endParaRPr lang="en-US" sz="16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82" marR="9282" marT="9282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82" marR="9282" marT="9282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Direction </a:t>
                      </a:r>
                      <a:r>
                        <a:rPr lang="en-US" sz="1600" u="none" strike="noStrike" dirty="0" err="1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direction</a:t>
                      </a:r>
                      <a:endParaRPr lang="en-US" sz="16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82" marR="9282" marT="9282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294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Lane[] </a:t>
                      </a:r>
                      <a:r>
                        <a:rPr lang="en-US" sz="1600" u="none" strike="noStrike" dirty="0" err="1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allLanes</a:t>
                      </a:r>
                      <a:endParaRPr lang="en-US" sz="16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82" marR="9282" marT="9282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82" marR="9282" marT="9282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char[,] </a:t>
                      </a:r>
                      <a:r>
                        <a:rPr lang="en-US" sz="160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parts</a:t>
                      </a:r>
                      <a:endParaRPr lang="en-US" sz="16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82" marR="9282" marT="9282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294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CreateLanes</a:t>
                      </a:r>
                      <a:r>
                        <a:rPr lang="en-US" sz="160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()</a:t>
                      </a:r>
                      <a:endParaRPr lang="en-US" sz="16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82" marR="9282" marT="9282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82" marR="9282" marT="9282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Car(row</a:t>
                      </a:r>
                      <a:r>
                        <a:rPr lang="en-US" sz="160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, </a:t>
                      </a:r>
                      <a:r>
                        <a:rPr lang="en-US" sz="160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col</a:t>
                      </a:r>
                      <a:r>
                        <a:rPr lang="en-US" sz="160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, </a:t>
                      </a:r>
                      <a:r>
                        <a:rPr lang="en-US" sz="160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color</a:t>
                      </a:r>
                      <a:r>
                        <a:rPr lang="en-US" sz="160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, </a:t>
                      </a:r>
                      <a:r>
                        <a:rPr lang="en-US" sz="160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direction)</a:t>
                      </a:r>
                      <a:endParaRPr lang="en-US" sz="16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82" marR="9282" marT="9282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294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RefreshConsole</a:t>
                      </a:r>
                      <a:r>
                        <a:rPr lang="en-US" sz="160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()</a:t>
                      </a:r>
                      <a:endParaRPr lang="en-US" sz="16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82" marR="9282" marT="9282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82" marR="9282" marT="9282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Move()</a:t>
                      </a:r>
                      <a:endParaRPr lang="en-US" sz="16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82" marR="9282" marT="9282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294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StartNewGame</a:t>
                      </a:r>
                      <a:r>
                        <a:rPr lang="en-US" sz="160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(</a:t>
                      </a:r>
                      <a:r>
                        <a:rPr lang="en-US" sz="160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int</a:t>
                      </a:r>
                      <a:r>
                        <a:rPr lang="en-US" sz="160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lives)</a:t>
                      </a:r>
                      <a:endParaRPr lang="en-US" sz="16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82" marR="9282" marT="9282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82" marR="9282" marT="9282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Redraw() </a:t>
                      </a:r>
                      <a:endParaRPr lang="en-US" sz="16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82" marR="9282" marT="9282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609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err="1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bool</a:t>
                      </a:r>
                      <a:r>
                        <a:rPr lang="en-US" sz="160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600" u="none" strike="noStrike" dirty="0" err="1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ValidateCursorPosition</a:t>
                      </a:r>
                      <a:r>
                        <a:rPr lang="en-US" sz="160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(col, row)</a:t>
                      </a:r>
                      <a:endParaRPr lang="en-US" sz="16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82" marR="9282" marT="9282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82" marR="9282" marT="9282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CheckIsFrogHere</a:t>
                      </a:r>
                      <a:r>
                        <a:rPr lang="en-US" sz="160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()</a:t>
                      </a:r>
                      <a:endParaRPr lang="en-US" sz="16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82" marR="9282" marT="9282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6091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82" marR="9282" marT="9282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82" marR="9282" marT="9282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82" marR="9282" marT="9282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609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class Lane</a:t>
                      </a:r>
                      <a:endParaRPr lang="en-US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82" marR="9282" marT="9282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82" marR="9282" marT="9282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class Frog</a:t>
                      </a:r>
                      <a:endParaRPr lang="en-US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82" marR="9282" marT="9282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27609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Direction </a:t>
                      </a:r>
                      <a:r>
                        <a:rPr lang="en-US" sz="160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dir</a:t>
                      </a:r>
                      <a:r>
                        <a:rPr lang="en-US" sz="160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;</a:t>
                      </a:r>
                      <a:endParaRPr lang="en-US" sz="16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82" marR="9282" marT="9282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82" marR="9282" marT="9282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char[,] </a:t>
                      </a:r>
                      <a:r>
                        <a:rPr lang="en-US" sz="160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parts</a:t>
                      </a:r>
                      <a:endParaRPr lang="en-US" sz="16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82" marR="9282" marT="9282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294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List&lt;Car&gt; cars = new List&lt;Car</a:t>
                      </a:r>
                      <a:r>
                        <a:rPr lang="en-US" sz="160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&gt;()</a:t>
                      </a:r>
                      <a:endParaRPr lang="en-US" sz="16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82" marR="9282" marT="9282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82" marR="9282" marT="9282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Frog()</a:t>
                      </a:r>
                      <a:endParaRPr lang="en-US" sz="16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82" marR="9282" marT="9282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294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Lane(row</a:t>
                      </a:r>
                      <a:r>
                        <a:rPr lang="en-US" sz="160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, </a:t>
                      </a:r>
                      <a:r>
                        <a:rPr lang="en-US" sz="160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direction, speed</a:t>
                      </a:r>
                      <a:r>
                        <a:rPr lang="en-US" sz="160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  <a:endParaRPr lang="en-US" sz="16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82" marR="9282" marT="9282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82" marR="9282" marT="9282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Move(</a:t>
                      </a:r>
                      <a:r>
                        <a:rPr lang="en-US" sz="160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ConsoleKey</a:t>
                      </a:r>
                      <a:r>
                        <a:rPr lang="en-US" sz="160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60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pressedKey</a:t>
                      </a:r>
                      <a:r>
                        <a:rPr lang="en-US" sz="160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  <a:endParaRPr lang="en-US" sz="16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82" marR="9282" marT="9282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294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GenerateCar</a:t>
                      </a:r>
                      <a:r>
                        <a:rPr lang="en-US" sz="160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()</a:t>
                      </a:r>
                      <a:endParaRPr lang="en-US" sz="16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82" marR="9282" marT="9282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82" marR="9282" marT="9282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Redraw()</a:t>
                      </a:r>
                      <a:endParaRPr lang="en-US" sz="16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82" marR="9282" marT="9282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294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UpdateCarPositions()</a:t>
                      </a:r>
                      <a:endParaRPr lang="en-US" sz="16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82" marR="9282" marT="9282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82" marR="9282" marT="9282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DrawRoadKill</a:t>
                      </a:r>
                      <a:r>
                        <a:rPr lang="en-US" sz="160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()</a:t>
                      </a:r>
                      <a:endParaRPr lang="en-US" sz="16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82" marR="9282" marT="9282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609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DrawCars</a:t>
                      </a:r>
                      <a:r>
                        <a:rPr lang="en-US" sz="160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()</a:t>
                      </a:r>
                      <a:endParaRPr lang="en-US" sz="16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82" marR="9282" marT="9282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82" marR="9282" marT="9282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DrawRoadKill</a:t>
                      </a:r>
                      <a:r>
                        <a:rPr lang="en-US" sz="160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()</a:t>
                      </a:r>
                      <a:endParaRPr lang="en-US" sz="16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82" marR="9282" marT="9282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247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762000"/>
            <a:ext cx="7086600" cy="838200"/>
          </a:xfrm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smtClean="0">
                <a:ln>
                  <a:noFill/>
                </a:ln>
                <a:effectLst>
                  <a:outerShdw blurRad="38100" dist="38100" dir="2700000" algn="tl">
                    <a:srgbClr val="FFFFFF"/>
                  </a:outerShdw>
                </a:effectLst>
              </a:rPr>
              <a:t>TFS and documentation…</a:t>
            </a:r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0" y="2835275"/>
            <a:ext cx="914400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US" altLang="zh-CN" sz="3600" b="1">
                <a:ea typeface="宋体" pitchFamily="2" charset="-122"/>
              </a:rPr>
              <a:t>TFS repository URL:</a:t>
            </a:r>
            <a:r>
              <a:rPr lang="en-US" altLang="zh-CN" sz="3600">
                <a:ea typeface="宋体" pitchFamily="2" charset="-122"/>
              </a:rPr>
              <a:t> </a:t>
            </a:r>
          </a:p>
          <a:p>
            <a:pPr algn="ctr"/>
            <a:r>
              <a:rPr lang="bg-BG" altLang="zh-CN" sz="3600">
                <a:cs typeface="华文新魏"/>
                <a:hlinkClick r:id="rId2"/>
              </a:rPr>
              <a:t>https://justfrog.codeplex.com/</a:t>
            </a:r>
            <a:r>
              <a:rPr lang="bg-BG" altLang="zh-CN" sz="3600">
                <a:cs typeface="华文新魏"/>
              </a:rPr>
              <a:t> </a:t>
            </a:r>
          </a:p>
        </p:txBody>
      </p:sp>
      <p:pic>
        <p:nvPicPr>
          <p:cNvPr id="12291" name="Picture 6" descr="Frog_Logo copy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05000" y="304800"/>
            <a:ext cx="523875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33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0" dur="500"/>
                                        <p:tgtEl>
                                          <p:spTgt spid="13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7" grpId="0" build="allAtOnce" rev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685800"/>
            <a:ext cx="9144000" cy="685800"/>
          </a:xfrm>
          <a:prstGeom prst="rect">
            <a:avLst/>
          </a:prstGeom>
        </p:spPr>
        <p:txBody>
          <a:bodyPr tIns="0" bIns="0" anchor="ctr"/>
          <a:lstStyle/>
          <a:p>
            <a:pPr algn="r" eaLnBrk="0" hangingPunct="0">
              <a:lnSpc>
                <a:spcPts val="5600"/>
              </a:lnSpc>
              <a:defRPr/>
            </a:pPr>
            <a:r>
              <a:rPr lang="en-US" sz="5000" b="1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How it’s made…</a:t>
            </a:r>
          </a:p>
        </p:txBody>
      </p:sp>
      <p:sp>
        <p:nvSpPr>
          <p:cNvPr id="6" name="Subtitle 2"/>
          <p:cNvSpPr txBox="1">
            <a:spLocks/>
          </p:cNvSpPr>
          <p:nvPr/>
        </p:nvSpPr>
        <p:spPr bwMode="auto">
          <a:xfrm>
            <a:off x="762000" y="1828800"/>
            <a:ext cx="79248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>
              <a:defRPr/>
            </a:pPr>
            <a:r>
              <a:rPr lang="en-AU" b="1">
                <a:solidFill>
                  <a:srgbClr val="FAF7C8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classes   -&gt;  </a:t>
            </a:r>
            <a:r>
              <a:rPr lang="en-US" altLang="zh-CN" b="1">
                <a:effectLst>
                  <a:outerShdw blurRad="38100" dist="38100" dir="2700000" algn="tl">
                    <a:srgbClr val="FFFFFF"/>
                  </a:outerShdw>
                </a:effectLst>
                <a:ea typeface="宋体" charset="-122"/>
              </a:rPr>
              <a:t>Cars; Frog; Lane; FrogMain;</a:t>
            </a:r>
          </a:p>
          <a:p>
            <a:pPr>
              <a:defRPr/>
            </a:pPr>
            <a:endParaRPr lang="en-US" altLang="zh-CN" b="1">
              <a:effectLst>
                <a:outerShdw blurRad="38100" dist="38100" dir="2700000" algn="tl">
                  <a:srgbClr val="FFFFFF"/>
                </a:outerShdw>
              </a:effectLst>
              <a:ea typeface="宋体" charset="-122"/>
            </a:endParaRPr>
          </a:p>
          <a:p>
            <a:pPr>
              <a:defRPr/>
            </a:pPr>
            <a:r>
              <a:rPr lang="en-US" altLang="zh-CN" b="1">
                <a:effectLst>
                  <a:outerShdw blurRad="38100" dist="38100" dir="2700000" algn="tl">
                    <a:srgbClr val="FFFFFF"/>
                  </a:outerShdw>
                </a:effectLst>
                <a:ea typeface="宋体" charset="-122"/>
              </a:rPr>
              <a:t>methods -&gt;  ReDraw(); Move(); StartNewGame(); </a:t>
            </a:r>
          </a:p>
          <a:p>
            <a:pPr>
              <a:defRPr/>
            </a:pPr>
            <a:r>
              <a:rPr lang="en-US" altLang="zh-CN" b="1">
                <a:effectLst>
                  <a:outerShdw blurRad="38100" dist="38100" dir="2700000" algn="tl">
                    <a:srgbClr val="FFFFFF"/>
                  </a:outerShdw>
                </a:effectLst>
                <a:ea typeface="宋体" charset="-122"/>
              </a:rPr>
              <a:t>	            SetConsole(); RoadKill(); Success();</a:t>
            </a:r>
          </a:p>
          <a:p>
            <a:pPr>
              <a:defRPr/>
            </a:pPr>
            <a:r>
              <a:rPr lang="en-US" altLang="zh-CN" b="1">
                <a:effectLst>
                  <a:outerShdw blurRad="38100" dist="38100" dir="2700000" algn="tl">
                    <a:srgbClr val="FFFFFF"/>
                  </a:outerShdw>
                </a:effectLst>
                <a:ea typeface="宋体" charset="-122"/>
              </a:rPr>
              <a:t>	            lane.DrawCars(); frog.Redraw(); etc.</a:t>
            </a:r>
          </a:p>
          <a:p>
            <a:pPr algn="ctr">
              <a:defRPr/>
            </a:pPr>
            <a:endParaRPr lang="en-US" altLang="zh-CN" b="1">
              <a:effectLst>
                <a:outerShdw blurRad="38100" dist="38100" dir="2700000" algn="tl">
                  <a:srgbClr val="FFFFFF"/>
                </a:outerShdw>
              </a:effectLst>
              <a:ea typeface="宋体" charset="-122"/>
            </a:endParaRPr>
          </a:p>
          <a:p>
            <a:pPr>
              <a:defRPr/>
            </a:pPr>
            <a:r>
              <a:rPr lang="en-US" altLang="zh-CN" b="1">
                <a:effectLst>
                  <a:outerShdw blurRad="38100" dist="38100" dir="2700000" algn="tl">
                    <a:srgbClr val="FFFFFF"/>
                  </a:outerShdw>
                </a:effectLst>
                <a:ea typeface="宋体" charset="-122"/>
              </a:rPr>
              <a:t>one-dimensional  and two-dimensional arrays</a:t>
            </a:r>
            <a:r>
              <a:rPr lang="en-US" altLang="zh-CN">
                <a:ea typeface="宋体" charset="-122"/>
              </a:rPr>
              <a:t> </a:t>
            </a:r>
          </a:p>
          <a:p>
            <a:pPr>
              <a:defRPr/>
            </a:pPr>
            <a:endParaRPr lang="en-US" altLang="zh-CN">
              <a:ea typeface="宋体" charset="-122"/>
            </a:endParaRPr>
          </a:p>
          <a:p>
            <a:pPr>
              <a:defRPr/>
            </a:pPr>
            <a:r>
              <a:rPr lang="en-US" altLang="zh-CN" b="1">
                <a:effectLst>
                  <a:outerShdw blurRad="38100" dist="38100" dir="2700000" algn="tl">
                    <a:srgbClr val="FFFFFF"/>
                  </a:outerShdw>
                </a:effectLst>
                <a:ea typeface="宋体" charset="-122"/>
              </a:rPr>
              <a:t>.NET classes  -&gt;  Console,  Random,  List, Stopwatch</a:t>
            </a:r>
            <a:r>
              <a:rPr lang="en-US" altLang="zh-CN">
                <a:ea typeface="宋体" charset="-122"/>
              </a:rPr>
              <a:t> </a:t>
            </a:r>
            <a:r>
              <a:rPr lang="en-US" altLang="zh-CN" b="1">
                <a:effectLst>
                  <a:outerShdw blurRad="38100" dist="38100" dir="2700000" algn="tl">
                    <a:srgbClr val="FFFFFF"/>
                  </a:outerShdw>
                </a:effectLst>
                <a:ea typeface="宋体" charset="-122"/>
              </a:rPr>
              <a:t> </a:t>
            </a:r>
          </a:p>
          <a:p>
            <a:pPr>
              <a:defRPr/>
            </a:pPr>
            <a:endParaRPr lang="en-US" altLang="zh-CN" b="1">
              <a:effectLst>
                <a:outerShdw blurRad="38100" dist="38100" dir="2700000" algn="tl">
                  <a:srgbClr val="FFFFFF"/>
                </a:outerShdw>
              </a:effectLst>
              <a:ea typeface="宋体" charset="-122"/>
            </a:endParaRPr>
          </a:p>
          <a:p>
            <a:pPr>
              <a:defRPr/>
            </a:pPr>
            <a:r>
              <a:rPr lang="en-US" altLang="zh-CN" b="1">
                <a:effectLst>
                  <a:outerShdw blurRad="38100" dist="38100" dir="2700000" algn="tl">
                    <a:srgbClr val="FFFFFF"/>
                  </a:outerShdw>
                </a:effectLst>
                <a:ea typeface="宋体" charset="-122"/>
              </a:rPr>
              <a:t>animated welcome screen -&gt; read from external text file</a:t>
            </a:r>
            <a:r>
              <a:rPr lang="bg-BG" altLang="zh-CN"/>
              <a:t> </a:t>
            </a:r>
            <a:endParaRPr lang="bg-BG"/>
          </a:p>
        </p:txBody>
      </p:sp>
      <p:pic>
        <p:nvPicPr>
          <p:cNvPr id="11267" name="Picture 6" descr="Frog_Logo cop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304800"/>
            <a:ext cx="523875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allAtOnce" rev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609600"/>
            <a:ext cx="7086600" cy="838200"/>
          </a:xfrm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smtClean="0">
                <a:ln>
                  <a:noFill/>
                </a:ln>
                <a:effectLst>
                  <a:outerShdw blurRad="38100" dist="38100" dir="2700000" algn="tl">
                    <a:srgbClr val="FFFFFF"/>
                  </a:outerShdw>
                </a:effectLst>
              </a:rPr>
              <a:t>How to play…</a:t>
            </a:r>
          </a:p>
        </p:txBody>
      </p:sp>
      <p:pic>
        <p:nvPicPr>
          <p:cNvPr id="13314" name="Picture 6" descr="J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990600"/>
            <a:ext cx="4284663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5" name="Text Box 7"/>
          <p:cNvSpPr txBox="1">
            <a:spLocks noChangeArrowheads="1"/>
          </p:cNvSpPr>
          <p:nvPr/>
        </p:nvSpPr>
        <p:spPr bwMode="auto">
          <a:xfrm>
            <a:off x="4800600" y="2079625"/>
            <a:ext cx="4343400" cy="371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Ø"/>
              <a:defRPr/>
            </a:pPr>
            <a:r>
              <a:rPr lang="en-US" b="1">
                <a:effectLst>
                  <a:outerShdw blurRad="38100" dist="38100" dir="2700000" algn="tl">
                    <a:srgbClr val="FFFFFF"/>
                  </a:outerShdw>
                </a:effectLst>
              </a:rPr>
              <a:t>  Press SPACE to start  the game</a:t>
            </a:r>
          </a:p>
          <a:p>
            <a:pPr>
              <a:spcBef>
                <a:spcPct val="50000"/>
              </a:spcBef>
              <a:buFont typeface="Wingdings" pitchFamily="2" charset="2"/>
              <a:buChar char="v"/>
              <a:defRPr/>
            </a:pPr>
            <a:endParaRPr lang="en-US" b="1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>
              <a:spcBef>
                <a:spcPct val="50000"/>
              </a:spcBef>
              <a:buFont typeface="Wingdings" pitchFamily="2" charset="2"/>
              <a:buChar char="Ø"/>
              <a:defRPr/>
            </a:pPr>
            <a:r>
              <a:rPr lang="en-US" b="1">
                <a:effectLst>
                  <a:outerShdw blurRad="38100" dist="38100" dir="2700000" algn="tl">
                    <a:srgbClr val="FFFFFF"/>
                  </a:outerShdw>
                </a:effectLst>
              </a:rPr>
              <a:t>  Use the keyboard arrows Left, Right, Up and Down to navigate the Frog and help it cross the highway! </a:t>
            </a:r>
          </a:p>
          <a:p>
            <a:pPr>
              <a:spcBef>
                <a:spcPct val="50000"/>
              </a:spcBef>
              <a:buFontTx/>
              <a:buChar char="•"/>
              <a:defRPr/>
            </a:pPr>
            <a:endParaRPr lang="bg-BG" b="1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pic>
        <p:nvPicPr>
          <p:cNvPr id="13316" name="Picture 8" descr="Frog_Logo copy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05000" y="304800"/>
            <a:ext cx="523875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1000"/>
                                        <p:tgtEl>
                                          <p:spTgt spid="122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0" dur="1000"/>
                                        <p:tgtEl>
                                          <p:spTgt spid="122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5" grpId="0" build="allAtOnce" rev="1"/>
    </p:bld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5847</TotalTime>
  <Words>189</Words>
  <Application>Microsoft Office PowerPoint</Application>
  <PresentationFormat>On-screen Show (4:3)</PresentationFormat>
  <Paragraphs>58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Telerik Academy</vt:lpstr>
      <vt:lpstr>Team Work C# part 2</vt:lpstr>
      <vt:lpstr>PowerPoint Presentation</vt:lpstr>
      <vt:lpstr>PowerPoint Presentation</vt:lpstr>
      <vt:lpstr>Demo</vt:lpstr>
      <vt:lpstr>PowerPoint Presentation</vt:lpstr>
      <vt:lpstr>TFS and documentation…</vt:lpstr>
      <vt:lpstr>PowerPoint Presentation</vt:lpstr>
      <vt:lpstr>How to play…</vt:lpstr>
    </vt:vector>
  </TitlesOfParts>
  <Company>Telerik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Училищна софтуерна академия</dc:title>
  <dc:subject>Telerik Software Academy</dc:subject>
  <dc:creator>Svetlin Nakov</dc:creator>
  <cp:keywords>telerik software academy, school academy, училищна софтуерна академия, академия на Телерик за ученици, free courses for developers</cp:keywords>
  <cp:lastModifiedBy>JR</cp:lastModifiedBy>
  <cp:revision>601</cp:revision>
  <dcterms:created xsi:type="dcterms:W3CDTF">2007-12-08T16:03:35Z</dcterms:created>
  <dcterms:modified xsi:type="dcterms:W3CDTF">2014-01-20T19:27:28Z</dcterms:modified>
  <cp:category>software engineering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