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3"/>
    <p:restoredTop sz="94635"/>
  </p:normalViewPr>
  <p:slideViewPr>
    <p:cSldViewPr snapToGrid="0" snapToObjects="1">
      <p:cViewPr varScale="1">
        <p:scale>
          <a:sx n="91" d="100"/>
          <a:sy n="91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90E3-921F-0D4B-98F4-E58EE994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13787"/>
            <a:ext cx="8689976" cy="836676"/>
          </a:xfrm>
        </p:spPr>
        <p:txBody>
          <a:bodyPr/>
          <a:lstStyle/>
          <a:p>
            <a:r>
              <a:rPr lang="en-US" dirty="0"/>
              <a:t>Predict assessment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39BB0-1DA6-3C48-BA5A-A4BD2678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8689976" cy="649224"/>
          </a:xfrm>
        </p:spPr>
        <p:txBody>
          <a:bodyPr/>
          <a:lstStyle/>
          <a:p>
            <a:r>
              <a:rPr lang="en-US" dirty="0"/>
              <a:t>Sourced from kaggle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1828D-BEA9-794A-A6D5-0A30B0CA057F}"/>
              </a:ext>
            </a:extLst>
          </p:cNvPr>
          <p:cNvSpPr txBox="1"/>
          <p:nvPr/>
        </p:nvSpPr>
        <p:spPr>
          <a:xfrm>
            <a:off x="2267712" y="5100827"/>
            <a:ext cx="443788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Christian Davies</a:t>
            </a:r>
          </a:p>
          <a:p>
            <a:r>
              <a:rPr lang="en-US" dirty="0"/>
              <a:t>Regis University</a:t>
            </a:r>
          </a:p>
          <a:p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accent1">
                    <a:lumMod val="50000"/>
                  </a:schemeClr>
                </a:solidFill>
              </a:rPr>
              <a:t>github.com</a:t>
            </a: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/chris10davies/MSDS696-Data-Science-Practicum</a:t>
            </a:r>
          </a:p>
        </p:txBody>
      </p:sp>
    </p:spTree>
    <p:extLst>
      <p:ext uri="{BB962C8B-B14F-4D97-AF65-F5344CB8AC3E}">
        <p14:creationId xmlns:p14="http://schemas.microsoft.com/office/powerpoint/2010/main" val="326112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626" y="152025"/>
            <a:ext cx="5182226" cy="600683"/>
          </a:xfrm>
        </p:spPr>
        <p:txBody>
          <a:bodyPr/>
          <a:lstStyle/>
          <a:p>
            <a:r>
              <a:rPr lang="en-US" dirty="0"/>
              <a:t>Eda – boxplots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827B0-6CAB-7841-B704-8CFAEBD7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64" y="1185956"/>
            <a:ext cx="3264127" cy="2080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3F60F-66EE-7240-AE6F-BF02C48F3EA4}"/>
              </a:ext>
            </a:extLst>
          </p:cNvPr>
          <p:cNvSpPr txBox="1"/>
          <p:nvPr/>
        </p:nvSpPr>
        <p:spPr>
          <a:xfrm>
            <a:off x="2164314" y="848373"/>
            <a:ext cx="243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 Type/Score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39695-65B4-1246-AEB1-BEA474F1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951" y="1306706"/>
            <a:ext cx="3134180" cy="2169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57FC8-2B81-374E-8831-623534364239}"/>
              </a:ext>
            </a:extLst>
          </p:cNvPr>
          <p:cNvSpPr txBox="1"/>
          <p:nvPr/>
        </p:nvSpPr>
        <p:spPr>
          <a:xfrm>
            <a:off x="7679089" y="937374"/>
            <a:ext cx="222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Module/Score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1B3D4-89AE-B64A-8CAC-43C2C8A3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064" y="3845046"/>
            <a:ext cx="3264127" cy="2288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0DF3EF-EC19-4F42-A3E5-76B2E12A7687}"/>
              </a:ext>
            </a:extLst>
          </p:cNvPr>
          <p:cNvSpPr txBox="1"/>
          <p:nvPr/>
        </p:nvSpPr>
        <p:spPr>
          <a:xfrm>
            <a:off x="2785957" y="3475714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Age/Score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24174A-0D39-8B42-A019-F627B1A23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762" y="3954023"/>
            <a:ext cx="3134180" cy="2169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BEFD2C-82AE-5945-AABD-428C18966085}"/>
              </a:ext>
            </a:extLst>
          </p:cNvPr>
          <p:cNvSpPr txBox="1"/>
          <p:nvPr/>
        </p:nvSpPr>
        <p:spPr>
          <a:xfrm>
            <a:off x="8050184" y="3660380"/>
            <a:ext cx="147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Gender/Score</a:t>
            </a:r>
          </a:p>
        </p:txBody>
      </p:sp>
    </p:spTree>
    <p:extLst>
      <p:ext uri="{BB962C8B-B14F-4D97-AF65-F5344CB8AC3E}">
        <p14:creationId xmlns:p14="http://schemas.microsoft.com/office/powerpoint/2010/main" val="418619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E8BDD-9C6F-F94B-8A7E-CE6EBFAEE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7" y="1493215"/>
            <a:ext cx="6002432" cy="387156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828" y="1932809"/>
            <a:ext cx="4047105" cy="14961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Eda – scatter </a:t>
            </a:r>
            <a:br>
              <a:rPr lang="en-US" sz="4000" dirty="0"/>
            </a:br>
            <a:r>
              <a:rPr lang="en-US" sz="4000" dirty="0"/>
              <a:t>average clicks</a:t>
            </a:r>
          </a:p>
        </p:txBody>
      </p:sp>
    </p:spTree>
    <p:extLst>
      <p:ext uri="{BB962C8B-B14F-4D97-AF65-F5344CB8AC3E}">
        <p14:creationId xmlns:p14="http://schemas.microsoft.com/office/powerpoint/2010/main" val="198826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55093"/>
            <a:ext cx="10364451" cy="600683"/>
          </a:xfrm>
        </p:spPr>
        <p:txBody>
          <a:bodyPr/>
          <a:lstStyle/>
          <a:p>
            <a:r>
              <a:rPr lang="en-US" dirty="0"/>
              <a:t>Eda – score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8464E-663B-7846-BEC8-80FBC053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08" y="2075175"/>
            <a:ext cx="5041900" cy="3280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BE8D26-71F4-9C46-AC5C-AEE888FC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94" y="2075175"/>
            <a:ext cx="5041900" cy="3280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D22627-A66B-1545-9E9D-9057B23297B3}"/>
              </a:ext>
            </a:extLst>
          </p:cNvPr>
          <p:cNvSpPr txBox="1"/>
          <p:nvPr/>
        </p:nvSpPr>
        <p:spPr>
          <a:xfrm>
            <a:off x="2677886" y="1705843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Click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47126-5709-1B40-8754-C0EF48E8681C}"/>
              </a:ext>
            </a:extLst>
          </p:cNvPr>
          <p:cNvSpPr txBox="1"/>
          <p:nvPr/>
        </p:nvSpPr>
        <p:spPr>
          <a:xfrm>
            <a:off x="8142516" y="1718566"/>
            <a:ext cx="21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 Dataset</a:t>
            </a:r>
          </a:p>
        </p:txBody>
      </p:sp>
    </p:spTree>
    <p:extLst>
      <p:ext uri="{BB962C8B-B14F-4D97-AF65-F5344CB8AC3E}">
        <p14:creationId xmlns:p14="http://schemas.microsoft.com/office/powerpoint/2010/main" val="121998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55093"/>
            <a:ext cx="10364451" cy="600683"/>
          </a:xfrm>
        </p:spPr>
        <p:txBody>
          <a:bodyPr/>
          <a:lstStyle/>
          <a:p>
            <a:r>
              <a:rPr lang="en-US" dirty="0"/>
              <a:t>Machine learning – preprocessing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7E44C-03B3-ED40-AD5F-7D97F91BEB13}"/>
              </a:ext>
            </a:extLst>
          </p:cNvPr>
          <p:cNvSpPr/>
          <p:nvPr/>
        </p:nvSpPr>
        <p:spPr>
          <a:xfrm>
            <a:off x="1774597" y="1960530"/>
            <a:ext cx="901426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Imputed medians in assess date and score on assessment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Chose not to remove outliers as they are valid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Imputed median on zero clicks to reduce extreme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pandas </a:t>
            </a:r>
            <a:r>
              <a:rPr lang="en-US" sz="2400" dirty="0" err="1"/>
              <a:t>get_dummies</a:t>
            </a:r>
            <a:r>
              <a:rPr lang="en-US" sz="2400" dirty="0"/>
              <a:t> to convert categorical features to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194335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55093"/>
            <a:ext cx="10364451" cy="600683"/>
          </a:xfrm>
        </p:spPr>
        <p:txBody>
          <a:bodyPr/>
          <a:lstStyle/>
          <a:p>
            <a:r>
              <a:rPr lang="en-US" dirty="0"/>
              <a:t>Supervised learning – regression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870E0-F56E-AC45-BF44-5D22651E7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4251"/>
              </p:ext>
            </p:extLst>
          </p:nvPr>
        </p:nvGraphicFramePr>
        <p:xfrm>
          <a:off x="913774" y="2770394"/>
          <a:ext cx="439385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617">
                  <a:extLst>
                    <a:ext uri="{9D8B030D-6E8A-4147-A177-3AD203B41FA5}">
                      <a16:colId xmlns:a16="http://schemas.microsoft.com/office/drawing/2014/main" val="3607833901"/>
                    </a:ext>
                  </a:extLst>
                </a:gridCol>
                <a:gridCol w="1464617">
                  <a:extLst>
                    <a:ext uri="{9D8B030D-6E8A-4147-A177-3AD203B41FA5}">
                      <a16:colId xmlns:a16="http://schemas.microsoft.com/office/drawing/2014/main" val="3194727755"/>
                    </a:ext>
                  </a:extLst>
                </a:gridCol>
                <a:gridCol w="1464617">
                  <a:extLst>
                    <a:ext uri="{9D8B030D-6E8A-4147-A177-3AD203B41FA5}">
                      <a16:colId xmlns:a16="http://schemas.microsoft.com/office/drawing/2014/main" val="407155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Adjusted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11.4554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725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E5E0DE-001D-DC47-A387-3DA48C04F662}"/>
              </a:ext>
            </a:extLst>
          </p:cNvPr>
          <p:cNvSpPr txBox="1"/>
          <p:nvPr/>
        </p:nvSpPr>
        <p:spPr>
          <a:xfrm>
            <a:off x="1338046" y="1331012"/>
            <a:ext cx="414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Hyperparameter Tuning - </a:t>
            </a:r>
            <a:r>
              <a:rPr lang="en-US" b="1" u="sng" dirty="0" err="1"/>
              <a:t>GridSearchCV</a:t>
            </a:r>
            <a:r>
              <a:rPr lang="en-US" b="1" u="sng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196A3-4DF0-D446-853D-C7356E07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46" y="1700344"/>
            <a:ext cx="6551595" cy="457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8ADF4-01C0-1B44-84C1-C8254766D44E}"/>
              </a:ext>
            </a:extLst>
          </p:cNvPr>
          <p:cNvSpPr txBox="1"/>
          <p:nvPr/>
        </p:nvSpPr>
        <p:spPr>
          <a:xfrm>
            <a:off x="1747548" y="2401062"/>
            <a:ext cx="293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Click Dataset – Top 3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B0158-8601-194A-A957-B6534D60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85" y="5107549"/>
            <a:ext cx="2276534" cy="151962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E8AEE5-F0E6-B84D-BECB-0BCFEA025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9488"/>
              </p:ext>
            </p:extLst>
          </p:nvPr>
        </p:nvGraphicFramePr>
        <p:xfrm>
          <a:off x="5888694" y="2770394"/>
          <a:ext cx="439385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617">
                  <a:extLst>
                    <a:ext uri="{9D8B030D-6E8A-4147-A177-3AD203B41FA5}">
                      <a16:colId xmlns:a16="http://schemas.microsoft.com/office/drawing/2014/main" val="3607833901"/>
                    </a:ext>
                  </a:extLst>
                </a:gridCol>
                <a:gridCol w="1464617">
                  <a:extLst>
                    <a:ext uri="{9D8B030D-6E8A-4147-A177-3AD203B41FA5}">
                      <a16:colId xmlns:a16="http://schemas.microsoft.com/office/drawing/2014/main" val="3194727755"/>
                    </a:ext>
                  </a:extLst>
                </a:gridCol>
                <a:gridCol w="1464617">
                  <a:extLst>
                    <a:ext uri="{9D8B030D-6E8A-4147-A177-3AD203B41FA5}">
                      <a16:colId xmlns:a16="http://schemas.microsoft.com/office/drawing/2014/main" val="407155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Adjusted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14.4142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14.9135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7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14.7488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725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E865F9-8890-214E-B2BC-CF1F8C4D3958}"/>
              </a:ext>
            </a:extLst>
          </p:cNvPr>
          <p:cNvSpPr txBox="1"/>
          <p:nvPr/>
        </p:nvSpPr>
        <p:spPr>
          <a:xfrm>
            <a:off x="6278201" y="2401062"/>
            <a:ext cx="361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 Dataset – Top 3 Models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9D9374-C311-0A49-BDB7-9EDF89DC3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352" y="5107549"/>
            <a:ext cx="2276534" cy="15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2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55093"/>
            <a:ext cx="10364451" cy="600683"/>
          </a:xfrm>
        </p:spPr>
        <p:txBody>
          <a:bodyPr/>
          <a:lstStyle/>
          <a:p>
            <a:r>
              <a:rPr lang="en-US" dirty="0"/>
              <a:t>RANDOM FOREST – IMPORTANT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7E44C-03B3-ED40-AD5F-7D97F91BEB13}"/>
              </a:ext>
            </a:extLst>
          </p:cNvPr>
          <p:cNvSpPr/>
          <p:nvPr/>
        </p:nvSpPr>
        <p:spPr>
          <a:xfrm>
            <a:off x="4449170" y="3244334"/>
            <a:ext cx="1403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Top 3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8B2A66-B5AD-EE47-AE42-CE370CB26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841"/>
              </p:ext>
            </p:extLst>
          </p:nvPr>
        </p:nvGraphicFramePr>
        <p:xfrm>
          <a:off x="8086248" y="2055614"/>
          <a:ext cx="36255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428">
                  <a:extLst>
                    <a:ext uri="{9D8B030D-6E8A-4147-A177-3AD203B41FA5}">
                      <a16:colId xmlns:a16="http://schemas.microsoft.com/office/drawing/2014/main" val="3607833901"/>
                    </a:ext>
                  </a:extLst>
                </a:gridCol>
                <a:gridCol w="1033630">
                  <a:extLst>
                    <a:ext uri="{9D8B030D-6E8A-4147-A177-3AD203B41FA5}">
                      <a16:colId xmlns:a16="http://schemas.microsoft.com/office/drawing/2014/main" val="3194727755"/>
                    </a:ext>
                  </a:extLst>
                </a:gridCol>
                <a:gridCol w="1208529">
                  <a:extLst>
                    <a:ext uri="{9D8B030D-6E8A-4147-A177-3AD203B41FA5}">
                      <a16:colId xmlns:a16="http://schemas.microsoft.com/office/drawing/2014/main" val="4071550985"/>
                    </a:ext>
                  </a:extLst>
                </a:gridCol>
              </a:tblGrid>
              <a:tr h="36828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Adjusted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39500"/>
                  </a:ext>
                </a:extLst>
              </a:tr>
              <a:tr h="1725383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Dropped unimportant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11.2207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8999"/>
                  </a:ext>
                </a:extLst>
              </a:tr>
            </a:tbl>
          </a:graphicData>
        </a:graphic>
      </p:graphicFrame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80696BA-AE4F-0244-9A05-E659E451E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12" y="1431141"/>
            <a:ext cx="7135659" cy="49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4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100" y="717724"/>
            <a:ext cx="8505799" cy="600683"/>
          </a:xfrm>
        </p:spPr>
        <p:txBody>
          <a:bodyPr/>
          <a:lstStyle/>
          <a:p>
            <a:r>
              <a:rPr lang="en-US" dirty="0"/>
              <a:t>SUPERVISED LEARNING – 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7E44C-03B3-ED40-AD5F-7D97F91BEB13}"/>
              </a:ext>
            </a:extLst>
          </p:cNvPr>
          <p:cNvSpPr/>
          <p:nvPr/>
        </p:nvSpPr>
        <p:spPr>
          <a:xfrm>
            <a:off x="1238331" y="1704540"/>
            <a:ext cx="48576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Utilized Click Dataset to try Classification: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= Final_Result (Pass/Fail)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target to number with </a:t>
            </a:r>
            <a:r>
              <a:rPr lang="en-US" dirty="0" err="1"/>
              <a:t>LabelEncoder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GridSearchCV</a:t>
            </a:r>
            <a:r>
              <a:rPr lang="en-US" dirty="0"/>
              <a:t> used for hyperparameter to select best 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B4645F-8447-EB40-8436-893CAC15C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8981"/>
              </p:ext>
            </p:extLst>
          </p:nvPr>
        </p:nvGraphicFramePr>
        <p:xfrm>
          <a:off x="6534613" y="2858702"/>
          <a:ext cx="41417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84">
                  <a:extLst>
                    <a:ext uri="{9D8B030D-6E8A-4147-A177-3AD203B41FA5}">
                      <a16:colId xmlns:a16="http://schemas.microsoft.com/office/drawing/2014/main" val="3607833901"/>
                    </a:ext>
                  </a:extLst>
                </a:gridCol>
                <a:gridCol w="1380584">
                  <a:extLst>
                    <a:ext uri="{9D8B030D-6E8A-4147-A177-3AD203B41FA5}">
                      <a16:colId xmlns:a16="http://schemas.microsoft.com/office/drawing/2014/main" val="3194727755"/>
                    </a:ext>
                  </a:extLst>
                </a:gridCol>
                <a:gridCol w="1380584">
                  <a:extLst>
                    <a:ext uri="{9D8B030D-6E8A-4147-A177-3AD203B41FA5}">
                      <a16:colId xmlns:a16="http://schemas.microsoft.com/office/drawing/2014/main" val="407155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3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0.85567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7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59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66182"/>
            <a:ext cx="10364451" cy="60068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09B3-8CAE-C54A-91EF-6CCCA9ED1F1A}"/>
              </a:ext>
            </a:extLst>
          </p:cNvPr>
          <p:cNvSpPr txBox="1"/>
          <p:nvPr/>
        </p:nvSpPr>
        <p:spPr>
          <a:xfrm>
            <a:off x="2400820" y="966865"/>
            <a:ext cx="7390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 par regression model results, more features could improve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models had much better results on click dataset (more features, less rows) than the assessment dataset (less features, more rows)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GridSearchCV</a:t>
            </a:r>
            <a:r>
              <a:rPr lang="en-US" dirty="0"/>
              <a:t> worked great to identify optimal parameters - Further </a:t>
            </a:r>
            <a:r>
              <a:rPr lang="en-US" dirty="0" err="1"/>
              <a:t>hypertuning</a:t>
            </a:r>
            <a:r>
              <a:rPr lang="en-US" dirty="0"/>
              <a:t> may improve results while being cautious about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assessment scores would have been easier if there was one score per student, made things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models are powerful and produce impressive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sense that classification performed better than regression, as binary classification had a 50% chance of making correct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of the feature engineered variables ended up being important features to the model, amazing how combinations of various features can improve a model</a:t>
            </a:r>
          </a:p>
        </p:txBody>
      </p:sp>
    </p:spTree>
    <p:extLst>
      <p:ext uri="{BB962C8B-B14F-4D97-AF65-F5344CB8AC3E}">
        <p14:creationId xmlns:p14="http://schemas.microsoft.com/office/powerpoint/2010/main" val="91408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55093"/>
            <a:ext cx="10364451" cy="60068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CFFC3-7B26-3F43-9E4C-B8CF0DB30D96}"/>
              </a:ext>
            </a:extLst>
          </p:cNvPr>
          <p:cNvSpPr txBox="1"/>
          <p:nvPr/>
        </p:nvSpPr>
        <p:spPr>
          <a:xfrm>
            <a:off x="2442576" y="1878904"/>
            <a:ext cx="7390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tuning of </a:t>
            </a:r>
            <a:r>
              <a:rPr lang="en-US" dirty="0" err="1"/>
              <a:t>GridSearchCV</a:t>
            </a:r>
            <a:r>
              <a:rPr lang="en-US" dirty="0"/>
              <a:t> optimal parameters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feature engineering to improve scores</a:t>
            </a:r>
          </a:p>
        </p:txBody>
      </p:sp>
    </p:spTree>
    <p:extLst>
      <p:ext uri="{BB962C8B-B14F-4D97-AF65-F5344CB8AC3E}">
        <p14:creationId xmlns:p14="http://schemas.microsoft.com/office/powerpoint/2010/main" val="65233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55093"/>
            <a:ext cx="10364451" cy="600683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5D19C-7ABA-B744-9DBB-D459AEA48D06}"/>
              </a:ext>
            </a:extLst>
          </p:cNvPr>
          <p:cNvSpPr/>
          <p:nvPr/>
        </p:nvSpPr>
        <p:spPr>
          <a:xfrm>
            <a:off x="3260036" y="125577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Aaron. (2014, August 12). How are kappa and overall accuracy related with respect to thematic raster data? Retrieved from https://</a:t>
            </a:r>
            <a:r>
              <a:rPr lang="en-US" sz="1200" dirty="0" err="1"/>
              <a:t>gis.stackexchange.com</a:t>
            </a:r>
            <a:r>
              <a:rPr lang="en-US" sz="1200" dirty="0"/>
              <a:t>/questions/110188/how-are-kappa-and-overall-accuracy-related-with-respect-to-thematic-raster-data</a:t>
            </a:r>
          </a:p>
          <a:p>
            <a:endParaRPr lang="en-US" sz="1200" dirty="0"/>
          </a:p>
          <a:p>
            <a:r>
              <a:rPr lang="en-US" sz="1200" dirty="0"/>
              <a:t>Editor, M. B. (2013, May 30). Regression Analysis: How Do I Interpret R-squared and Assess the Goodness-of-Fit? Retrieved from https://</a:t>
            </a:r>
            <a:r>
              <a:rPr lang="en-US" sz="1200" dirty="0" err="1"/>
              <a:t>blog.minitab.com</a:t>
            </a:r>
            <a:r>
              <a:rPr lang="en-US" sz="1200" dirty="0"/>
              <a:t>/blog/adventures-in-statistics-2/regression-analysis-how-do-i-interpret-r-squared-and-assess-the-goodness-of-fit</a:t>
            </a:r>
          </a:p>
          <a:p>
            <a:endParaRPr lang="en-US" sz="1200" dirty="0"/>
          </a:p>
          <a:p>
            <a:r>
              <a:rPr lang="en-US" sz="1200" dirty="0"/>
              <a:t>Editor, M. B. (2013, June 13). Multiple Regression Analysis: Use Adjusted R-Squared and Predicted R-Squared to Include the Correct Number of Variables. Retrieved from https://</a:t>
            </a:r>
            <a:r>
              <a:rPr lang="en-US" sz="1200" dirty="0" err="1"/>
              <a:t>blog.minitab.com</a:t>
            </a:r>
            <a:r>
              <a:rPr lang="en-US" sz="1200" dirty="0"/>
              <a:t>/blog/adventures-in-statistics-2/multiple-regession-analysis-use-adjusted-r-squared-and-predicted-r-squared-to-include-the-correct-number-of-variables</a:t>
            </a:r>
          </a:p>
          <a:p>
            <a:endParaRPr lang="en-US" sz="1200" dirty="0"/>
          </a:p>
          <a:p>
            <a:r>
              <a:rPr lang="en-US" sz="1200" dirty="0"/>
              <a:t>Flexible education of the highest standard. (n.d.). Retrieved from http://</a:t>
            </a:r>
            <a:r>
              <a:rPr lang="en-US" sz="1200" dirty="0" err="1"/>
              <a:t>www.open.ac.uk</a:t>
            </a:r>
            <a:r>
              <a:rPr lang="en-US" sz="1200" dirty="0"/>
              <a:t>/</a:t>
            </a:r>
          </a:p>
          <a:p>
            <a:endParaRPr lang="en-US" sz="1200" dirty="0"/>
          </a:p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/chris10davies/MSDS696-Data-Science-Practicum</a:t>
            </a:r>
          </a:p>
          <a:p>
            <a:endParaRPr lang="en-US" sz="1200" dirty="0"/>
          </a:p>
          <a:p>
            <a:r>
              <a:rPr lang="en-US" sz="1200" dirty="0" err="1"/>
              <a:t>Kuzilek</a:t>
            </a:r>
            <a:r>
              <a:rPr lang="en-US" sz="1200" dirty="0"/>
              <a:t> J., </a:t>
            </a:r>
            <a:r>
              <a:rPr lang="en-US" sz="1200" dirty="0" err="1"/>
              <a:t>Hlosta</a:t>
            </a:r>
            <a:r>
              <a:rPr lang="en-US" sz="1200" dirty="0"/>
              <a:t> M., </a:t>
            </a:r>
            <a:r>
              <a:rPr lang="en-US" sz="1200" dirty="0" err="1"/>
              <a:t>Zdrahal</a:t>
            </a:r>
            <a:r>
              <a:rPr lang="en-US" sz="1200" dirty="0"/>
              <a:t> Z. Open University Learning Analytics dataset Sci. Data 4:170171 </a:t>
            </a:r>
            <a:r>
              <a:rPr lang="en-US" sz="1200" dirty="0" err="1"/>
              <a:t>doi</a:t>
            </a:r>
            <a:r>
              <a:rPr lang="en-US" sz="1200" dirty="0"/>
              <a:t>: 10.1038/sdata.2017.171 (2017).</a:t>
            </a:r>
          </a:p>
          <a:p>
            <a:endParaRPr lang="en-US" sz="1200" dirty="0"/>
          </a:p>
          <a:p>
            <a:r>
              <a:rPr lang="en-US" sz="1200" dirty="0" err="1"/>
              <a:t>Narkhede</a:t>
            </a:r>
            <a:r>
              <a:rPr lang="en-US" sz="1200" dirty="0"/>
              <a:t>, S. (2018, June 26). Understanding AUC - ROC Curve. Retrieved from https://</a:t>
            </a:r>
            <a:r>
              <a:rPr lang="en-US" sz="1200" dirty="0" err="1"/>
              <a:t>towardsdatascience.com</a:t>
            </a:r>
            <a:r>
              <a:rPr lang="en-US" sz="1200" dirty="0"/>
              <a:t>/understanding-auc-roc-curve-68b2303cc9c5</a:t>
            </a:r>
          </a:p>
          <a:p>
            <a:endParaRPr lang="en-US" sz="1200" dirty="0"/>
          </a:p>
          <a:p>
            <a:r>
              <a:rPr lang="en-US" sz="1200" dirty="0"/>
              <a:t>RMSE: Root Mean Square Error. (2017, November 14). Retrieved from https://</a:t>
            </a:r>
            <a:r>
              <a:rPr lang="en-US" sz="1200" dirty="0" err="1"/>
              <a:t>www.statisticshowto.datasciencecentral.com</a:t>
            </a:r>
            <a:r>
              <a:rPr lang="en-US" sz="1200" dirty="0"/>
              <a:t>/</a:t>
            </a:r>
            <a:r>
              <a:rPr lang="en-US" sz="1200" dirty="0" err="1"/>
              <a:t>rmse</a:t>
            </a:r>
            <a:r>
              <a:rPr lang="en-US" sz="1200" dirty="0"/>
              <a:t>/</a:t>
            </a:r>
          </a:p>
          <a:p>
            <a:endParaRPr lang="en-US" sz="1200" dirty="0"/>
          </a:p>
          <a:p>
            <a:r>
              <a:rPr lang="en-US" sz="1200" dirty="0"/>
              <a:t>Russell, R. (2018, October 27). Open University Learning Analytics Dataset. Retrieved from https://</a:t>
            </a:r>
            <a:r>
              <a:rPr lang="en-US" sz="1200" dirty="0" err="1"/>
              <a:t>www.kaggle.com</a:t>
            </a:r>
            <a:r>
              <a:rPr lang="en-US" sz="1200" dirty="0"/>
              <a:t>/rocki37/open-university-learning-analytics-dataset</a:t>
            </a:r>
          </a:p>
        </p:txBody>
      </p:sp>
    </p:spTree>
    <p:extLst>
      <p:ext uri="{BB962C8B-B14F-4D97-AF65-F5344CB8AC3E}">
        <p14:creationId xmlns:p14="http://schemas.microsoft.com/office/powerpoint/2010/main" val="39804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1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928B170-B7BC-4BDA-AF69-28A89C4F89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E1E8C82-833C-4573-807A-A01BED3757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8D63B4B-064C-DB4C-9FF3-CBD14A32FB3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4"/>
          <a:srcRect l="8040" r="17884" b="-1"/>
          <a:stretch/>
        </p:blipFill>
        <p:spPr>
          <a:xfrm>
            <a:off x="8121445" y="1253222"/>
            <a:ext cx="3427091" cy="43604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D00748-F47B-524B-9AB2-757A83B3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D951-60E1-BC41-BBE4-DF43D2E1A2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564207" cy="38813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u="sng" cap="none" dirty="0"/>
              <a:t>Open University Learning Analytics Dataset </a:t>
            </a:r>
          </a:p>
          <a:p>
            <a:pPr marL="0" indent="0" algn="ctr">
              <a:buNone/>
            </a:pPr>
            <a:r>
              <a:rPr lang="en-US" cap="none" dirty="0"/>
              <a:t>From Kaggle</a:t>
            </a:r>
          </a:p>
          <a:p>
            <a:r>
              <a:rPr lang="en-US" cap="none" dirty="0"/>
              <a:t>7 courses</a:t>
            </a:r>
          </a:p>
          <a:p>
            <a:r>
              <a:rPr lang="en-US" cap="none" dirty="0" smtClean="0"/>
              <a:t>28,785 </a:t>
            </a:r>
            <a:r>
              <a:rPr lang="en-US" cap="none" dirty="0"/>
              <a:t>students</a:t>
            </a:r>
          </a:p>
          <a:p>
            <a:r>
              <a:rPr lang="en-US" cap="none" dirty="0"/>
              <a:t>Assessment results</a:t>
            </a:r>
          </a:p>
          <a:p>
            <a:r>
              <a:rPr lang="en-US" cap="none" dirty="0"/>
              <a:t>Summaries of student clicks on virtual learning environment (VLE) materials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28785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28785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0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828317"/>
            <a:ext cx="10364451" cy="6006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094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8F0A943-441A-5348-A5F8-CDA7B504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136057"/>
            <a:ext cx="6909479" cy="459480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1" name="Picture 23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F537B-6F09-DC44-A542-0B60149F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99C1-EEF4-4F43-88DE-FA4EC811EE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7" y="1849551"/>
            <a:ext cx="3352128" cy="3881309"/>
          </a:xfrm>
        </p:spPr>
        <p:txBody>
          <a:bodyPr>
            <a:normAutofit fontScale="92500"/>
          </a:bodyPr>
          <a:lstStyle/>
          <a:p>
            <a:r>
              <a:rPr lang="en-US" sz="1800" cap="none" dirty="0"/>
              <a:t>Data</a:t>
            </a:r>
          </a:p>
          <a:p>
            <a:r>
              <a:rPr lang="en-US" sz="1800" cap="none" dirty="0"/>
              <a:t>Joins</a:t>
            </a:r>
          </a:p>
          <a:p>
            <a:r>
              <a:rPr lang="en-US" sz="1800" cap="none" dirty="0"/>
              <a:t>Feature Engineering</a:t>
            </a:r>
          </a:p>
          <a:p>
            <a:r>
              <a:rPr lang="en-US" sz="1800" cap="none" dirty="0"/>
              <a:t>Exploratory Data Analysis (EDA)</a:t>
            </a:r>
          </a:p>
          <a:p>
            <a:r>
              <a:rPr lang="en-US" sz="1800" cap="none" dirty="0"/>
              <a:t>Preprocessing</a:t>
            </a:r>
          </a:p>
          <a:p>
            <a:r>
              <a:rPr lang="en-US" sz="1800" cap="none" dirty="0"/>
              <a:t>Supervised Learning – Regression</a:t>
            </a:r>
          </a:p>
          <a:p>
            <a:r>
              <a:rPr lang="en-US" sz="1800" cap="none" dirty="0"/>
              <a:t>Supervised Learning Classification</a:t>
            </a:r>
          </a:p>
          <a:p>
            <a:r>
              <a:rPr lang="en-US" sz="1800" cap="none" dirty="0"/>
              <a:t>Conclusion/Next Steps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028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35637"/>
            <a:ext cx="10364451" cy="600683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C6ACA-D861-4143-9018-7D7BE6DEF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75190"/>
              </p:ext>
            </p:extLst>
          </p:nvPr>
        </p:nvGraphicFramePr>
        <p:xfrm>
          <a:off x="1491486" y="1121665"/>
          <a:ext cx="9209025" cy="484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601">
                  <a:extLst>
                    <a:ext uri="{9D8B030D-6E8A-4147-A177-3AD203B41FA5}">
                      <a16:colId xmlns:a16="http://schemas.microsoft.com/office/drawing/2014/main" val="922216585"/>
                    </a:ext>
                  </a:extLst>
                </a:gridCol>
                <a:gridCol w="3689749">
                  <a:extLst>
                    <a:ext uri="{9D8B030D-6E8A-4147-A177-3AD203B41FA5}">
                      <a16:colId xmlns:a16="http://schemas.microsoft.com/office/drawing/2014/main" val="624223531"/>
                    </a:ext>
                  </a:extLst>
                </a:gridCol>
                <a:gridCol w="3069675">
                  <a:extLst>
                    <a:ext uri="{9D8B030D-6E8A-4147-A177-3AD203B41FA5}">
                      <a16:colId xmlns:a16="http://schemas.microsoft.com/office/drawing/2014/main" val="4108396651"/>
                    </a:ext>
                  </a:extLst>
                </a:gridCol>
              </a:tblGrid>
              <a:tr h="36719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Row/Variable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467105"/>
                  </a:ext>
                </a:extLst>
              </a:tr>
              <a:tr h="633780">
                <a:tc>
                  <a:txBody>
                    <a:bodyPr/>
                    <a:lstStyle/>
                    <a:p>
                      <a:r>
                        <a:rPr lang="en-US" dirty="0"/>
                        <a:t>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and there presentations.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rows</a:t>
                      </a:r>
                    </a:p>
                    <a:p>
                      <a:r>
                        <a:rPr lang="en-US" dirty="0"/>
                        <a:t>3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41079"/>
                  </a:ext>
                </a:extLst>
              </a:tr>
              <a:tr h="633780">
                <a:tc>
                  <a:txBody>
                    <a:bodyPr/>
                    <a:lstStyle/>
                    <a:p>
                      <a:r>
                        <a:rPr lang="en-US" dirty="0"/>
                        <a:t>Assessments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Assessments in module presentations.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 rows</a:t>
                      </a:r>
                    </a:p>
                    <a:p>
                      <a:r>
                        <a:rPr lang="en-US" dirty="0"/>
                        <a:t>6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19682"/>
                  </a:ext>
                </a:extLst>
              </a:tr>
              <a:tr h="633780">
                <a:tc>
                  <a:txBody>
                    <a:bodyPr/>
                    <a:lstStyle/>
                    <a:p>
                      <a:r>
                        <a:rPr lang="en-US" dirty="0"/>
                        <a:t>VLE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materials in the virtual learning environment (VLE).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6364 rows</a:t>
                      </a:r>
                    </a:p>
                    <a:p>
                      <a:r>
                        <a:rPr lang="en-US" dirty="0"/>
                        <a:t>6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10568"/>
                  </a:ext>
                </a:extLst>
              </a:tr>
              <a:tr h="633780">
                <a:tc>
                  <a:txBody>
                    <a:bodyPr/>
                    <a:lstStyle/>
                    <a:p>
                      <a:r>
                        <a:rPr lang="en-US" dirty="0"/>
                        <a:t>Student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Demographic information about students and their final result.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32,593 rows</a:t>
                      </a:r>
                    </a:p>
                    <a:p>
                      <a:r>
                        <a:rPr lang="en-US" dirty="0"/>
                        <a:t>12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90888"/>
                  </a:ext>
                </a:extLst>
              </a:tr>
              <a:tr h="633780">
                <a:tc>
                  <a:txBody>
                    <a:bodyPr/>
                    <a:lstStyle/>
                    <a:p>
                      <a:r>
                        <a:rPr lang="en-US" dirty="0"/>
                        <a:t>Student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registration information for the module presentation.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32,593 rows</a:t>
                      </a:r>
                    </a:p>
                    <a:p>
                      <a:r>
                        <a:rPr lang="en-US" dirty="0"/>
                        <a:t>5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3056"/>
                  </a:ext>
                </a:extLst>
              </a:tr>
              <a:tr h="633780">
                <a:tc>
                  <a:txBody>
                    <a:bodyPr/>
                    <a:lstStyle/>
                    <a:p>
                      <a:r>
                        <a:rPr lang="en-US" dirty="0"/>
                        <a:t>Student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of student assessments.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173,912 rows</a:t>
                      </a:r>
                    </a:p>
                    <a:p>
                      <a:r>
                        <a:rPr lang="en-US" dirty="0"/>
                        <a:t>5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62764"/>
                  </a:ext>
                </a:extLst>
              </a:tr>
              <a:tr h="633780">
                <a:tc>
                  <a:txBody>
                    <a:bodyPr/>
                    <a:lstStyle/>
                    <a:p>
                      <a:r>
                        <a:rPr lang="en-US" dirty="0"/>
                        <a:t>Student VLE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Students interactions with materials in the VLE.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10,655,280 </a:t>
                      </a:r>
                      <a:r>
                        <a:rPr lang="en-US" dirty="0"/>
                        <a:t>rows</a:t>
                      </a:r>
                    </a:p>
                    <a:p>
                      <a:r>
                        <a:rPr lang="en-US" dirty="0"/>
                        <a:t>6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4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10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documents.lucidchart.com/documents/6b0f12c9-ee6e-4583-ba28-7032e6fad272/pages/0_0?a=277&amp;x=124&amp;y=60&amp;w=792&amp;h=440&amp;store=1&amp;accept=image%2F*&amp;auth=LCA%2058c989d43ab05ee59fefb308da4a1ecd410bf6fe-ts%3D1556157620">
            <a:extLst>
              <a:ext uri="{FF2B5EF4-FFF2-40B4-BE49-F238E27FC236}">
                <a16:creationId xmlns:a16="http://schemas.microsoft.com/office/drawing/2014/main" id="{48BC085A-016B-A64C-A586-D1DE151E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8061" y="1478132"/>
            <a:ext cx="6200163" cy="3444535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200" dirty="0"/>
              <a:t>Bringing it all together with joins </a:t>
            </a:r>
            <a:br>
              <a:rPr lang="en-US" sz="3200" dirty="0"/>
            </a:br>
            <a:r>
              <a:rPr lang="en-US" sz="2400" dirty="0"/>
              <a:t>(challenges)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8259A-483E-D64A-B272-089373F780A7}"/>
              </a:ext>
            </a:extLst>
          </p:cNvPr>
          <p:cNvSpPr txBox="1"/>
          <p:nvPr/>
        </p:nvSpPr>
        <p:spPr>
          <a:xfrm>
            <a:off x="913774" y="2367092"/>
            <a:ext cx="3893978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173,912 assessments with target variable – score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Students have many assessments, several repeated features with different scores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Incorporating material click data</a:t>
            </a:r>
          </a:p>
        </p:txBody>
      </p:sp>
    </p:spTree>
    <p:extLst>
      <p:ext uri="{BB962C8B-B14F-4D97-AF65-F5344CB8AC3E}">
        <p14:creationId xmlns:p14="http://schemas.microsoft.com/office/powerpoint/2010/main" val="404394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55093"/>
            <a:ext cx="10364451" cy="600683"/>
          </a:xfrm>
        </p:spPr>
        <p:txBody>
          <a:bodyPr>
            <a:normAutofit fontScale="90000"/>
          </a:bodyPr>
          <a:lstStyle/>
          <a:p>
            <a:r>
              <a:rPr lang="en-US" dirty="0"/>
              <a:t>Bringing it all together with joins</a:t>
            </a:r>
            <a:br>
              <a:rPr lang="en-US" dirty="0"/>
            </a:br>
            <a:r>
              <a:rPr lang="en-US" sz="2400" dirty="0"/>
              <a:t>(2 versions of ML dataset)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4BA64D-76A2-E34F-A183-154873E6F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73251"/>
              </p:ext>
            </p:extLst>
          </p:nvPr>
        </p:nvGraphicFramePr>
        <p:xfrm>
          <a:off x="1227328" y="1670304"/>
          <a:ext cx="4246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32">
                  <a:extLst>
                    <a:ext uri="{9D8B030D-6E8A-4147-A177-3AD203B41FA5}">
                      <a16:colId xmlns:a16="http://schemas.microsoft.com/office/drawing/2014/main" val="727419103"/>
                    </a:ext>
                  </a:extLst>
                </a:gridCol>
                <a:gridCol w="2948248">
                  <a:extLst>
                    <a:ext uri="{9D8B030D-6E8A-4147-A177-3AD203B41FA5}">
                      <a16:colId xmlns:a16="http://schemas.microsoft.com/office/drawing/2014/main" val="457250199"/>
                    </a:ext>
                  </a:extLst>
                </a:gridCol>
              </a:tblGrid>
              <a:tr h="18829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Assessment Dataset</a:t>
                      </a:r>
                    </a:p>
                    <a:p>
                      <a:pPr algn="ctr"/>
                      <a:r>
                        <a:rPr lang="en-US" dirty="0"/>
                        <a:t>(less features, more rows)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2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assessments with many repeated features (many assessments per student) and different outcome score.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3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Records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Withdrawals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Records with missing IMD_Band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153,537 rows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19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914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9D37F8-2A3E-2447-A16A-1FD56512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69525"/>
              </p:ext>
            </p:extLst>
          </p:nvPr>
        </p:nvGraphicFramePr>
        <p:xfrm>
          <a:off x="6095999" y="1670304"/>
          <a:ext cx="4246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632">
                  <a:extLst>
                    <a:ext uri="{9D8B030D-6E8A-4147-A177-3AD203B41FA5}">
                      <a16:colId xmlns:a16="http://schemas.microsoft.com/office/drawing/2014/main" val="727419103"/>
                    </a:ext>
                  </a:extLst>
                </a:gridCol>
                <a:gridCol w="2948248">
                  <a:extLst>
                    <a:ext uri="{9D8B030D-6E8A-4147-A177-3AD203B41FA5}">
                      <a16:colId xmlns:a16="http://schemas.microsoft.com/office/drawing/2014/main" val="457250199"/>
                    </a:ext>
                  </a:extLst>
                </a:gridCol>
              </a:tblGrid>
              <a:tr h="68808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Click Dataset</a:t>
                      </a:r>
                    </a:p>
                    <a:p>
                      <a:pPr algn="ctr"/>
                      <a:r>
                        <a:rPr lang="en-US" dirty="0"/>
                        <a:t>(more features, less rows)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922698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score per student and total clicks broken out by  course activity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34564"/>
                  </a:ext>
                </a:extLst>
              </a:tr>
              <a:tr h="1277874">
                <a:tc>
                  <a:txBody>
                    <a:bodyPr/>
                    <a:lstStyle/>
                    <a:p>
                      <a:r>
                        <a:rPr lang="en-US" dirty="0"/>
                        <a:t>Records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Withdrawals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Records with missing IMD_Band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51176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37,030 rows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38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4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35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Feature engineering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2DAC9-673E-5649-BC41-653BF1BE3A73}"/>
              </a:ext>
            </a:extLst>
          </p:cNvPr>
          <p:cNvSpPr txBox="1"/>
          <p:nvPr/>
        </p:nvSpPr>
        <p:spPr>
          <a:xfrm>
            <a:off x="8196408" y="2367092"/>
            <a:ext cx="3352128" cy="3881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Total clicks by activity type by student </a:t>
            </a:r>
            <a:r>
              <a:rPr lang="en-US" sz="1600" dirty="0"/>
              <a:t>(e.g. page, questionnaire, quiz…click dataset only). 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Average Click </a:t>
            </a:r>
            <a:r>
              <a:rPr lang="en-US" sz="1600" dirty="0"/>
              <a:t>– Average clicks across all activity types for a student (click dataset only).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Access date </a:t>
            </a:r>
            <a:r>
              <a:rPr lang="en-US" sz="1600" dirty="0"/>
              <a:t>- date minus date submitted for both datasets. Date is the final date to complete assessment and date submitted is when it was taken.</a:t>
            </a:r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endParaRPr lang="en-US" sz="16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Module length to number of credits ratio </a:t>
            </a:r>
            <a:r>
              <a:rPr lang="en-US" sz="1600" dirty="0"/>
              <a:t>- length of module presentation in days divided by the number of credits for the module (both datasets).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67F1B6-B55A-4F49-94AA-2056E2B5F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5" y="2958432"/>
            <a:ext cx="6909479" cy="950053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863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AE94ADDC-FBCA-4838-8D97-4B0770AFC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DB06F6B-6027-4B19-829E-EEDE917268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71ED4-A70A-2044-800B-B4C370FC7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41" y="2273220"/>
            <a:ext cx="4975860" cy="240085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93733A-F991-0C40-8F3A-79C621F00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302" y="3804650"/>
            <a:ext cx="5022206" cy="148155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F0CA11D6-C4F1-476E-8455-2C26DEDE94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90717727-6E80-4D56-AF23-9E0AE1D5A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606" y="804112"/>
            <a:ext cx="7231001" cy="9901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Eda – 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4E55B-F0F7-3444-95AA-F542663A21A1}"/>
              </a:ext>
            </a:extLst>
          </p:cNvPr>
          <p:cNvSpPr txBox="1"/>
          <p:nvPr/>
        </p:nvSpPr>
        <p:spPr>
          <a:xfrm>
            <a:off x="2873829" y="1828800"/>
            <a:ext cx="142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Click</a:t>
            </a:r>
            <a:r>
              <a:rPr lang="en-US" dirty="0"/>
              <a:t> </a:t>
            </a:r>
            <a:r>
              <a:rPr lang="en-US" b="1" dirty="0"/>
              <a:t>Dataset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CD0F0-DEC5-6544-873F-6B2CD8189760}"/>
              </a:ext>
            </a:extLst>
          </p:cNvPr>
          <p:cNvSpPr txBox="1"/>
          <p:nvPr/>
        </p:nvSpPr>
        <p:spPr>
          <a:xfrm>
            <a:off x="8093333" y="3366028"/>
            <a:ext cx="21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 Dataset</a:t>
            </a:r>
          </a:p>
        </p:txBody>
      </p:sp>
    </p:spTree>
    <p:extLst>
      <p:ext uri="{BB962C8B-B14F-4D97-AF65-F5344CB8AC3E}">
        <p14:creationId xmlns:p14="http://schemas.microsoft.com/office/powerpoint/2010/main" val="399140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D6-C82A-6846-BB3E-7720C26F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021" y="232858"/>
            <a:ext cx="5742840" cy="600683"/>
          </a:xfrm>
        </p:spPr>
        <p:txBody>
          <a:bodyPr/>
          <a:lstStyle/>
          <a:p>
            <a:r>
              <a:rPr lang="en-US" dirty="0"/>
              <a:t>Eda – Bar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DE154-5996-3F4D-AC96-FAFC00BB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52" y="1222947"/>
            <a:ext cx="3343740" cy="239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4BB81-BEFE-654A-9019-EB377654B734}"/>
              </a:ext>
            </a:extLst>
          </p:cNvPr>
          <p:cNvSpPr txBox="1"/>
          <p:nvPr/>
        </p:nvSpPr>
        <p:spPr>
          <a:xfrm>
            <a:off x="2842122" y="9633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77C70-E21E-D940-B4FC-E90E9978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17" y="1332675"/>
            <a:ext cx="3322649" cy="2385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8ACA6-9267-814A-A517-7EA41535C5A1}"/>
              </a:ext>
            </a:extLst>
          </p:cNvPr>
          <p:cNvSpPr txBox="1"/>
          <p:nvPr/>
        </p:nvSpPr>
        <p:spPr>
          <a:xfrm>
            <a:off x="7362894" y="1038281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Assessment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84E2D-861E-4E4D-8782-64869FC0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107" y="4226894"/>
            <a:ext cx="3527830" cy="2428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7301F2-2C4D-B64B-9CF1-CB2B8AABF02F}"/>
              </a:ext>
            </a:extLst>
          </p:cNvPr>
          <p:cNvSpPr txBox="1"/>
          <p:nvPr/>
        </p:nvSpPr>
        <p:spPr>
          <a:xfrm>
            <a:off x="2722147" y="385756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D16E45-6784-434F-AE3B-BE9DD10B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520" y="4278187"/>
            <a:ext cx="3322649" cy="2377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736624-145C-7949-91BF-BAE12333E421}"/>
              </a:ext>
            </a:extLst>
          </p:cNvPr>
          <p:cNvSpPr txBox="1"/>
          <p:nvPr/>
        </p:nvSpPr>
        <p:spPr>
          <a:xfrm>
            <a:off x="7707085" y="3908855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39395138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902</Words>
  <Application>Microsoft Office PowerPoint</Application>
  <PresentationFormat>Widescreen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Tw Cen MT</vt:lpstr>
      <vt:lpstr>Droplet</vt:lpstr>
      <vt:lpstr>Predict assessment scores</vt:lpstr>
      <vt:lpstr>PROJECT OVERVIEW</vt:lpstr>
      <vt:lpstr>Summary</vt:lpstr>
      <vt:lpstr>Dataset information</vt:lpstr>
      <vt:lpstr>Bringing it all together with joins  (challenges)</vt:lpstr>
      <vt:lpstr>Bringing it all together with joins (2 versions of ML dataset)</vt:lpstr>
      <vt:lpstr>Feature engineering</vt:lpstr>
      <vt:lpstr>Eda – correlation matrix</vt:lpstr>
      <vt:lpstr>Eda – Bar plots</vt:lpstr>
      <vt:lpstr>Eda – boxplots</vt:lpstr>
      <vt:lpstr>Eda – scatter  average clicks</vt:lpstr>
      <vt:lpstr>Eda – score distribution</vt:lpstr>
      <vt:lpstr>Machine learning – preprocessing</vt:lpstr>
      <vt:lpstr>Supervised learning – regression</vt:lpstr>
      <vt:lpstr>RANDOM FOREST – IMPORTANT FEATURES</vt:lpstr>
      <vt:lpstr>SUPERVISED LEARNING – classification</vt:lpstr>
      <vt:lpstr>conclusion</vt:lpstr>
      <vt:lpstr>Next steps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assessment scores</dc:title>
  <dc:creator>Christian Davies</dc:creator>
  <cp:lastModifiedBy>Christian Davies</cp:lastModifiedBy>
  <cp:revision>35</cp:revision>
  <dcterms:created xsi:type="dcterms:W3CDTF">2019-04-25T18:36:04Z</dcterms:created>
  <dcterms:modified xsi:type="dcterms:W3CDTF">2019-04-29T19:19:23Z</dcterms:modified>
</cp:coreProperties>
</file>