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OWER" initials="MP" lastIdx="1" clrIdx="0">
    <p:extLst>
      <p:ext uri="{19B8F6BF-5375-455C-9EA6-DF929625EA0E}">
        <p15:presenceInfo xmlns:p15="http://schemas.microsoft.com/office/powerpoint/2012/main" userId="MAX POW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21:27:29.31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7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8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0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C63BB971-C56F-46F8-9B14-9EE2C1E5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5746-3DF9-4B52-8AB4-16B0C82C7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EFICIENCIA del </a:t>
            </a:r>
            <a:r>
              <a:rPr lang="es-MX" dirty="0" err="1">
                <a:solidFill>
                  <a:schemeClr val="bg1"/>
                </a:solidFill>
              </a:rPr>
              <a:t>Sofosbuvir</a:t>
            </a:r>
            <a:r>
              <a:rPr lang="es-MX" dirty="0">
                <a:solidFill>
                  <a:schemeClr val="bg1"/>
                </a:solidFill>
              </a:rPr>
              <a:t> e IDX 184 en </a:t>
            </a:r>
            <a:r>
              <a:rPr lang="es-MX" dirty="0" err="1">
                <a:solidFill>
                  <a:schemeClr val="bg1"/>
                </a:solidFill>
              </a:rPr>
              <a:t>Sars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Cov</a:t>
            </a:r>
            <a:r>
              <a:rPr lang="es-MX" dirty="0">
                <a:solidFill>
                  <a:schemeClr val="bg1"/>
                </a:solidFill>
              </a:rPr>
              <a:t> 2 </a:t>
            </a:r>
            <a:r>
              <a:rPr lang="es-MX" dirty="0" err="1">
                <a:solidFill>
                  <a:schemeClr val="bg1"/>
                </a:solidFill>
              </a:rPr>
              <a:t>RdRp</a:t>
            </a:r>
            <a:r>
              <a:rPr lang="es-MX" dirty="0">
                <a:solidFill>
                  <a:schemeClr val="bg1"/>
                </a:solidFill>
              </a:rPr>
              <a:t> desde el punto de vista evolutivo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E67C9-00ED-4DBE-8DF6-F5BC1DCBF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MX" sz="1800" dirty="0">
                <a:solidFill>
                  <a:schemeClr val="bg1"/>
                </a:solidFill>
              </a:rPr>
              <a:t>Munguía Hernández Christopher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3927E-C09E-47AA-94DF-8E34769F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78" y="550647"/>
            <a:ext cx="10993549" cy="1475013"/>
          </a:xfrm>
        </p:spPr>
        <p:txBody>
          <a:bodyPr/>
          <a:lstStyle/>
          <a:p>
            <a:r>
              <a:rPr lang="es-MX" dirty="0" err="1"/>
              <a:t>Sars</a:t>
            </a:r>
            <a:r>
              <a:rPr lang="es-MX" dirty="0"/>
              <a:t> </a:t>
            </a:r>
            <a:r>
              <a:rPr lang="es-MX" dirty="0" err="1"/>
              <a:t>cov</a:t>
            </a:r>
            <a:r>
              <a:rPr lang="es-MX" dirty="0"/>
              <a:t> 2</a:t>
            </a:r>
          </a:p>
        </p:txBody>
      </p:sp>
      <p:pic>
        <p:nvPicPr>
          <p:cNvPr id="1026" name="Picture 2" descr="Coronavirus: conociendo al enemigo">
            <a:extLst>
              <a:ext uri="{FF2B5EF4-FFF2-40B4-BE49-F238E27FC236}">
                <a16:creationId xmlns:a16="http://schemas.microsoft.com/office/drawing/2014/main" id="{0186F1FA-E814-4FBD-BF2A-B673B841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34" y="1333849"/>
            <a:ext cx="6789488" cy="50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2561E-12A5-48B2-9E51-498C96935B96}"/>
              </a:ext>
            </a:extLst>
          </p:cNvPr>
          <p:cNvSpPr txBox="1"/>
          <p:nvPr/>
        </p:nvSpPr>
        <p:spPr>
          <a:xfrm>
            <a:off x="580017" y="3210150"/>
            <a:ext cx="4242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SARS-CoV-2 es un </a:t>
            </a:r>
            <a:r>
              <a:rPr lang="es-ES" dirty="0" err="1"/>
              <a:t>Betacoronavirus</a:t>
            </a:r>
            <a:r>
              <a:rPr lang="es-ES" dirty="0"/>
              <a:t> como los coronavirus humanos SARS y MERS Hasta hoy, se han detectado siete cepas diferentes de coronavirus humanos (</a:t>
            </a:r>
            <a:r>
              <a:rPr lang="es-ES" dirty="0" err="1"/>
              <a:t>HCoV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283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42CB8E-85DC-4F9C-A41C-6713C64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Fármacos propuestos por la </a:t>
            </a:r>
            <a:r>
              <a:rPr lang="es-MX" dirty="0" err="1"/>
              <a:t>fda</a:t>
            </a:r>
            <a:endParaRPr lang="es-MX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7E7A0-9DAB-416A-BBAA-F1507B03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RNA dependiente de RNA polimerasa con los fármacos mas efectivo (verde) a los menos (</a:t>
            </a:r>
            <a:r>
              <a:rPr lang="es-MX" dirty="0" err="1"/>
              <a:t>Azúl</a:t>
            </a:r>
            <a:r>
              <a:rPr lang="es-MX" dirty="0"/>
              <a:t>).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4AC2D2-70CA-4672-9C33-4772466C5E7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361" t="42716" r="39722" b="22716"/>
          <a:stretch/>
        </p:blipFill>
        <p:spPr bwMode="auto">
          <a:xfrm>
            <a:off x="4830601" y="933449"/>
            <a:ext cx="6972709" cy="417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80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5A7-7296-4A03-BC71-5ED47C8C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Eficiencia de los </a:t>
            </a:r>
            <a:r>
              <a:rPr lang="es-MX" dirty="0" err="1"/>
              <a:t>farmacos</a:t>
            </a:r>
            <a:endParaRPr lang="es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9427D-DCA6-4CF8-9F78-52DD9E2BE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3"/>
            <a:ext cx="3031852" cy="3522201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 fluctuación cuadrática media por residuo (RMSF) (línea azul) durante 51ns. La estructura de SARSCoV-2 </a:t>
            </a:r>
            <a:r>
              <a:rPr lang="es-ES" dirty="0" err="1"/>
              <a:t>RdRp</a:t>
            </a:r>
            <a:r>
              <a:rPr lang="es-ES" dirty="0"/>
              <a:t> se muestra mediante representaciones de superficie (izquierda) y dibujos animados (derecha). Los terminales N (azul) y C (rojo) se muestran en las representaciones de los círculos, mientras que los aspartatos del sitio activo se representan en negro. 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8A3D79-E0F7-4C06-A952-741E7206F7E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50370" r="35000" b="10123"/>
          <a:stretch/>
        </p:blipFill>
        <p:spPr bwMode="auto">
          <a:xfrm>
            <a:off x="5203785" y="1477126"/>
            <a:ext cx="6045281" cy="4064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378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FF9D5-3515-49AF-9F57-966EDBA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76" y="1165924"/>
            <a:ext cx="11459831" cy="603056"/>
          </a:xfrm>
        </p:spPr>
        <p:txBody>
          <a:bodyPr>
            <a:normAutofit/>
          </a:bodyPr>
          <a:lstStyle/>
          <a:p>
            <a:r>
              <a:rPr lang="es-MX" dirty="0"/>
              <a:t>Cladograma y alineación de 7 tipos </a:t>
            </a:r>
            <a:r>
              <a:rPr lang="es-MX" dirty="0" err="1"/>
              <a:t>Hcov</a:t>
            </a:r>
            <a:endParaRPr lang="es-MX" dirty="0"/>
          </a:p>
        </p:txBody>
      </p:sp>
      <p:pic>
        <p:nvPicPr>
          <p:cNvPr id="8" name="image6.png">
            <a:extLst>
              <a:ext uri="{FF2B5EF4-FFF2-40B4-BE49-F238E27FC236}">
                <a16:creationId xmlns:a16="http://schemas.microsoft.com/office/drawing/2014/main" id="{2991F18B-23A5-48F8-90E1-25825B3D156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l="2376" t="8147" r="59063" b="48581"/>
          <a:stretch>
            <a:fillRect/>
          </a:stretch>
        </p:blipFill>
        <p:spPr>
          <a:xfrm>
            <a:off x="0" y="2413328"/>
            <a:ext cx="5194300" cy="3278749"/>
          </a:xfrm>
          <a:prstGeom prst="rect">
            <a:avLst/>
          </a:prstGeom>
          <a:ln/>
        </p:spPr>
      </p:pic>
      <p:pic>
        <p:nvPicPr>
          <p:cNvPr id="9" name="image3.png">
            <a:extLst>
              <a:ext uri="{FF2B5EF4-FFF2-40B4-BE49-F238E27FC236}">
                <a16:creationId xmlns:a16="http://schemas.microsoft.com/office/drawing/2014/main" id="{06604CB9-E70D-4078-86B9-9E47342D3C7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 t="9354" b="77369"/>
          <a:stretch>
            <a:fillRect/>
          </a:stretch>
        </p:blipFill>
        <p:spPr>
          <a:xfrm>
            <a:off x="5194300" y="2962411"/>
            <a:ext cx="11731117" cy="13523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535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EFE2E-ABA6-4E1F-8456-25FEF05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Alineación de secuencia múltiple de las secuencias de </a:t>
            </a:r>
            <a:r>
              <a:rPr lang="es-ES" dirty="0" err="1"/>
              <a:t>HCoV</a:t>
            </a:r>
            <a:r>
              <a:rPr lang="es-ES" dirty="0"/>
              <a:t> </a:t>
            </a:r>
            <a:r>
              <a:rPr lang="es-ES" dirty="0" err="1"/>
              <a:t>RdRp</a:t>
            </a:r>
            <a:endParaRPr lang="es-MX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2B4C-2D5D-4681-8C2C-B724E726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Los de color rojo indican residuos idénticos, mientras que los residuos resaltados en amarillo están menos conservados.</a:t>
            </a:r>
            <a:endParaRPr lang="es-MX" dirty="0"/>
          </a:p>
          <a:p>
            <a:endParaRPr lang="es-MX" dirty="0"/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E0810138-E2F6-4D93-8A3B-E725E39AC7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69328" y="2501125"/>
            <a:ext cx="8022672" cy="17224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11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7B30B-0C58-48F7-AD02-BD60BFD9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Ebola</a:t>
            </a:r>
            <a:r>
              <a:rPr lang="es-MX" dirty="0"/>
              <a:t>, influenza, hepatitis c, VIH    </a:t>
            </a:r>
            <a:r>
              <a:rPr lang="es-MX" dirty="0" err="1"/>
              <a:t>v.s.</a:t>
            </a:r>
            <a:r>
              <a:rPr lang="es-MX" dirty="0"/>
              <a:t>   </a:t>
            </a:r>
            <a:r>
              <a:rPr lang="es-MX" dirty="0" err="1"/>
              <a:t>Mers</a:t>
            </a:r>
            <a:r>
              <a:rPr lang="es-MX" dirty="0"/>
              <a:t>, </a:t>
            </a:r>
            <a:r>
              <a:rPr lang="es-MX" dirty="0" err="1"/>
              <a:t>sars</a:t>
            </a:r>
            <a:endParaRPr lang="es-MX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D3D5C3-C99A-4381-828C-0EA583D7D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Cladograma 4 enfermedades vs SARS, MERS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72D4F-9FDB-4C87-9973-EF704E02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Alineación de secuencias proteínicas entre las 4 enfermedades </a:t>
            </a:r>
          </a:p>
        </p:txBody>
      </p:sp>
      <p:pic>
        <p:nvPicPr>
          <p:cNvPr id="11" name="image9.png">
            <a:extLst>
              <a:ext uri="{FF2B5EF4-FFF2-40B4-BE49-F238E27FC236}">
                <a16:creationId xmlns:a16="http://schemas.microsoft.com/office/drawing/2014/main" id="{390CD8C8-520A-47A5-B2C4-7D2EE06E681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462025" y="3390398"/>
            <a:ext cx="11029616" cy="1123086"/>
          </a:xfrm>
          <a:prstGeom prst="rect">
            <a:avLst/>
          </a:prstGeom>
          <a:ln/>
        </p:spPr>
      </p:pic>
      <p:pic>
        <p:nvPicPr>
          <p:cNvPr id="14" name="image2.png">
            <a:extLst>
              <a:ext uri="{FF2B5EF4-FFF2-40B4-BE49-F238E27FC236}">
                <a16:creationId xmlns:a16="http://schemas.microsoft.com/office/drawing/2014/main" id="{6A8457FA-07C3-4AEF-8510-6A9E645BC9F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-9543" y="2956844"/>
            <a:ext cx="5471567" cy="22560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92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FA2FE-9CD9-4858-A3C4-534B43CF887E}"/>
              </a:ext>
            </a:extLst>
          </p:cNvPr>
          <p:cNvPicPr/>
          <p:nvPr/>
        </p:nvPicPr>
        <p:blipFill rotWithShape="1">
          <a:blip r:embed="rId2"/>
          <a:srcRect l="34306" t="7655" r="35139" b="61975"/>
          <a:stretch/>
        </p:blipFill>
        <p:spPr bwMode="auto">
          <a:xfrm>
            <a:off x="402977" y="810126"/>
            <a:ext cx="6067425" cy="3392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3FD60-B0BD-4CE8-8691-942007231CE8}"/>
              </a:ext>
            </a:extLst>
          </p:cNvPr>
          <p:cNvPicPr/>
          <p:nvPr/>
        </p:nvPicPr>
        <p:blipFill rotWithShape="1">
          <a:blip r:embed="rId2"/>
          <a:srcRect l="34583" t="67654" r="35833" b="5679"/>
          <a:stretch/>
        </p:blipFill>
        <p:spPr bwMode="auto">
          <a:xfrm>
            <a:off x="6076426" y="3776980"/>
            <a:ext cx="6076950" cy="3081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AF451-D463-4BC1-B980-AB639B2B9F9C}"/>
              </a:ext>
            </a:extLst>
          </p:cNvPr>
          <p:cNvSpPr txBox="1"/>
          <p:nvPr/>
        </p:nvSpPr>
        <p:spPr>
          <a:xfrm>
            <a:off x="651544" y="4714613"/>
            <a:ext cx="278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Imágenes tomadas de los trabajos realizados por A. </a:t>
            </a:r>
            <a:r>
              <a:rPr lang="es-MX" sz="1200" dirty="0" err="1"/>
              <a:t>Alfiki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8281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05211A-6FC6-46EF-B42A-9AEA4D40F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26DED6-ABED-4FC4-8B7D-6AB7863DB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69" y="3133839"/>
            <a:ext cx="11264061" cy="3292128"/>
          </a:xfrm>
        </p:spPr>
        <p:txBody>
          <a:bodyPr>
            <a:normAutofit/>
          </a:bodyPr>
          <a:lstStyle/>
          <a:p>
            <a:r>
              <a:rPr lang="es-MX" sz="1400" dirty="0"/>
              <a:t>Las cladogramas, mostraron una cercanía importante entre el SARS </a:t>
            </a:r>
            <a:r>
              <a:rPr lang="es-MX" sz="1400" dirty="0" err="1"/>
              <a:t>Cov</a:t>
            </a:r>
            <a:r>
              <a:rPr lang="es-MX" sz="1400" dirty="0"/>
              <a:t> 2 y el virus de MERS; Como algunos artículos publicados a lo largo del año, muestran una similitud de hasta el 98% entre algunos HCOV derivados de murciélago y cepas relacionadas como MERS, SARS, Nsp12.</a:t>
            </a:r>
          </a:p>
          <a:p>
            <a:endParaRPr lang="es-MX" sz="1400" dirty="0"/>
          </a:p>
          <a:p>
            <a:r>
              <a:rPr lang="es-MX" sz="1400" dirty="0"/>
              <a:t> pueden ser objetivo de medicamentos como </a:t>
            </a:r>
            <a:r>
              <a:rPr lang="es-MX" sz="1400" dirty="0" err="1"/>
              <a:t>Sofosbuvir</a:t>
            </a:r>
            <a:r>
              <a:rPr lang="es-MX" sz="1400" dirty="0"/>
              <a:t>, </a:t>
            </a:r>
            <a:r>
              <a:rPr lang="es-MX" sz="1400" dirty="0" err="1"/>
              <a:t>Setrobuvir</a:t>
            </a:r>
            <a:r>
              <a:rPr lang="es-MX" sz="1400" dirty="0"/>
              <a:t> e IDX 184 derivados de GTP; Ya que algunas de ellas, fueron tratadas exitosamente con fármacos derivados de GTP y UTP como </a:t>
            </a:r>
            <a:r>
              <a:rPr lang="es-MX" sz="1400" dirty="0" err="1"/>
              <a:t>Remdesivir</a:t>
            </a:r>
            <a:r>
              <a:rPr lang="es-MX" sz="1400" dirty="0"/>
              <a:t> y </a:t>
            </a:r>
            <a:r>
              <a:rPr lang="es-MX" sz="1400" dirty="0" err="1"/>
              <a:t>Ribavirin</a:t>
            </a:r>
            <a:r>
              <a:rPr lang="es-MX" sz="1400" dirty="0"/>
              <a:t> desde los años 80</a:t>
            </a:r>
          </a:p>
          <a:p>
            <a:endParaRPr lang="es-MX" sz="1400" dirty="0"/>
          </a:p>
          <a:p>
            <a:r>
              <a:rPr lang="es-MX" sz="1400" dirty="0"/>
              <a:t>La similitud entre las secuencias de las enfermedades, podría permitir el posible uso de los mismos Fármacos en SARS </a:t>
            </a:r>
            <a:r>
              <a:rPr lang="es-MX" sz="1400" dirty="0" err="1"/>
              <a:t>Cov</a:t>
            </a:r>
            <a:r>
              <a:rPr lang="es-MX" sz="1400" dirty="0"/>
              <a:t> 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73582-644D-40A8-BC30-ED80FBF1968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9" t="9663" r="51966" b="68866"/>
          <a:stretch/>
        </p:blipFill>
        <p:spPr bwMode="auto">
          <a:xfrm>
            <a:off x="8567512" y="1413991"/>
            <a:ext cx="2590800" cy="1552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7B084-3B7A-40D4-A807-BF468E7DFD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8" t="12561" r="28700" b="65440"/>
          <a:stretch/>
        </p:blipFill>
        <p:spPr bwMode="auto">
          <a:xfrm>
            <a:off x="5045498" y="1413991"/>
            <a:ext cx="2352675" cy="1590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03882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75AA98"/>
      </a:accent1>
      <a:accent2>
        <a:srgbClr val="69ABB1"/>
      </a:accent2>
      <a:accent3>
        <a:srgbClr val="81A5C9"/>
      </a:accent3>
      <a:accent4>
        <a:srgbClr val="757CC4"/>
      </a:accent4>
      <a:accent5>
        <a:srgbClr val="A38ECF"/>
      </a:accent5>
      <a:accent6>
        <a:srgbClr val="B075C4"/>
      </a:accent6>
      <a:hlink>
        <a:srgbClr val="AE6981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339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Avenir Next LT Pro</vt:lpstr>
      <vt:lpstr>Wingdings 2</vt:lpstr>
      <vt:lpstr>DividendVTI</vt:lpstr>
      <vt:lpstr>EFICIENCIA del Sofosbuvir e IDX 184 en Sars Cov 2 RdRp desde el punto de vista evolutivo</vt:lpstr>
      <vt:lpstr>Sars cov 2</vt:lpstr>
      <vt:lpstr>Fármacos propuestos por la fda</vt:lpstr>
      <vt:lpstr>Eficiencia de los farmacos</vt:lpstr>
      <vt:lpstr>Cladograma y alineación de 7 tipos Hcov</vt:lpstr>
      <vt:lpstr>Alineación de secuencia múltiple de las secuencias de HCoV RdRp</vt:lpstr>
      <vt:lpstr>Ebola, influenza, hepatitis c, VIH    v.s.   Mers, sars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POWER</dc:creator>
  <cp:lastModifiedBy>MAX POWER</cp:lastModifiedBy>
  <cp:revision>14</cp:revision>
  <dcterms:created xsi:type="dcterms:W3CDTF">2020-06-17T01:20:01Z</dcterms:created>
  <dcterms:modified xsi:type="dcterms:W3CDTF">2020-06-17T06:52:52Z</dcterms:modified>
</cp:coreProperties>
</file>