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6" r:id="rId6"/>
    <p:sldId id="268" r:id="rId7"/>
    <p:sldId id="270" r:id="rId8"/>
    <p:sldId id="269" r:id="rId9"/>
    <p:sldId id="259" r:id="rId10"/>
    <p:sldId id="260" r:id="rId11"/>
    <p:sldId id="263" r:id="rId12"/>
    <p:sldId id="264" r:id="rId13"/>
    <p:sldId id="265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5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DD4EF-D91D-489A-92DD-0C128CF42B4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8204-155A-4904-82AD-78F7F2DF8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講比較特別還有實作的方法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8204-155A-4904-82AD-78F7F2DF8A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8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08204-155A-4904-82AD-78F7F2DF8A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99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1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8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9A3DAC-A851-4F4F-ABF5-C46C0332E2EF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6013F4-02AB-4CEE-896B-819B5200A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E6862-5FE2-47FC-B2E5-3DE936D1D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玉山人工智慧公開挑戰賽</a:t>
            </a:r>
            <a:r>
              <a:rPr lang="en-US" altLang="zh-TW" dirty="0"/>
              <a:t>2019</a:t>
            </a:r>
            <a:r>
              <a:rPr lang="zh-TW" altLang="en-US" dirty="0"/>
              <a:t>秋季賽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286F60-0290-45F6-9702-8D612CF37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隊名</a:t>
            </a:r>
            <a:r>
              <a:rPr lang="en-US" altLang="zh-TW" dirty="0"/>
              <a:t>:Private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40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EBB53-3295-47C2-9640-2ECCC0D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建模預測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2222A-33F3-461C-9C56-0594551A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驗證集</a:t>
            </a:r>
            <a:endParaRPr lang="en-US" altLang="zh-TW" sz="2800" dirty="0"/>
          </a:p>
          <a:p>
            <a:r>
              <a:rPr lang="zh-TW" altLang="en-US" sz="2800" dirty="0"/>
              <a:t>調整參數</a:t>
            </a:r>
            <a:endParaRPr lang="en-US" altLang="zh-TW" sz="2800" dirty="0"/>
          </a:p>
          <a:p>
            <a:r>
              <a:rPr lang="zh-TW" altLang="en-US" sz="2800" dirty="0"/>
              <a:t>演算法</a:t>
            </a:r>
            <a:endParaRPr lang="en-US" altLang="zh-TW" sz="2800" dirty="0"/>
          </a:p>
          <a:p>
            <a:r>
              <a:rPr lang="zh-TW" altLang="en-US" sz="2800" dirty="0"/>
              <a:t>調整閾值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目標</a:t>
            </a:r>
            <a:r>
              <a:rPr lang="en-US" altLang="zh-TW" sz="2800" dirty="0"/>
              <a:t>:</a:t>
            </a:r>
            <a:r>
              <a:rPr lang="zh-TW" altLang="en-US" sz="2800" dirty="0"/>
              <a:t>快速、準確、重複性好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6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E13D8-1FD4-40DA-AE8F-B57A592E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70704-75B0-4B26-91B0-94DE59D9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確認參數調整、特徵選擇的優劣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r>
              <a:rPr lang="zh-TW" altLang="zh-TW" dirty="0"/>
              <a:t>訓練時為了確定驗證集結果的穩定，切成三種驗證集</a:t>
            </a:r>
          </a:p>
          <a:p>
            <a:pPr lvl="1"/>
            <a:r>
              <a:rPr lang="en-US" altLang="zh-TW" dirty="0"/>
              <a:t>1~60</a:t>
            </a:r>
            <a:r>
              <a:rPr lang="zh-TW" altLang="zh-TW" dirty="0"/>
              <a:t>天訓練 </a:t>
            </a:r>
            <a:r>
              <a:rPr lang="en-US" altLang="zh-TW" dirty="0"/>
              <a:t>/ 61~90</a:t>
            </a:r>
            <a:r>
              <a:rPr lang="zh-TW" altLang="zh-TW" dirty="0"/>
              <a:t>天驗證</a:t>
            </a:r>
          </a:p>
          <a:p>
            <a:pPr lvl="1"/>
            <a:r>
              <a:rPr lang="en-US" altLang="zh-TW" dirty="0"/>
              <a:t>1~45</a:t>
            </a:r>
            <a:r>
              <a:rPr lang="zh-TW" altLang="zh-TW" dirty="0"/>
              <a:t>天訓練 </a:t>
            </a:r>
            <a:r>
              <a:rPr lang="en-US" altLang="zh-TW" dirty="0"/>
              <a:t>/ 46~90</a:t>
            </a:r>
            <a:r>
              <a:rPr lang="zh-TW" altLang="zh-TW" dirty="0"/>
              <a:t>天驗證</a:t>
            </a:r>
          </a:p>
          <a:p>
            <a:pPr lvl="1"/>
            <a:r>
              <a:rPr lang="en-US" altLang="zh-TW" dirty="0"/>
              <a:t>1~30</a:t>
            </a:r>
            <a:r>
              <a:rPr lang="zh-TW" altLang="zh-TW" dirty="0"/>
              <a:t>天訓練 </a:t>
            </a:r>
            <a:r>
              <a:rPr lang="en-US" altLang="zh-TW" dirty="0"/>
              <a:t>/ 31~90</a:t>
            </a:r>
            <a:r>
              <a:rPr lang="zh-TW" altLang="zh-TW" dirty="0"/>
              <a:t>天驗證</a:t>
            </a:r>
          </a:p>
          <a:p>
            <a:r>
              <a:rPr lang="zh-TW" altLang="zh-TW" dirty="0"/>
              <a:t>不同的</a:t>
            </a:r>
            <a:r>
              <a:rPr lang="en-US" altLang="zh-TW" dirty="0"/>
              <a:t>random seed</a:t>
            </a:r>
            <a:r>
              <a:rPr lang="zh-TW" altLang="en-US" dirty="0"/>
              <a:t>各</a:t>
            </a:r>
            <a:r>
              <a:rPr lang="zh-TW" altLang="zh-TW" dirty="0"/>
              <a:t>訓練三次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zh-TW" dirty="0">
                <a:solidFill>
                  <a:srgbClr val="FF0000"/>
                </a:solidFill>
              </a:rPr>
              <a:t>累績</a:t>
            </a:r>
            <a:r>
              <a:rPr lang="en-US" altLang="zh-TW" dirty="0">
                <a:solidFill>
                  <a:srgbClr val="FF0000"/>
                </a:solidFill>
              </a:rPr>
              <a:t>overfit</a:t>
            </a:r>
            <a:r>
              <a:rPr lang="zh-TW" altLang="zh-TW" dirty="0">
                <a:solidFill>
                  <a:srgbClr val="FF0000"/>
                </a:solidFill>
              </a:rPr>
              <a:t>的</a:t>
            </a:r>
            <a:r>
              <a:rPr lang="zh-TW" altLang="en-US" dirty="0">
                <a:solidFill>
                  <a:srgbClr val="FF0000"/>
                </a:solidFill>
              </a:rPr>
              <a:t>原</a:t>
            </a:r>
            <a:r>
              <a:rPr lang="zh-TW" altLang="zh-TW" dirty="0">
                <a:solidFill>
                  <a:srgbClr val="FF0000"/>
                </a:solidFill>
              </a:rPr>
              <a:t>因</a:t>
            </a:r>
          </a:p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99A074-4CEA-4489-987B-65C9B88B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03618"/>
              </p:ext>
            </p:extLst>
          </p:nvPr>
        </p:nvGraphicFramePr>
        <p:xfrm>
          <a:off x="5803641" y="4179460"/>
          <a:ext cx="5569338" cy="1992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446">
                  <a:extLst>
                    <a:ext uri="{9D8B030D-6E8A-4147-A177-3AD203B41FA5}">
                      <a16:colId xmlns:a16="http://schemas.microsoft.com/office/drawing/2014/main" val="4238623984"/>
                    </a:ext>
                  </a:extLst>
                </a:gridCol>
                <a:gridCol w="928223">
                  <a:extLst>
                    <a:ext uri="{9D8B030D-6E8A-4147-A177-3AD203B41FA5}">
                      <a16:colId xmlns:a16="http://schemas.microsoft.com/office/drawing/2014/main" val="2191690171"/>
                    </a:ext>
                  </a:extLst>
                </a:gridCol>
                <a:gridCol w="928223">
                  <a:extLst>
                    <a:ext uri="{9D8B030D-6E8A-4147-A177-3AD203B41FA5}">
                      <a16:colId xmlns:a16="http://schemas.microsoft.com/office/drawing/2014/main" val="2674852078"/>
                    </a:ext>
                  </a:extLst>
                </a:gridCol>
                <a:gridCol w="1856446">
                  <a:extLst>
                    <a:ext uri="{9D8B030D-6E8A-4147-A177-3AD203B41FA5}">
                      <a16:colId xmlns:a16="http://schemas.microsoft.com/office/drawing/2014/main" val="3676100830"/>
                    </a:ext>
                  </a:extLst>
                </a:gridCol>
              </a:tblGrid>
              <a:tr h="66310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315199"/>
                  </a:ext>
                </a:extLst>
              </a:tr>
              <a:tr h="664820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93024"/>
                  </a:ext>
                </a:extLst>
              </a:tr>
              <a:tr h="6648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9505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C815561-6852-4277-BCF5-BE7407A7E9E7}"/>
              </a:ext>
            </a:extLst>
          </p:cNvPr>
          <p:cNvSpPr txBox="1"/>
          <p:nvPr/>
        </p:nvSpPr>
        <p:spPr>
          <a:xfrm>
            <a:off x="5738326" y="3810128"/>
            <a:ext cx="636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                           30            45            60                           90 days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8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91FB48-E1C8-481E-8F05-B3F3029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97" y="1688020"/>
            <a:ext cx="4219575" cy="8667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CAA643-7747-405D-9E7A-34E10A87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D0BEF-E7E9-4B9F-9902-5BE01A5E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Optimization</a:t>
            </a:r>
          </a:p>
          <a:p>
            <a:r>
              <a:rPr lang="zh-TW" altLang="en-US" dirty="0"/>
              <a:t>建立假設的參數對損失函數的機率模型，選擇模型上損失的最佳解訓練，以訓練結果更新機率模型</a:t>
            </a:r>
            <a:r>
              <a:rPr lang="en-US" altLang="zh-TW" dirty="0"/>
              <a:t>(</a:t>
            </a:r>
            <a:r>
              <a:rPr lang="zh-TW" altLang="en-US" dirty="0"/>
              <a:t>疊代的參數估計</a:t>
            </a:r>
            <a:r>
              <a:rPr lang="en-US" altLang="zh-TW" dirty="0"/>
              <a:t>?)</a:t>
            </a:r>
          </a:p>
          <a:p>
            <a:endParaRPr lang="en-US" altLang="zh-TW" dirty="0"/>
          </a:p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比</a:t>
            </a:r>
            <a:r>
              <a:rPr lang="en-US" altLang="zh-TW" dirty="0"/>
              <a:t>random, grid search</a:t>
            </a:r>
            <a:r>
              <a:rPr lang="zh-TW" altLang="en-US" dirty="0"/>
              <a:t>效果好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本次資料訓練一百次左右收斂</a:t>
            </a:r>
            <a:r>
              <a:rPr lang="zh-TW" altLang="en-US" dirty="0"/>
              <a:t>，需要</a:t>
            </a:r>
            <a:r>
              <a:rPr lang="en-US" altLang="zh-TW" dirty="0"/>
              <a:t>GPU</a:t>
            </a:r>
          </a:p>
          <a:p>
            <a:r>
              <a:rPr lang="zh-TW" altLang="en-US" dirty="0"/>
              <a:t>參數差異約</a:t>
            </a:r>
            <a:r>
              <a:rPr lang="en-US" altLang="zh-TW" dirty="0"/>
              <a:t>0.02?</a:t>
            </a:r>
            <a:r>
              <a:rPr lang="zh-TW" altLang="en-US" dirty="0"/>
              <a:t> 重點仍然是特徵工程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074" name="Picture 2" descr="「Bayesian Optimization」的圖片搜尋結果">
            <a:extLst>
              <a:ext uri="{FF2B5EF4-FFF2-40B4-BE49-F238E27FC236}">
                <a16:creationId xmlns:a16="http://schemas.microsoft.com/office/drawing/2014/main" id="{5808AB1B-7C87-4F07-BFC4-26333528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97" y="3191608"/>
            <a:ext cx="4219575" cy="32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2D482-2E63-4CB9-B9CD-9EF6EDC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287FC-2A51-4D94-8E6A-F06F105B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Catboost</a:t>
            </a:r>
            <a:endParaRPr lang="en-US" altLang="zh-TW" dirty="0"/>
          </a:p>
          <a:p>
            <a:r>
              <a:rPr lang="zh-TW" altLang="en-US" dirty="0"/>
              <a:t>優勢</a:t>
            </a:r>
            <a:r>
              <a:rPr lang="en-US" altLang="zh-TW" dirty="0"/>
              <a:t>:GPU</a:t>
            </a:r>
            <a:r>
              <a:rPr lang="zh-TW" altLang="en-US" dirty="0"/>
              <a:t>訓練速度快、預設的參數效果好、防止過擬和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Symmetric Tree(default)</a:t>
            </a:r>
          </a:p>
          <a:p>
            <a:pPr lvl="1"/>
            <a:r>
              <a:rPr lang="zh-TW" altLang="en-US" dirty="0"/>
              <a:t>決策樹每層的節點使用相同分割</a:t>
            </a:r>
            <a:r>
              <a:rPr lang="en-US" altLang="zh-TW" dirty="0"/>
              <a:t>-&gt;</a:t>
            </a:r>
            <a:r>
              <a:rPr lang="zh-TW" altLang="en-US" dirty="0"/>
              <a:t>可以將資料分類用</a:t>
            </a:r>
            <a:r>
              <a:rPr lang="en-US" altLang="zh-TW" dirty="0"/>
              <a:t>bitwise</a:t>
            </a:r>
            <a:r>
              <a:rPr lang="zh-TW" altLang="en-US" dirty="0"/>
              <a:t>儲存</a:t>
            </a:r>
            <a:endParaRPr lang="en-US" altLang="zh-TW" dirty="0"/>
          </a:p>
          <a:p>
            <a:pPr lvl="1"/>
            <a:r>
              <a:rPr lang="en-US" altLang="zh-TW" dirty="0"/>
              <a:t> decreasing prediction time</a:t>
            </a:r>
          </a:p>
          <a:p>
            <a:r>
              <a:rPr lang="en-US" altLang="zh-TW" dirty="0"/>
              <a:t>Ordered </a:t>
            </a:r>
            <a:r>
              <a:rPr lang="zh-TW" altLang="en-US" dirty="0"/>
              <a:t> </a:t>
            </a:r>
            <a:r>
              <a:rPr lang="en-US" altLang="zh-TW" dirty="0"/>
              <a:t>Target Statistics</a:t>
            </a:r>
            <a:r>
              <a:rPr lang="zh-TW" altLang="en-US" dirty="0"/>
              <a:t>來處理高維類別變量</a:t>
            </a:r>
            <a:r>
              <a:rPr lang="en-US" altLang="zh-TW" dirty="0"/>
              <a:t>(</a:t>
            </a:r>
            <a:r>
              <a:rPr lang="zh-TW" altLang="en-US" dirty="0"/>
              <a:t>捨棄</a:t>
            </a:r>
            <a:r>
              <a:rPr lang="en-US" altLang="zh-TW" dirty="0"/>
              <a:t>one-hot encoding)</a:t>
            </a:r>
          </a:p>
          <a:p>
            <a:r>
              <a:rPr lang="zh-TW" altLang="en-US" b="1" dirty="0"/>
              <a:t>特征组合</a:t>
            </a:r>
            <a:endParaRPr lang="en-US" altLang="zh-TW" b="1" dirty="0"/>
          </a:p>
          <a:p>
            <a:pPr lvl="1"/>
            <a:r>
              <a:rPr lang="zh-TW" altLang="en-US" b="1" dirty="0"/>
              <a:t>貪婪做法，只考慮決策樹當前使用的特徵和所有類別特徵結合方法</a:t>
            </a:r>
            <a:endParaRPr lang="en-US" altLang="zh-TW" b="1" dirty="0"/>
          </a:p>
          <a:p>
            <a:r>
              <a:rPr lang="en-US" altLang="zh-TW" dirty="0">
                <a:solidFill>
                  <a:srgbClr val="FF0000"/>
                </a:solidFill>
              </a:rPr>
              <a:t>Ordered boosting</a:t>
            </a:r>
          </a:p>
          <a:p>
            <a:endParaRPr lang="en-US" altLang="zh-TW" b="1" dirty="0"/>
          </a:p>
          <a:p>
            <a:r>
              <a:rPr lang="zh-TW" altLang="en-US" b="1" dirty="0"/>
              <a:t>缺點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b="1" dirty="0"/>
              <a:t>隨機性高</a:t>
            </a:r>
            <a:r>
              <a:rPr lang="en-US" altLang="zh-TW" b="1" dirty="0"/>
              <a:t>?</a:t>
            </a:r>
            <a:r>
              <a:rPr lang="zh-TW" altLang="en-US" b="1" dirty="0"/>
              <a:t> 多使用不同</a:t>
            </a:r>
            <a:r>
              <a:rPr lang="en-US" altLang="zh-TW" b="1" dirty="0" err="1"/>
              <a:t>randoem</a:t>
            </a:r>
            <a:r>
              <a:rPr lang="en-US" altLang="zh-TW" b="1" dirty="0"/>
              <a:t> seed</a:t>
            </a:r>
            <a:r>
              <a:rPr lang="zh-TW" altLang="en-US" b="1" dirty="0"/>
              <a:t>訓練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 descr="「catboost」的圖片搜尋結果">
            <a:extLst>
              <a:ext uri="{FF2B5EF4-FFF2-40B4-BE49-F238E27FC236}">
                <a16:creationId xmlns:a16="http://schemas.microsoft.com/office/drawing/2014/main" id="{AB923360-9B52-4AAD-8808-3BBB1CE2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82" y="534237"/>
            <a:ext cx="3592189" cy="15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859E942-129B-4186-B40A-C2027BD6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757" y="789640"/>
            <a:ext cx="3167652" cy="26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8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C72CD-54A2-49DD-9068-EFB08677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dirty="0"/>
              <a:t>調整閾值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41095-92B8-48C1-85BB-0DB96650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zh-TW" altLang="en-US" dirty="0"/>
              <a:t>模型</a:t>
            </a:r>
            <a:r>
              <a:rPr lang="en-US" altLang="zh-TW" dirty="0"/>
              <a:t>API</a:t>
            </a:r>
            <a:r>
              <a:rPr lang="zh-TW" altLang="en-US" dirty="0"/>
              <a:t>預設的閾值是</a:t>
            </a:r>
            <a:r>
              <a:rPr lang="en-US" altLang="zh-TW" dirty="0"/>
              <a:t>0.5</a:t>
            </a:r>
          </a:p>
          <a:p>
            <a:r>
              <a:rPr lang="zh-TW" altLang="en-US" dirty="0"/>
              <a:t>下修到</a:t>
            </a:r>
            <a:r>
              <a:rPr lang="en-US" altLang="zh-TW" dirty="0"/>
              <a:t>0.3</a:t>
            </a:r>
            <a:r>
              <a:rPr lang="zh-TW" altLang="en-US" dirty="0"/>
              <a:t>之類的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Evaluation </a:t>
            </a:r>
            <a:r>
              <a:rPr lang="zh-TW" altLang="en-US" dirty="0"/>
              <a:t>方法是</a:t>
            </a:r>
            <a:r>
              <a:rPr lang="en-US" altLang="zh-TW" dirty="0"/>
              <a:t>F1 score</a:t>
            </a:r>
            <a:r>
              <a:rPr lang="zh-TW" altLang="en-US" dirty="0"/>
              <a:t>，</a:t>
            </a:r>
            <a:r>
              <a:rPr lang="en-US" altLang="zh-TW" dirty="0"/>
              <a:t>precision/recall</a:t>
            </a:r>
            <a:r>
              <a:rPr lang="zh-TW" altLang="en-US" dirty="0"/>
              <a:t>的調和平均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沒有很好的方法學閾值，能確保不會</a:t>
            </a:r>
            <a:r>
              <a:rPr lang="en-US" altLang="zh-TW" dirty="0"/>
              <a:t>overfit?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54AA8F-A475-413D-A983-6207905D414F}"/>
              </a:ext>
            </a:extLst>
          </p:cNvPr>
          <p:cNvSpPr/>
          <p:nvPr/>
        </p:nvSpPr>
        <p:spPr>
          <a:xfrm>
            <a:off x="8245967" y="2896502"/>
            <a:ext cx="457200" cy="1250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C8047D-8785-45D4-BC30-6167BAAE2A4B}"/>
              </a:ext>
            </a:extLst>
          </p:cNvPr>
          <p:cNvSpPr/>
          <p:nvPr/>
        </p:nvSpPr>
        <p:spPr>
          <a:xfrm>
            <a:off x="9414557" y="3698934"/>
            <a:ext cx="457200" cy="4478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8719C-74CC-49CE-9140-F67B95A83F76}"/>
              </a:ext>
            </a:extLst>
          </p:cNvPr>
          <p:cNvSpPr/>
          <p:nvPr/>
        </p:nvSpPr>
        <p:spPr>
          <a:xfrm>
            <a:off x="8703167" y="3279056"/>
            <a:ext cx="457200" cy="8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2E7A7-35B7-48EE-8F91-1B6ACB5E541B}"/>
              </a:ext>
            </a:extLst>
          </p:cNvPr>
          <p:cNvSpPr/>
          <p:nvPr/>
        </p:nvSpPr>
        <p:spPr>
          <a:xfrm>
            <a:off x="9871757" y="3558975"/>
            <a:ext cx="457200" cy="587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D24CB3-ED2E-4598-A717-D76B4544C54A}"/>
              </a:ext>
            </a:extLst>
          </p:cNvPr>
          <p:cNvSpPr txBox="1"/>
          <p:nvPr/>
        </p:nvSpPr>
        <p:spPr>
          <a:xfrm>
            <a:off x="8115314" y="2506987"/>
            <a:ext cx="11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percision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99BEFA-8CB4-448A-9952-C1B4EE6D3F4A}"/>
              </a:ext>
            </a:extLst>
          </p:cNvPr>
          <p:cNvSpPr txBox="1"/>
          <p:nvPr/>
        </p:nvSpPr>
        <p:spPr>
          <a:xfrm>
            <a:off x="9498791" y="2506987"/>
            <a:ext cx="8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0AC544-35F0-44EA-8E12-A3EF84829B6F}"/>
              </a:ext>
            </a:extLst>
          </p:cNvPr>
          <p:cNvCxnSpPr>
            <a:endCxn id="6" idx="0"/>
          </p:cNvCxnSpPr>
          <p:nvPr/>
        </p:nvCxnSpPr>
        <p:spPr>
          <a:xfrm>
            <a:off x="8931767" y="2876319"/>
            <a:ext cx="0" cy="40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E7D6AE0-3796-4F8E-8ED9-635CD58F0489}"/>
              </a:ext>
            </a:extLst>
          </p:cNvPr>
          <p:cNvCxnSpPr>
            <a:cxnSpLocks/>
          </p:cNvCxnSpPr>
          <p:nvPr/>
        </p:nvCxnSpPr>
        <p:spPr>
          <a:xfrm flipV="1">
            <a:off x="9633827" y="3521653"/>
            <a:ext cx="0" cy="1772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5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3AEC-0CF0-479E-8C02-3A42066C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</a:t>
            </a:r>
            <a:r>
              <a:rPr lang="en-US" altLang="zh-TW" dirty="0"/>
              <a:t>/</a:t>
            </a:r>
            <a:r>
              <a:rPr lang="zh-TW" altLang="en-US" dirty="0"/>
              <a:t>挑戰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74DB7-AA00-4BD0-9B66-BDED7FFA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Google:</a:t>
            </a:r>
          </a:p>
          <a:p>
            <a:r>
              <a:rPr lang="zh-TW" altLang="en-US" dirty="0"/>
              <a:t>中文</a:t>
            </a:r>
            <a:r>
              <a:rPr lang="en-US" altLang="zh-TW" dirty="0"/>
              <a:t>blog-&gt;</a:t>
            </a:r>
            <a:r>
              <a:rPr lang="zh-TW" altLang="en-US" dirty="0"/>
              <a:t>英文</a:t>
            </a:r>
            <a:r>
              <a:rPr lang="en-US" altLang="zh-TW" dirty="0"/>
              <a:t>blog-&gt;User guide</a:t>
            </a:r>
          </a:p>
          <a:p>
            <a:endParaRPr lang="en-US" altLang="zh-TW" dirty="0"/>
          </a:p>
          <a:p>
            <a:r>
              <a:rPr lang="zh-TW" altLang="en-US" dirty="0"/>
              <a:t>如何良好的儲存自己做過的事情</a:t>
            </a:r>
            <a:endParaRPr lang="en-US" altLang="zh-TW" dirty="0"/>
          </a:p>
          <a:p>
            <a:pPr lvl="1"/>
            <a:r>
              <a:rPr lang="zh-TW" altLang="en-US" dirty="0"/>
              <a:t>特徵工程、特徵選擇、調整參數、訓練過程</a:t>
            </a:r>
            <a:endParaRPr lang="en-US" altLang="zh-TW" dirty="0"/>
          </a:p>
          <a:p>
            <a:r>
              <a:rPr lang="zh-TW" altLang="en-US" dirty="0"/>
              <a:t>如何快速的實驗、了解演算法的涵義或效果</a:t>
            </a:r>
            <a:endParaRPr lang="en-US" altLang="zh-TW" dirty="0"/>
          </a:p>
          <a:p>
            <a:pPr lvl="1"/>
            <a:r>
              <a:rPr lang="zh-TW" altLang="en-US" dirty="0"/>
              <a:t>好的</a:t>
            </a:r>
            <a:r>
              <a:rPr lang="zh-TW" altLang="en-US"/>
              <a:t>程式架構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78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BC614-80F3-4648-961F-8698FF2C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87811"/>
            <a:ext cx="10058400" cy="3965324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/>
              <a:t>謝謝大家的聆聽</a:t>
            </a:r>
            <a:br>
              <a:rPr lang="en-US" altLang="zh-TW" sz="9600" dirty="0"/>
            </a:br>
            <a:r>
              <a:rPr lang="en-US" altLang="zh-TW" sz="9600" dirty="0"/>
              <a:t>Q&amp;A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6853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463FF-CAD3-409A-B517-C8965855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閃電獎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B301C-E04C-4E06-ACE7-B7B5DA57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ONCE</a:t>
            </a:r>
          </a:p>
          <a:p>
            <a:pPr marL="0" indent="0">
              <a:buNone/>
            </a:pPr>
            <a:r>
              <a:rPr lang="zh-TW" altLang="en-US" dirty="0"/>
              <a:t>變數相似度檢驗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 err="1"/>
              <a:t>catboost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不做</a:t>
            </a:r>
            <a:r>
              <a:rPr lang="en-US" altLang="zh-TW" dirty="0"/>
              <a:t>FE</a:t>
            </a:r>
          </a:p>
          <a:p>
            <a:pPr marL="0" indent="0">
              <a:buNone/>
            </a:pPr>
            <a:r>
              <a:rPr lang="en-US" altLang="zh-TW" dirty="0"/>
              <a:t>Imbalance data-&gt;focal loss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菜雞互啄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Domain knowledge</a:t>
            </a:r>
            <a:r>
              <a:rPr lang="zh-TW" altLang="en-US" dirty="0"/>
              <a:t>比較多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563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43047-81BA-4FC9-AE74-890CAD34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B6F6-AA96-43CF-AF15-10A300A2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無限妹子發大財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當月的消費序號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encoding</a:t>
            </a:r>
            <a:r>
              <a:rPr lang="zh-TW" altLang="en-US" dirty="0"/>
              <a:t> 過去的消費習慣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該使用者近三天使用這張卡的次數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距今</a:t>
            </a:r>
            <a:r>
              <a:rPr lang="en-US" altLang="zh-TW" dirty="0"/>
              <a:t>4~30</a:t>
            </a:r>
            <a:r>
              <a:rPr lang="zh-TW" altLang="en-US" dirty="0"/>
              <a:t>天使用的次數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Cold-start/warm start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竹風隊</a:t>
            </a:r>
          </a:p>
          <a:p>
            <a:pPr marL="0" indent="0">
              <a:buNone/>
            </a:pPr>
            <a:r>
              <a:rPr lang="en-US" altLang="zh-TW" dirty="0"/>
              <a:t>FD</a:t>
            </a:r>
            <a:r>
              <a:rPr lang="zh-TW" altLang="en-US"/>
              <a:t>肝鐵人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24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D8DCC-9373-4116-91DA-5E98C627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C0ED9-A3A1-4C9D-AF6B-E57275DB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使用工具</a:t>
            </a:r>
            <a:r>
              <a:rPr lang="en-US" altLang="zh-TW" sz="3600" dirty="0"/>
              <a:t>/</a:t>
            </a:r>
            <a:r>
              <a:rPr lang="zh-TW" altLang="en-US" sz="3600" dirty="0"/>
              <a:t>初步觀察</a:t>
            </a:r>
            <a:endParaRPr lang="en-US" altLang="zh-TW" sz="3600" dirty="0"/>
          </a:p>
          <a:p>
            <a:r>
              <a:rPr lang="zh-TW" altLang="zh-TW" sz="3600" dirty="0"/>
              <a:t>特徵工程</a:t>
            </a:r>
            <a:endParaRPr lang="en-US" altLang="zh-TW" sz="3600" dirty="0"/>
          </a:p>
          <a:p>
            <a:r>
              <a:rPr lang="en-US" altLang="zh-TW" sz="3600" dirty="0"/>
              <a:t>EDA</a:t>
            </a:r>
          </a:p>
          <a:p>
            <a:r>
              <a:rPr lang="zh-TW" altLang="en-US" sz="3600" dirty="0"/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22199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E578E-DB28-449A-BF73-3F0596B9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Tools/</a:t>
            </a:r>
            <a:r>
              <a:rPr lang="zh-TW" altLang="en-US" dirty="0"/>
              <a:t>初步觀察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AE24A-F89C-4DD7-8D95-5FD38B32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Python3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Google</a:t>
            </a:r>
            <a:endParaRPr lang="en-US" altLang="zh-TW" sz="2800" dirty="0"/>
          </a:p>
          <a:p>
            <a:endParaRPr lang="en-US" altLang="zh-TW" dirty="0"/>
          </a:p>
          <a:p>
            <a:r>
              <a:rPr lang="zh-TW" altLang="en-US" sz="2800" dirty="0"/>
              <a:t>資料觀察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400" dirty="0"/>
              <a:t>只有一筆數值特徵，多數特徵為類別，</a:t>
            </a:r>
            <a:r>
              <a:rPr lang="en-US" altLang="zh-TW" sz="2400" dirty="0"/>
              <a:t>6</a:t>
            </a:r>
            <a:r>
              <a:rPr lang="zh-TW" altLang="en-US" sz="2400" dirty="0"/>
              <a:t>欄是</a:t>
            </a:r>
            <a:r>
              <a:rPr lang="zh-TW" altLang="en-US" sz="2400" dirty="0">
                <a:solidFill>
                  <a:srgbClr val="FF0000"/>
                </a:solidFill>
              </a:rPr>
              <a:t>高基數類別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/>
              <a:t>時間只有</a:t>
            </a:r>
            <a:r>
              <a:rPr lang="en-US" altLang="zh-TW" sz="2400" dirty="0"/>
              <a:t>120</a:t>
            </a:r>
            <a:r>
              <a:rPr lang="zh-TW" altLang="en-US" sz="2400" dirty="0"/>
              <a:t>天，不知道有沒有趨勢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zh-TW" altLang="en-US" sz="2400" dirty="0"/>
              <a:t>預測方法</a:t>
            </a:r>
            <a:r>
              <a:rPr lang="en-US" altLang="zh-TW" sz="2400" dirty="0"/>
              <a:t>(</a:t>
            </a:r>
            <a:r>
              <a:rPr lang="zh-TW" altLang="en-US" sz="2400" dirty="0"/>
              <a:t>建模</a:t>
            </a:r>
            <a:r>
              <a:rPr lang="en-US" altLang="zh-TW" sz="2400" dirty="0"/>
              <a:t>or</a:t>
            </a:r>
            <a:r>
              <a:rPr lang="zh-TW" altLang="en-US" sz="2400" dirty="0"/>
              <a:t>特徵方向</a:t>
            </a:r>
            <a:r>
              <a:rPr lang="en-US" altLang="zh-TW" sz="2400" dirty="0"/>
              <a:t>):</a:t>
            </a:r>
          </a:p>
          <a:p>
            <a:pPr lvl="2"/>
            <a:r>
              <a:rPr lang="zh-TW" altLang="en-US" sz="2000" dirty="0"/>
              <a:t>依據</a:t>
            </a:r>
            <a:r>
              <a:rPr lang="zh-TW" altLang="en-US" sz="2000" dirty="0">
                <a:solidFill>
                  <a:srgbClr val="FF0000"/>
                </a:solidFill>
              </a:rPr>
              <a:t>單次交易記錄</a:t>
            </a:r>
            <a:r>
              <a:rPr lang="zh-TW" altLang="en-US" sz="2000" dirty="0"/>
              <a:t>的特殊性</a:t>
            </a:r>
            <a:endParaRPr lang="en-US" altLang="zh-TW" sz="2000" dirty="0"/>
          </a:p>
          <a:p>
            <a:pPr lvl="2"/>
            <a:r>
              <a:rPr lang="zh-TW" altLang="en-US" sz="2000" dirty="0"/>
              <a:t>依據</a:t>
            </a:r>
            <a:r>
              <a:rPr lang="zh-TW" altLang="en-US" sz="2000" dirty="0">
                <a:solidFill>
                  <a:srgbClr val="FF0000"/>
                </a:solidFill>
              </a:rPr>
              <a:t>個人過去交易記錄</a:t>
            </a:r>
            <a:r>
              <a:rPr lang="zh-TW" altLang="en-US" sz="2000" dirty="0"/>
              <a:t>和本次交易記錄的差異性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118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14F48-7BEB-4E11-AA28-27EBE5E6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A195B-8238-491F-91F0-E497704A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類別型</a:t>
            </a:r>
            <a:endParaRPr lang="en-US" altLang="zh-TW" sz="2800" dirty="0"/>
          </a:p>
          <a:p>
            <a:r>
              <a:rPr lang="zh-TW" altLang="en-US" sz="2800" dirty="0"/>
              <a:t>時間型</a:t>
            </a:r>
            <a:endParaRPr lang="en-US" altLang="zh-TW" sz="2800" dirty="0"/>
          </a:p>
          <a:p>
            <a:r>
              <a:rPr lang="zh-TW" altLang="en-US" sz="2800" dirty="0"/>
              <a:t>異常偵測型</a:t>
            </a:r>
            <a:endParaRPr lang="en-US" altLang="zh-TW" sz="2800" dirty="0"/>
          </a:p>
          <a:p>
            <a:r>
              <a:rPr lang="en-US" altLang="zh-TW" sz="2800" dirty="0" err="1"/>
              <a:t>DataLeakage</a:t>
            </a:r>
            <a:r>
              <a:rPr lang="zh-TW" altLang="en-US" sz="2800" dirty="0"/>
              <a:t>型</a:t>
            </a:r>
            <a:endParaRPr lang="zh-TW" altLang="zh-TW" sz="2800" dirty="0"/>
          </a:p>
        </p:txBody>
      </p:sp>
      <p:pic>
        <p:nvPicPr>
          <p:cNvPr id="1026" name="Picture 2" descr="../../_images/sphx_glr_plot_isolation_forest_001.png">
            <a:extLst>
              <a:ext uri="{FF2B5EF4-FFF2-40B4-BE49-F238E27FC236}">
                <a16:creationId xmlns:a16="http://schemas.microsoft.com/office/drawing/2014/main" id="{1DA91196-2BE2-417F-AFC7-2579B8D5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58" y="3697089"/>
            <a:ext cx="2315899" cy="17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data leakage」的圖片搜尋結果">
            <a:extLst>
              <a:ext uri="{FF2B5EF4-FFF2-40B4-BE49-F238E27FC236}">
                <a16:creationId xmlns:a16="http://schemas.microsoft.com/office/drawing/2014/main" id="{B65F3A77-768E-4376-9CC8-A5715978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57" y="3797559"/>
            <a:ext cx="2915298" cy="163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category icon」的圖片搜尋結果">
            <a:extLst>
              <a:ext uri="{FF2B5EF4-FFF2-40B4-BE49-F238E27FC236}">
                <a16:creationId xmlns:a16="http://schemas.microsoft.com/office/drawing/2014/main" id="{117A6B6A-58C7-477C-843F-46C7DA8F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1646367"/>
            <a:ext cx="2618792" cy="19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time」的圖片搜尋結果">
            <a:extLst>
              <a:ext uri="{FF2B5EF4-FFF2-40B4-BE49-F238E27FC236}">
                <a16:creationId xmlns:a16="http://schemas.microsoft.com/office/drawing/2014/main" id="{F40FFA22-CC5D-4977-BEC4-5AA37B8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4" y="1646367"/>
            <a:ext cx="2234292" cy="19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1D267-A6BD-420B-8FF3-AA5EC2CB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-</a:t>
            </a:r>
            <a:r>
              <a:rPr lang="zh-TW" altLang="en-US" dirty="0"/>
              <a:t>類別、時間型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3204D-2C3B-4044-A3B2-8CDFD40C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0835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高基數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 err="1"/>
              <a:t>bacno</a:t>
            </a:r>
            <a:r>
              <a:rPr lang="en-US" altLang="zh-TW" dirty="0"/>
              <a:t> &amp; </a:t>
            </a:r>
            <a:r>
              <a:rPr lang="en-US" altLang="zh-TW" dirty="0" err="1"/>
              <a:t>cano</a:t>
            </a:r>
            <a:r>
              <a:rPr lang="en-US" altLang="zh-TW" dirty="0"/>
              <a:t> Aggregation:</a:t>
            </a:r>
          </a:p>
          <a:p>
            <a:pPr lvl="2"/>
            <a:r>
              <a:rPr lang="zh-TW" altLang="en-US" dirty="0"/>
              <a:t>眾數</a:t>
            </a:r>
          </a:p>
          <a:p>
            <a:pPr lvl="2"/>
            <a:r>
              <a:rPr lang="zh-TW" altLang="en-US" dirty="0"/>
              <a:t>次數</a:t>
            </a:r>
          </a:p>
          <a:p>
            <a:pPr lvl="2"/>
            <a:r>
              <a:rPr lang="zh-TW" altLang="en-US" dirty="0"/>
              <a:t>比例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效果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Frequency encoding</a:t>
            </a:r>
          </a:p>
          <a:p>
            <a:pPr lvl="1"/>
            <a:r>
              <a:rPr lang="zh-TW" altLang="en-US" dirty="0"/>
              <a:t>高基數類別 </a:t>
            </a:r>
            <a:r>
              <a:rPr lang="en-US" altLang="zh-TW" dirty="0"/>
              <a:t>(ex: </a:t>
            </a:r>
            <a:r>
              <a:rPr lang="en-US" altLang="zh-TW" dirty="0" err="1"/>
              <a:t>stocn</a:t>
            </a:r>
            <a:r>
              <a:rPr lang="en-US" altLang="zh-TW" dirty="0"/>
              <a:t>)</a:t>
            </a:r>
            <a:r>
              <a:rPr lang="zh-TW" altLang="en-US" dirty="0"/>
              <a:t>，讓使用決策樹比較</a:t>
            </a:r>
            <a:r>
              <a:rPr lang="zh-TW" altLang="en-US" dirty="0">
                <a:solidFill>
                  <a:srgbClr val="FF0000"/>
                </a:solidFill>
              </a:rPr>
              <a:t>有效的分割</a:t>
            </a:r>
            <a:endParaRPr lang="en-US" altLang="zh-TW" dirty="0"/>
          </a:p>
          <a:p>
            <a:r>
              <a:rPr lang="en-US" altLang="zh-TW" dirty="0" err="1"/>
              <a:t>Locdt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Date transform(</a:t>
            </a:r>
            <a:r>
              <a:rPr lang="en-US" altLang="zh-TW" dirty="0" err="1"/>
              <a:t>Mon~Sun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某使用者日期的</a:t>
            </a:r>
            <a:r>
              <a:rPr lang="en-US" altLang="zh-TW" dirty="0"/>
              <a:t>Skew, </a:t>
            </a:r>
            <a:r>
              <a:rPr lang="en-US" altLang="zh-TW" dirty="0" err="1"/>
              <a:t>kurt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23256E-D411-453D-A8FF-F7F3BBA0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2559"/>
              </p:ext>
            </p:extLst>
          </p:nvPr>
        </p:nvGraphicFramePr>
        <p:xfrm>
          <a:off x="4989611" y="1913563"/>
          <a:ext cx="6570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434359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2154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0484755"/>
                    </a:ext>
                  </a:extLst>
                </a:gridCol>
                <a:gridCol w="1491861">
                  <a:extLst>
                    <a:ext uri="{9D8B030D-6E8A-4147-A177-3AD203B41FA5}">
                      <a16:colId xmlns:a16="http://schemas.microsoft.com/office/drawing/2014/main" val="3465379378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216823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Mode_Z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Cat_cnt_Z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Cat_ratio_Z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3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7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8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1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5380A-E9B1-47CC-B4A4-737A8C0A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-</a:t>
            </a:r>
            <a:r>
              <a:rPr lang="zh-TW" altLang="en-US" dirty="0"/>
              <a:t>異常偵測型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C899D-9302-47FA-9B85-8FEDE08B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分成</a:t>
            </a:r>
            <a:r>
              <a:rPr lang="en-US" altLang="zh-TW" dirty="0"/>
              <a:t>1,2,3,5,10</a:t>
            </a:r>
            <a:r>
              <a:rPr lang="zh-TW" altLang="en-US" dirty="0"/>
              <a:t>群，計算該筆資料離中心位置</a:t>
            </a:r>
            <a:endParaRPr lang="en-US" altLang="zh-TW" dirty="0"/>
          </a:p>
          <a:p>
            <a:r>
              <a:rPr lang="en-US" altLang="zh-TW" dirty="0" err="1"/>
              <a:t>IsolationForest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把資料用決策樹隨機切開，平均越容易切開的越可能是</a:t>
            </a:r>
            <a:r>
              <a:rPr lang="en-US" altLang="zh-TW" dirty="0"/>
              <a:t>outlier</a:t>
            </a:r>
          </a:p>
          <a:p>
            <a:r>
              <a:rPr lang="en-US" altLang="zh-TW" dirty="0" err="1"/>
              <a:t>OneclassSVM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novelty detection</a:t>
            </a:r>
            <a:r>
              <a:rPr lang="zh-TW" altLang="en-US" dirty="0"/>
              <a:t>，拿非異常點訓練</a:t>
            </a:r>
            <a:r>
              <a:rPr lang="en-US" altLang="zh-TW" dirty="0"/>
              <a:t>(</a:t>
            </a:r>
            <a:r>
              <a:rPr lang="en-US" altLang="zh-TW" dirty="0" err="1"/>
              <a:t>fraud_ind</a:t>
            </a:r>
            <a:r>
              <a:rPr lang="en-US" altLang="zh-TW" dirty="0"/>
              <a:t>=0)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Tips:</a:t>
            </a:r>
            <a:r>
              <a:rPr lang="zh-TW" altLang="en-US" dirty="0"/>
              <a:t>標準化，選擇較重要的少數特徵</a:t>
            </a:r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  <a:r>
              <a:rPr lang="zh-TW" altLang="en-US" dirty="0"/>
              <a:t>只考慮到相對於全部</a:t>
            </a:r>
            <a:r>
              <a:rPr lang="en-US" altLang="zh-TW" dirty="0"/>
              <a:t>data</a:t>
            </a:r>
            <a:r>
              <a:rPr lang="zh-TW" altLang="en-US" dirty="0"/>
              <a:t>的</a:t>
            </a:r>
            <a:r>
              <a:rPr lang="en-US" altLang="zh-TW" dirty="0"/>
              <a:t>Anomaly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沒有參考使用者過去經驗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以使用者為單位做異常偵測效果不好</a:t>
            </a:r>
            <a:endParaRPr lang="en-US" altLang="zh-TW" dirty="0"/>
          </a:p>
        </p:txBody>
      </p:sp>
      <p:pic>
        <p:nvPicPr>
          <p:cNvPr id="2050" name="Picture 2" descr="「kmeans」的圖片搜尋結果">
            <a:extLst>
              <a:ext uri="{FF2B5EF4-FFF2-40B4-BE49-F238E27FC236}">
                <a16:creationId xmlns:a16="http://schemas.microsoft.com/office/drawing/2014/main" id="{95B4F6CD-FCB2-4E41-94F7-235D31B1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56" y="592608"/>
            <a:ext cx="4457796" cy="22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D866A-A391-4427-99C4-82D6AB38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- </a:t>
            </a:r>
            <a:r>
              <a:rPr lang="zh-TW" altLang="en-US" dirty="0"/>
              <a:t>資料洩漏、時序型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396D7-ECBF-4DD8-84BB-CADED942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換</a:t>
            </a:r>
            <a:r>
              <a:rPr lang="en-US" altLang="zh-TW" dirty="0" err="1"/>
              <a:t>cano</a:t>
            </a:r>
            <a:endParaRPr lang="en-US" altLang="zh-TW" dirty="0"/>
          </a:p>
          <a:p>
            <a:r>
              <a:rPr lang="en-US" altLang="zh-TW" dirty="0" err="1"/>
              <a:t>stscd</a:t>
            </a:r>
            <a:r>
              <a:rPr lang="zh-TW" altLang="en-US" dirty="0">
                <a:solidFill>
                  <a:srgbClr val="FF0000"/>
                </a:solidFill>
              </a:rPr>
              <a:t>連續且唯一</a:t>
            </a:r>
            <a:r>
              <a:rPr lang="zh-TW" altLang="en-US" dirty="0"/>
              <a:t>的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ecfg</a:t>
            </a:r>
            <a:r>
              <a:rPr lang="zh-TW" altLang="en-US" dirty="0"/>
              <a:t>連續且唯一的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Diff</a:t>
            </a:r>
            <a:r>
              <a:rPr lang="zh-TW" altLang="en-US" dirty="0"/>
              <a:t> </a:t>
            </a:r>
            <a:r>
              <a:rPr lang="en-US" altLang="zh-TW" dirty="0"/>
              <a:t>1~3 row, sum of the number different features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10AFBA-3302-448F-9AE5-A6EBB1064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43408"/>
              </p:ext>
            </p:extLst>
          </p:nvPr>
        </p:nvGraphicFramePr>
        <p:xfrm>
          <a:off x="1348731" y="4430598"/>
          <a:ext cx="5485702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284">
                  <a:extLst>
                    <a:ext uri="{9D8B030D-6E8A-4147-A177-3AD203B41FA5}">
                      <a16:colId xmlns:a16="http://schemas.microsoft.com/office/drawing/2014/main" val="3783141913"/>
                    </a:ext>
                  </a:extLst>
                </a:gridCol>
                <a:gridCol w="623926">
                  <a:extLst>
                    <a:ext uri="{9D8B030D-6E8A-4147-A177-3AD203B41FA5}">
                      <a16:colId xmlns:a16="http://schemas.microsoft.com/office/drawing/2014/main" val="112081628"/>
                    </a:ext>
                  </a:extLst>
                </a:gridCol>
                <a:gridCol w="644424">
                  <a:extLst>
                    <a:ext uri="{9D8B030D-6E8A-4147-A177-3AD203B41FA5}">
                      <a16:colId xmlns:a16="http://schemas.microsoft.com/office/drawing/2014/main" val="212240406"/>
                    </a:ext>
                  </a:extLst>
                </a:gridCol>
                <a:gridCol w="1038772">
                  <a:extLst>
                    <a:ext uri="{9D8B030D-6E8A-4147-A177-3AD203B41FA5}">
                      <a16:colId xmlns:a16="http://schemas.microsoft.com/office/drawing/2014/main" val="351911284"/>
                    </a:ext>
                  </a:extLst>
                </a:gridCol>
                <a:gridCol w="1038811">
                  <a:extLst>
                    <a:ext uri="{9D8B030D-6E8A-4147-A177-3AD203B41FA5}">
                      <a16:colId xmlns:a16="http://schemas.microsoft.com/office/drawing/2014/main" val="3050654573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002345693"/>
                    </a:ext>
                  </a:extLst>
                </a:gridCol>
              </a:tblGrid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Diff1_X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Diff1_Y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Diff_Sum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8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2725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42D9F4-B829-4264-86AF-FF1D0ACD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6799"/>
              </p:ext>
            </p:extLst>
          </p:nvPr>
        </p:nvGraphicFramePr>
        <p:xfrm>
          <a:off x="7399176" y="1694841"/>
          <a:ext cx="4403011" cy="215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3090065105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val="1769778242"/>
                    </a:ext>
                  </a:extLst>
                </a:gridCol>
                <a:gridCol w="1467670">
                  <a:extLst>
                    <a:ext uri="{9D8B030D-6E8A-4147-A177-3AD203B41FA5}">
                      <a16:colId xmlns:a16="http://schemas.microsoft.com/office/drawing/2014/main" val="359982758"/>
                    </a:ext>
                  </a:extLst>
                </a:gridCol>
              </a:tblGrid>
              <a:tr h="650289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Index_bacno1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stscd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Stscd_leak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32348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46755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0354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54322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6891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61355B-88E4-4E37-B8B1-803DFB2D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10686"/>
              </p:ext>
            </p:extLst>
          </p:nvPr>
        </p:nvGraphicFramePr>
        <p:xfrm>
          <a:off x="7399176" y="4053318"/>
          <a:ext cx="4403011" cy="214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3090065105"/>
                    </a:ext>
                  </a:extLst>
                </a:gridCol>
                <a:gridCol w="985243">
                  <a:extLst>
                    <a:ext uri="{9D8B030D-6E8A-4147-A177-3AD203B41FA5}">
                      <a16:colId xmlns:a16="http://schemas.microsoft.com/office/drawing/2014/main" val="1769778242"/>
                    </a:ext>
                  </a:extLst>
                </a:gridCol>
                <a:gridCol w="1467670">
                  <a:extLst>
                    <a:ext uri="{9D8B030D-6E8A-4147-A177-3AD203B41FA5}">
                      <a16:colId xmlns:a16="http://schemas.microsoft.com/office/drawing/2014/main" val="359982758"/>
                    </a:ext>
                  </a:extLst>
                </a:gridCol>
              </a:tblGrid>
              <a:tr h="650289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Index_bacno2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stscd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Stscd_leak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32348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46755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54322"/>
                  </a:ext>
                </a:extLst>
              </a:tr>
              <a:tr h="37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68918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6670E497-41E7-49D4-9A58-6F06CE330EA5}"/>
              </a:ext>
            </a:extLst>
          </p:cNvPr>
          <p:cNvSpPr/>
          <p:nvPr/>
        </p:nvSpPr>
        <p:spPr>
          <a:xfrm>
            <a:off x="4385388" y="2473205"/>
            <a:ext cx="2668555" cy="6718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71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850DA-BB1B-4A9F-953F-86C6A1F5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493D4-A561-473F-87A0-ACCFA571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 leakage</a:t>
            </a:r>
            <a:r>
              <a:rPr lang="zh-TW" altLang="en-US" dirty="0"/>
              <a:t>處理得不好</a:t>
            </a:r>
            <a:endParaRPr lang="en-US" altLang="zh-TW" dirty="0"/>
          </a:p>
          <a:p>
            <a:pPr lvl="1"/>
            <a:r>
              <a:rPr lang="zh-TW" altLang="en-US" dirty="0"/>
              <a:t>一個個處理時間會太久</a:t>
            </a:r>
            <a:endParaRPr lang="en-US" altLang="zh-TW" dirty="0"/>
          </a:p>
          <a:p>
            <a:pPr lvl="1"/>
            <a:r>
              <a:rPr lang="zh-TW" altLang="en-US" dirty="0"/>
              <a:t>為了分數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很少考慮到</a:t>
            </a:r>
            <a:r>
              <a:rPr lang="zh-TW" altLang="en-US" dirty="0">
                <a:solidFill>
                  <a:srgbClr val="FF0000"/>
                </a:solidFill>
              </a:rPr>
              <a:t>使用者過去經驗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RNN?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缺乏</a:t>
            </a:r>
            <a:r>
              <a:rPr lang="zh-TW" altLang="en-US" dirty="0">
                <a:solidFill>
                  <a:srgbClr val="FF0000"/>
                </a:solidFill>
              </a:rPr>
              <a:t>有效率的特徵工程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想法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Deep feature synthesis?</a:t>
            </a:r>
          </a:p>
          <a:p>
            <a:r>
              <a:rPr lang="zh-TW" altLang="en-US" dirty="0"/>
              <a:t>沒有有效率的方法</a:t>
            </a:r>
            <a:r>
              <a:rPr lang="zh-TW" altLang="en-US" dirty="0">
                <a:solidFill>
                  <a:srgbClr val="FF0000"/>
                </a:solidFill>
              </a:rPr>
              <a:t>選擇較好的特徵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更多的電腦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也許簡單特徵選擇一下就好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1F0BF5-87D0-4106-B1D1-AA553EA99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81386"/>
              </p:ext>
            </p:extLst>
          </p:nvPr>
        </p:nvGraphicFramePr>
        <p:xfrm>
          <a:off x="6419654" y="2121408"/>
          <a:ext cx="5015061" cy="26568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5716">
                  <a:extLst>
                    <a:ext uri="{9D8B030D-6E8A-4147-A177-3AD203B41FA5}">
                      <a16:colId xmlns:a16="http://schemas.microsoft.com/office/drawing/2014/main" val="2670547292"/>
                    </a:ext>
                  </a:extLst>
                </a:gridCol>
                <a:gridCol w="574230">
                  <a:extLst>
                    <a:ext uri="{9D8B030D-6E8A-4147-A177-3AD203B41FA5}">
                      <a16:colId xmlns:a16="http://schemas.microsoft.com/office/drawing/2014/main" val="3221702440"/>
                    </a:ext>
                  </a:extLst>
                </a:gridCol>
                <a:gridCol w="1452103">
                  <a:extLst>
                    <a:ext uri="{9D8B030D-6E8A-4147-A177-3AD203B41FA5}">
                      <a16:colId xmlns:a16="http://schemas.microsoft.com/office/drawing/2014/main" val="3556702204"/>
                    </a:ext>
                  </a:extLst>
                </a:gridCol>
                <a:gridCol w="1753012">
                  <a:extLst>
                    <a:ext uri="{9D8B030D-6E8A-4147-A177-3AD203B41FA5}">
                      <a16:colId xmlns:a16="http://schemas.microsoft.com/office/drawing/2014/main" val="4158526263"/>
                    </a:ext>
                  </a:extLst>
                </a:gridCol>
              </a:tblGrid>
              <a:tr h="640859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avg_Y_Bad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avg_Y_Good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83329"/>
                  </a:ext>
                </a:extLst>
              </a:tr>
              <a:tr h="50399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6699"/>
                  </a:ext>
                </a:extLst>
              </a:tr>
              <a:tr h="50399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63373"/>
                  </a:ext>
                </a:extLst>
              </a:tr>
              <a:tr h="503998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62509"/>
                  </a:ext>
                </a:extLst>
              </a:tr>
              <a:tr h="503998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6CDA8-5DC3-4121-BF1B-2D8C047E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TW" b="1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76816-56B5-4AB8-9A89-A68BDD6C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lvl="0"/>
            <a:r>
              <a:rPr lang="zh-TW" altLang="en-US" dirty="0"/>
              <a:t>檢查</a:t>
            </a:r>
            <a:r>
              <a:rPr lang="zh-TW" altLang="en-US" dirty="0">
                <a:solidFill>
                  <a:srgbClr val="FF0000"/>
                </a:solidFill>
              </a:rPr>
              <a:t>特徵隨著時間的分布變化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切三分</a:t>
            </a:r>
            <a:r>
              <a:rPr lang="en-US" altLang="zh-TW" dirty="0"/>
              <a:t>:train/valid/test</a:t>
            </a:r>
          </a:p>
          <a:p>
            <a:pPr lvl="1"/>
            <a:r>
              <a:rPr lang="zh-TW" altLang="en-US" dirty="0"/>
              <a:t>檢查</a:t>
            </a:r>
            <a:r>
              <a:rPr lang="en-US" altLang="zh-TW" dirty="0"/>
              <a:t>train/valid</a:t>
            </a:r>
            <a:r>
              <a:rPr lang="zh-TW" altLang="en-US" dirty="0"/>
              <a:t> 特徵分布、特徵與預測值關係</a:t>
            </a:r>
            <a:endParaRPr lang="en-US" altLang="zh-TW" dirty="0"/>
          </a:p>
          <a:p>
            <a:pPr lvl="1"/>
            <a:r>
              <a:rPr lang="zh-TW" altLang="en-US" dirty="0"/>
              <a:t>檢查</a:t>
            </a:r>
            <a:r>
              <a:rPr lang="en-US" altLang="zh-TW" dirty="0"/>
              <a:t>train/test</a:t>
            </a:r>
            <a:r>
              <a:rPr lang="zh-TW" altLang="en-US" dirty="0"/>
              <a:t> 特徵分布</a:t>
            </a:r>
            <a:endParaRPr lang="en-US" altLang="zh-TW" dirty="0"/>
          </a:p>
          <a:p>
            <a:pPr lvl="0"/>
            <a:r>
              <a:rPr lang="zh-TW" altLang="en-US" dirty="0"/>
              <a:t>觀察</a:t>
            </a:r>
            <a:r>
              <a:rPr lang="zh-TW" altLang="en-US" dirty="0">
                <a:solidFill>
                  <a:srgbClr val="FF0000"/>
                </a:solidFill>
              </a:rPr>
              <a:t>某一使用者</a:t>
            </a:r>
            <a:r>
              <a:rPr lang="zh-TW" altLang="en-US" dirty="0"/>
              <a:t>時間順序的特徵值</a:t>
            </a:r>
            <a:endParaRPr lang="en-US" altLang="zh-TW" dirty="0"/>
          </a:p>
          <a:p>
            <a:pPr lvl="0"/>
            <a:r>
              <a:rPr lang="zh-TW" altLang="en-US" dirty="0"/>
              <a:t>比較</a:t>
            </a:r>
            <a:r>
              <a:rPr lang="en-US" altLang="zh-TW" dirty="0"/>
              <a:t>normal &amp; fraud data</a:t>
            </a:r>
            <a:r>
              <a:rPr lang="zh-TW" altLang="en-US" dirty="0"/>
              <a:t>的特徵差異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r>
              <a:rPr lang="zh-TW" altLang="en-US" dirty="0"/>
              <a:t>目的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特徵是否適合訓練</a:t>
            </a:r>
            <a:endParaRPr lang="en-US" altLang="zh-TW" dirty="0"/>
          </a:p>
          <a:p>
            <a:pPr lvl="1"/>
            <a:r>
              <a:rPr lang="zh-TW" altLang="en-US" dirty="0"/>
              <a:t>特徵是否重要</a:t>
            </a:r>
            <a:r>
              <a:rPr lang="en-US" altLang="zh-TW" dirty="0"/>
              <a:t>(</a:t>
            </a:r>
            <a:r>
              <a:rPr lang="zh-TW" altLang="en-US" dirty="0"/>
              <a:t>可以做更進階特徵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92C6C44-E448-48CB-92FF-76D0DC779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89029"/>
              </p:ext>
            </p:extLst>
          </p:nvPr>
        </p:nvGraphicFramePr>
        <p:xfrm>
          <a:off x="5914312" y="923544"/>
          <a:ext cx="571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204">
                  <a:extLst>
                    <a:ext uri="{9D8B030D-6E8A-4147-A177-3AD203B41FA5}">
                      <a16:colId xmlns:a16="http://schemas.microsoft.com/office/drawing/2014/main" val="3900911184"/>
                    </a:ext>
                  </a:extLst>
                </a:gridCol>
                <a:gridCol w="1428102">
                  <a:extLst>
                    <a:ext uri="{9D8B030D-6E8A-4147-A177-3AD203B41FA5}">
                      <a16:colId xmlns:a16="http://schemas.microsoft.com/office/drawing/2014/main" val="3943054493"/>
                    </a:ext>
                  </a:extLst>
                </a:gridCol>
                <a:gridCol w="1428102">
                  <a:extLst>
                    <a:ext uri="{9D8B030D-6E8A-4147-A177-3AD203B41FA5}">
                      <a16:colId xmlns:a16="http://schemas.microsoft.com/office/drawing/2014/main" val="2106977232"/>
                    </a:ext>
                  </a:extLst>
                </a:gridCol>
              </a:tblGrid>
              <a:tr h="361841">
                <a:tc gridSpan="3"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                                     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56422"/>
                  </a:ext>
                </a:extLst>
              </a:tr>
              <a:tr h="36184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Valid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6253</TotalTime>
  <Words>921</Words>
  <Application>Microsoft Office PowerPoint</Application>
  <PresentationFormat>寬螢幕</PresentationFormat>
  <Paragraphs>277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玉山人工智慧公開挑戰賽2019秋季賽</vt:lpstr>
      <vt:lpstr>摘要</vt:lpstr>
      <vt:lpstr>Tools/初步觀察</vt:lpstr>
      <vt:lpstr>特徵工程</vt:lpstr>
      <vt:lpstr>特徵工程-類別、時間型</vt:lpstr>
      <vt:lpstr>特徵工程-異常偵測型</vt:lpstr>
      <vt:lpstr>特徵工程- 資料洩漏、時序型</vt:lpstr>
      <vt:lpstr>特徵工程缺點</vt:lpstr>
      <vt:lpstr>EDA</vt:lpstr>
      <vt:lpstr>建模預測</vt:lpstr>
      <vt:lpstr>驗證集</vt:lpstr>
      <vt:lpstr>調整參數</vt:lpstr>
      <vt:lpstr>演算法</vt:lpstr>
      <vt:lpstr> 調整閾值 </vt:lpstr>
      <vt:lpstr>學習/挑戰</vt:lpstr>
      <vt:lpstr>謝謝大家的聆聽 Q&amp;A</vt:lpstr>
      <vt:lpstr>閃電獎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玉山人工智慧公開挑戰賽2019秋季賽</dc:title>
  <dc:creator>ch951753ris@gmail.com</dc:creator>
  <cp:lastModifiedBy>ch951753ris@gmail.com</cp:lastModifiedBy>
  <cp:revision>97</cp:revision>
  <dcterms:created xsi:type="dcterms:W3CDTF">2019-12-01T16:22:12Z</dcterms:created>
  <dcterms:modified xsi:type="dcterms:W3CDTF">2019-12-14T06:50:43Z</dcterms:modified>
</cp:coreProperties>
</file>