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4789827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4789827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a63f3caac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a63f3caac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2f167beae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2f167beae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2f167be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2f167be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2f167bea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2f167bea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340d372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340d372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340d372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340d372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340d372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b340d372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2f167bea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2f167bea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98d9a5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98d9a5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inancial-hacker.com/the-market-meanness-index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Charles Henry Dow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227925" y="3422500"/>
            <a:ext cx="30978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彭梓瑄 何怡萱 劉力仁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80" y="222512"/>
            <a:ext cx="8327633" cy="46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/>
          <p:nvPr/>
        </p:nvSpPr>
        <p:spPr>
          <a:xfrm>
            <a:off x="257775" y="4148475"/>
            <a:ext cx="8664300" cy="872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資產配置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BTC:	135,000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ETH:	100,000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MIOTA:	50,000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USDT:	15,000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根據回測收益分配，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並保留 15,000 USDT 避險</a:t>
            </a:r>
            <a:endParaRPr/>
          </a:p>
        </p:txBody>
      </p:sp>
      <p:pic>
        <p:nvPicPr>
          <p:cNvPr id="67" name="Google Shape;67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725" y="1590300"/>
            <a:ext cx="3930726" cy="2430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14"/>
          <p:cNvGrpSpPr/>
          <p:nvPr/>
        </p:nvGrpSpPr>
        <p:grpSpPr>
          <a:xfrm>
            <a:off x="0" y="4846500"/>
            <a:ext cx="9144000" cy="297000"/>
            <a:chOff x="0" y="4648425"/>
            <a:chExt cx="9144000" cy="297000"/>
          </a:xfrm>
        </p:grpSpPr>
        <p:sp>
          <p:nvSpPr>
            <p:cNvPr id="69" name="Google Shape;69;p14"/>
            <p:cNvSpPr/>
            <p:nvPr/>
          </p:nvSpPr>
          <p:spPr>
            <a:xfrm>
              <a:off x="0" y="4648425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58400" y="4697566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資產配置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629300" y="4697566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BTC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800188" y="4697566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ETH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971100" y="4697566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45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雙均線順勢策略分析: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1. 不同均線: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WMA &gt; SMA &gt; Others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較敏感，因此也需要比較長的周期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→ 不太適合兩個禮拜的比賽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525" y="2549513"/>
            <a:ext cx="4584900" cy="2186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5"/>
          <p:cNvGrpSpPr/>
          <p:nvPr/>
        </p:nvGrpSpPr>
        <p:grpSpPr>
          <a:xfrm>
            <a:off x="6020300" y="349200"/>
            <a:ext cx="3005125" cy="2114550"/>
            <a:chOff x="5634713" y="445019"/>
            <a:chExt cx="3005125" cy="2114550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4713" y="445019"/>
              <a:ext cx="3005125" cy="2114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/>
            <p:nvPr/>
          </p:nvSpPr>
          <p:spPr>
            <a:xfrm>
              <a:off x="7602850" y="462875"/>
              <a:ext cx="627600" cy="572700"/>
            </a:xfrm>
            <a:prstGeom prst="ellipse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176350" y="1215950"/>
              <a:ext cx="627600" cy="572700"/>
            </a:xfrm>
            <a:prstGeom prst="ellipse">
              <a:avLst/>
            </a:prstGeom>
            <a:noFill/>
            <a:ln cap="flat" cmpd="sng" w="285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0" y="4846500"/>
            <a:ext cx="9144000" cy="297000"/>
            <a:chOff x="0" y="4648425"/>
            <a:chExt cx="9144000" cy="297000"/>
          </a:xfrm>
        </p:grpSpPr>
        <p:sp>
          <p:nvSpPr>
            <p:cNvPr id="86" name="Google Shape;86;p15"/>
            <p:cNvSpPr/>
            <p:nvPr/>
          </p:nvSpPr>
          <p:spPr>
            <a:xfrm>
              <a:off x="0" y="4648425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584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6293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BTC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800188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ETH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9711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BTC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2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2. 週期高原分析: 短 20~30 &amp; 長 70~90 有高原結果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3. 停損分析: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4. </a:t>
            </a:r>
            <a:r>
              <a:rPr lang="zh-TW" sz="1700"/>
              <a:t>濾網設定: 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Market Meanness Index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計算過去 N 天中位數，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得出是否超過中位數的數列 S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700"/>
              <a:t>計算 S 的移動平均，得 MMI</a:t>
            </a:r>
            <a:r>
              <a:rPr lang="zh-TW" sz="1700"/>
              <a:t>	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700"/>
              <a:t>效果: 過濾</a:t>
            </a:r>
            <a:r>
              <a:rPr b="1" lang="zh-TW" sz="1700">
                <a:solidFill>
                  <a:schemeClr val="lt2"/>
                </a:solidFill>
              </a:rPr>
              <a:t>假突破</a:t>
            </a:r>
            <a:r>
              <a:rPr lang="zh-TW" sz="1700"/>
              <a:t>趨勢</a:t>
            </a:r>
            <a:endParaRPr sz="17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73" y="2041050"/>
            <a:ext cx="3540174" cy="252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6"/>
          <p:cNvGrpSpPr/>
          <p:nvPr/>
        </p:nvGrpSpPr>
        <p:grpSpPr>
          <a:xfrm>
            <a:off x="0" y="4846500"/>
            <a:ext cx="9144000" cy="297000"/>
            <a:chOff x="0" y="4648425"/>
            <a:chExt cx="9144000" cy="297000"/>
          </a:xfrm>
        </p:grpSpPr>
        <p:sp>
          <p:nvSpPr>
            <p:cNvPr id="99" name="Google Shape;99;p16"/>
            <p:cNvSpPr/>
            <p:nvPr/>
          </p:nvSpPr>
          <p:spPr>
            <a:xfrm>
              <a:off x="0" y="4648425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584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6293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BTC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800188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ETH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69711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乖離率逆勢策略 (30 min)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買入：5MA，threshold = 0.0012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賣出：15MA，threshold = 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	stock_base = 12000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	移動停損：15%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549" y="1152475"/>
            <a:ext cx="4378800" cy="32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7"/>
          <p:cNvGrpSpPr/>
          <p:nvPr/>
        </p:nvGrpSpPr>
        <p:grpSpPr>
          <a:xfrm>
            <a:off x="0" y="4846500"/>
            <a:ext cx="9144000" cy="297000"/>
            <a:chOff x="0" y="4846500"/>
            <a:chExt cx="9144000" cy="297000"/>
          </a:xfrm>
        </p:grpSpPr>
        <p:sp>
          <p:nvSpPr>
            <p:cNvPr id="112" name="Google Shape;112;p17"/>
            <p:cNvSpPr/>
            <p:nvPr/>
          </p:nvSpPr>
          <p:spPr>
            <a:xfrm>
              <a:off x="0" y="4846500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584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26293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BTC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800188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ETH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9711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截至 </a:t>
            </a:r>
            <a:r>
              <a:rPr lang="zh-TW"/>
              <a:t>1/5</a:t>
            </a:r>
            <a:r>
              <a:rPr lang="zh-TW"/>
              <a:t> 的結果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is_shorting = true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425" y="2232850"/>
            <a:ext cx="317435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425" y="3286700"/>
            <a:ext cx="7867926" cy="5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18"/>
          <p:cNvCxnSpPr/>
          <p:nvPr/>
        </p:nvCxnSpPr>
        <p:spPr>
          <a:xfrm flipH="1" rot="10800000">
            <a:off x="4795525" y="3422875"/>
            <a:ext cx="1404000" cy="1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425" y="4299050"/>
            <a:ext cx="2372599" cy="26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8"/>
          <p:cNvGrpSpPr/>
          <p:nvPr/>
        </p:nvGrpSpPr>
        <p:grpSpPr>
          <a:xfrm>
            <a:off x="0" y="4846500"/>
            <a:ext cx="9144000" cy="297000"/>
            <a:chOff x="0" y="4846500"/>
            <a:chExt cx="9144000" cy="297000"/>
          </a:xfrm>
        </p:grpSpPr>
        <p:sp>
          <p:nvSpPr>
            <p:cNvPr id="128" name="Google Shape;128;p18"/>
            <p:cNvSpPr/>
            <p:nvPr/>
          </p:nvSpPr>
          <p:spPr>
            <a:xfrm>
              <a:off x="0" y="4846500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4584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6293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BTC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800188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ETH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9711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ETH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截至 1/5 的結果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is_shorting = false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775" y="445025"/>
            <a:ext cx="2678925" cy="44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20546" r="0" t="0"/>
          <a:stretch/>
        </p:blipFill>
        <p:spPr>
          <a:xfrm>
            <a:off x="707425" y="2260353"/>
            <a:ext cx="5285125" cy="51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9"/>
          <p:cNvGrpSpPr/>
          <p:nvPr/>
        </p:nvGrpSpPr>
        <p:grpSpPr>
          <a:xfrm>
            <a:off x="0" y="4846500"/>
            <a:ext cx="9144000" cy="297000"/>
            <a:chOff x="0" y="4846500"/>
            <a:chExt cx="9144000" cy="297000"/>
          </a:xfrm>
        </p:grpSpPr>
        <p:sp>
          <p:nvSpPr>
            <p:cNvPr id="142" name="Google Shape;142;p19"/>
            <p:cNvSpPr/>
            <p:nvPr/>
          </p:nvSpPr>
          <p:spPr>
            <a:xfrm>
              <a:off x="0" y="4846500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584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26293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BTC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800188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ETH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6971100" y="4895640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MIOTA</a:t>
              </a: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MIOTA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311700" y="1152475"/>
            <a:ext cx="40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RSI (25 hr) </a:t>
            </a:r>
            <a:r>
              <a:rPr lang="zh-TW"/>
              <a:t>逆勢策略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買入: 45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賣出: 65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移動停損: 0.1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→ 直接被趨勢完美打爆兩次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Future: 加濾網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387" y="1497125"/>
            <a:ext cx="2388638" cy="224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5397800" y="1791400"/>
            <a:ext cx="9600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CCCCCC"/>
                </a:solidFill>
              </a:rPr>
              <a:t>過去</a:t>
            </a:r>
            <a:r>
              <a:rPr lang="zh-TW" sz="1200">
                <a:solidFill>
                  <a:srgbClr val="CCCCCC"/>
                </a:solidFill>
              </a:rPr>
              <a:t>一年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5397800" y="2408925"/>
            <a:ext cx="11256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CCCCCC"/>
                </a:solidFill>
              </a:rPr>
              <a:t>過去一月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5397800" y="3026425"/>
            <a:ext cx="9990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200">
                <a:solidFill>
                  <a:srgbClr val="CCCCCC"/>
                </a:solidFill>
              </a:rPr>
              <a:t>過去一週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5849375" y="3792550"/>
            <a:ext cx="25737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400">
                <a:solidFill>
                  <a:srgbClr val="D9D9D9"/>
                </a:solidFill>
              </a:rPr>
              <a:t>回測數據 (2020/12/20)</a:t>
            </a:r>
            <a:endParaRPr b="1" sz="1400">
              <a:solidFill>
                <a:srgbClr val="D9D9D9"/>
              </a:solidFill>
            </a:endParaRPr>
          </a:p>
        </p:txBody>
      </p:sp>
      <p:grpSp>
        <p:nvGrpSpPr>
          <p:cNvPr id="158" name="Google Shape;158;p20"/>
          <p:cNvGrpSpPr/>
          <p:nvPr/>
        </p:nvGrpSpPr>
        <p:grpSpPr>
          <a:xfrm>
            <a:off x="0" y="4846500"/>
            <a:ext cx="9144000" cy="297000"/>
            <a:chOff x="0" y="4648425"/>
            <a:chExt cx="9144000" cy="297000"/>
          </a:xfrm>
        </p:grpSpPr>
        <p:sp>
          <p:nvSpPr>
            <p:cNvPr id="159" name="Google Shape;159;p20"/>
            <p:cNvSpPr/>
            <p:nvPr/>
          </p:nvSpPr>
          <p:spPr>
            <a:xfrm>
              <a:off x="0" y="4648425"/>
              <a:ext cx="9144000" cy="297000"/>
            </a:xfrm>
            <a:prstGeom prst="rect">
              <a:avLst/>
            </a:prstGeom>
            <a:solidFill>
              <a:srgbClr val="B4C6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4584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資產配置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26293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BTC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4800188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accent2"/>
                  </a:solidFill>
                </a:rPr>
                <a:t>ETH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971100" y="4697565"/>
              <a:ext cx="1714500" cy="19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</a:rPr>
                <a:t>MIOTA</a:t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Result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0650"/>
            <a:ext cx="9144001" cy="2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