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92" r:id="rId4"/>
    <p:sldId id="289" r:id="rId5"/>
    <p:sldId id="301" r:id="rId6"/>
    <p:sldId id="298" r:id="rId7"/>
    <p:sldId id="302" r:id="rId8"/>
    <p:sldId id="303" r:id="rId9"/>
    <p:sldId id="305" r:id="rId10"/>
    <p:sldId id="304" r:id="rId11"/>
    <p:sldId id="294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다빈" initials="최다" lastIdx="4" clrIdx="0">
    <p:extLst>
      <p:ext uri="{19B8F6BF-5375-455C-9EA6-DF929625EA0E}">
        <p15:presenceInfo xmlns:p15="http://schemas.microsoft.com/office/powerpoint/2012/main" userId="c1a9f326c25575db" providerId="Windows Live"/>
      </p:ext>
    </p:extLst>
  </p:cmAuthor>
  <p:cmAuthor id="2" name="Ki-in Han" initials="KH" lastIdx="1" clrIdx="1">
    <p:extLst>
      <p:ext uri="{19B8F6BF-5375-455C-9EA6-DF929625EA0E}">
        <p15:presenceInfo xmlns:p15="http://schemas.microsoft.com/office/powerpoint/2012/main" userId="Ki-in 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F72"/>
    <a:srgbClr val="FFF1C5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4A4-137E-45D4-BEA4-1D4ADEAEE113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23A4-4D7A-4495-8A5C-4448319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7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4A4-137E-45D4-BEA4-1D4ADEAEE113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23A4-4D7A-4495-8A5C-4448319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4A4-137E-45D4-BEA4-1D4ADEAEE113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23A4-4D7A-4495-8A5C-4448319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4A4-137E-45D4-BEA4-1D4ADEAEE113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23A4-4D7A-4495-8A5C-4448319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8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4A4-137E-45D4-BEA4-1D4ADEAEE113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23A4-4D7A-4495-8A5C-4448319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4A4-137E-45D4-BEA4-1D4ADEAEE113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23A4-4D7A-4495-8A5C-4448319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8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4A4-137E-45D4-BEA4-1D4ADEAEE113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23A4-4D7A-4495-8A5C-4448319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7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4A4-137E-45D4-BEA4-1D4ADEAEE113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23A4-4D7A-4495-8A5C-4448319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8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4A4-137E-45D4-BEA4-1D4ADEAEE113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23A4-4D7A-4495-8A5C-4448319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5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4A4-137E-45D4-BEA4-1D4ADEAEE113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23A4-4D7A-4495-8A5C-4448319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0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4A4-137E-45D4-BEA4-1D4ADEAEE113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23A4-4D7A-4495-8A5C-4448319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90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World돋움체_Pro Bold" panose="00000800000000000000" pitchFamily="50" charset="-127"/>
              </a:defRPr>
            </a:lvl1pPr>
          </a:lstStyle>
          <a:p>
            <a:fld id="{E9E2D4A4-137E-45D4-BEA4-1D4ADEAEE113}" type="datetimeFigureOut">
              <a:rPr lang="ko-KR" altLang="en-US" smtClean="0"/>
              <a:pPr/>
              <a:t>2020-07-03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World돋움체_Pro Bold" panose="000008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World돋움체_Pro Bold" panose="00000800000000000000" pitchFamily="50" charset="-127"/>
              </a:defRPr>
            </a:lvl1pPr>
          </a:lstStyle>
          <a:p>
            <a:fld id="{290C23A4-4D7A-4495-8A5C-4448319972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5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World돋움체_Pro Bold" panose="00000800000000000000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World돋움체_Pro Bold" panose="00000800000000000000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World돋움체_Pro Bold" panose="00000800000000000000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_Pro Bold" panose="00000800000000000000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_Pro Bold" panose="00000800000000000000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864553-B565-41E7-BAA5-96EB2EE344BC}"/>
              </a:ext>
            </a:extLst>
          </p:cNvPr>
          <p:cNvSpPr txBox="1"/>
          <p:nvPr/>
        </p:nvSpPr>
        <p:spPr>
          <a:xfrm>
            <a:off x="2525315" y="2473815"/>
            <a:ext cx="409336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solidFill>
                  <a:schemeClr val="accent2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알먹</a:t>
            </a:r>
            <a:endParaRPr lang="en-US" altLang="ko-KR" sz="6600">
              <a:solidFill>
                <a:schemeClr val="accent2">
                  <a:lumMod val="60000"/>
                  <a:lumOff val="4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6600">
                <a:solidFill>
                  <a:schemeClr val="accent2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[:</a:t>
            </a:r>
            <a:r>
              <a:rPr lang="ko-KR" altLang="en-US" sz="6600">
                <a:solidFill>
                  <a:schemeClr val="accent2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알고먹자</a:t>
            </a:r>
            <a:r>
              <a:rPr lang="en-US" altLang="ko-KR" sz="6600">
                <a:solidFill>
                  <a:schemeClr val="accent2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br>
              <a:rPr lang="en-US" altLang="ko-KR" sz="33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lang="ko-KR" altLang="en-US" sz="33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62DE9-0608-45EA-A0D4-FA3E12A4EF89}"/>
              </a:ext>
            </a:extLst>
          </p:cNvPr>
          <p:cNvSpPr txBox="1"/>
          <p:nvPr/>
        </p:nvSpPr>
        <p:spPr>
          <a:xfrm>
            <a:off x="5414259" y="6365632"/>
            <a:ext cx="3472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감동란 ㅡ</a:t>
            </a:r>
            <a:r>
              <a:rPr lang="en-US" altLang="ko-KR" sz="1400"/>
              <a:t> </a:t>
            </a:r>
            <a:r>
              <a:rPr lang="ko-KR" altLang="en-US" sz="1400"/>
              <a:t>장문경</a:t>
            </a:r>
            <a:r>
              <a:rPr lang="en-US" altLang="ko-KR" sz="1400"/>
              <a:t>, </a:t>
            </a:r>
            <a:r>
              <a:rPr lang="ko-KR" altLang="en-US" sz="1400"/>
              <a:t>진현영</a:t>
            </a:r>
            <a:r>
              <a:rPr lang="en-US" altLang="ko-KR" sz="1400"/>
              <a:t>, </a:t>
            </a:r>
            <a:r>
              <a:rPr lang="ko-KR" altLang="en-US" sz="1400"/>
              <a:t> 한기인</a:t>
            </a:r>
            <a:r>
              <a:rPr lang="en-US" altLang="ko-KR" sz="1400"/>
              <a:t>, </a:t>
            </a:r>
            <a:r>
              <a:rPr lang="ko-KR" altLang="en-US" sz="1400"/>
              <a:t> 박정은</a:t>
            </a:r>
          </a:p>
        </p:txBody>
      </p:sp>
    </p:spTree>
    <p:extLst>
      <p:ext uri="{BB962C8B-B14F-4D97-AF65-F5344CB8AC3E}">
        <p14:creationId xmlns:p14="http://schemas.microsoft.com/office/powerpoint/2010/main" val="246203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D475F0D-64AA-4986-B489-49A7CA8E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810" y="0"/>
            <a:ext cx="2929283" cy="40502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B8A410-F8EE-4C9F-832F-5DC0E8E9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46" y="497148"/>
            <a:ext cx="2738518" cy="27254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E19C78-BCC1-41CD-B61C-D585CB2A7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37" y="716541"/>
            <a:ext cx="2926334" cy="20956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FCC60A-6AC8-4034-A072-047AACD87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0214"/>
            <a:ext cx="9144000" cy="280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2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CE01F5-6634-4BF4-A5ED-6356BD832570}"/>
              </a:ext>
            </a:extLst>
          </p:cNvPr>
          <p:cNvGrpSpPr/>
          <p:nvPr/>
        </p:nvGrpSpPr>
        <p:grpSpPr>
          <a:xfrm>
            <a:off x="671267" y="3532651"/>
            <a:ext cx="2903520" cy="830998"/>
            <a:chOff x="357448" y="1411562"/>
            <a:chExt cx="2272453" cy="1107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ED484-3728-49A7-9F3D-C4BD30CE855B}"/>
                </a:ext>
              </a:extLst>
            </p:cNvPr>
            <p:cNvSpPr txBox="1"/>
            <p:nvPr/>
          </p:nvSpPr>
          <p:spPr>
            <a:xfrm>
              <a:off x="357448" y="1411562"/>
              <a:ext cx="841039" cy="1107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03</a:t>
              </a:r>
              <a:endParaRPr lang="ko-KR" altLang="en-US" sz="4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F56F73-188C-43B8-9558-6A992F44D395}"/>
                </a:ext>
              </a:extLst>
            </p:cNvPr>
            <p:cNvSpPr txBox="1"/>
            <p:nvPr/>
          </p:nvSpPr>
          <p:spPr>
            <a:xfrm>
              <a:off x="1198487" y="1435242"/>
              <a:ext cx="1431414" cy="69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8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시연</a:t>
              </a:r>
              <a:endPara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F1D0EAC-768D-4560-A9CD-7A702C3C4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091" y="1559767"/>
              <a:ext cx="481414" cy="872258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D2E9BD-04AB-4DEA-867E-872D4BA5C2E3}"/>
              </a:ext>
            </a:extLst>
          </p:cNvPr>
          <p:cNvSpPr/>
          <p:nvPr/>
        </p:nvSpPr>
        <p:spPr>
          <a:xfrm>
            <a:off x="3861339" y="3859870"/>
            <a:ext cx="5305426" cy="160774"/>
          </a:xfrm>
          <a:prstGeom prst="rect">
            <a:avLst/>
          </a:prstGeom>
          <a:solidFill>
            <a:srgbClr val="FEC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D29C53-7A60-4935-B444-C80BB4F41EEF}"/>
              </a:ext>
            </a:extLst>
          </p:cNvPr>
          <p:cNvSpPr/>
          <p:nvPr/>
        </p:nvSpPr>
        <p:spPr>
          <a:xfrm flipV="1">
            <a:off x="0" y="3859870"/>
            <a:ext cx="384715" cy="160774"/>
          </a:xfrm>
          <a:prstGeom prst="rect">
            <a:avLst/>
          </a:prstGeom>
          <a:solidFill>
            <a:srgbClr val="FEC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E5713-6888-46DD-AEE2-C24D6D9B70AC}"/>
              </a:ext>
            </a:extLst>
          </p:cNvPr>
          <p:cNvSpPr txBox="1"/>
          <p:nvPr/>
        </p:nvSpPr>
        <p:spPr>
          <a:xfrm>
            <a:off x="8863542" y="6611779"/>
            <a:ext cx="36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17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80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F56F73-188C-43B8-9558-6A992F44D395}"/>
              </a:ext>
            </a:extLst>
          </p:cNvPr>
          <p:cNvSpPr txBox="1"/>
          <p:nvPr/>
        </p:nvSpPr>
        <p:spPr>
          <a:xfrm>
            <a:off x="894494" y="3543590"/>
            <a:ext cx="2457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감사합니다</a:t>
            </a:r>
            <a:endParaRPr lang="ko-KR" altLang="en-US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D2E9BD-04AB-4DEA-867E-872D4BA5C2E3}"/>
              </a:ext>
            </a:extLst>
          </p:cNvPr>
          <p:cNvSpPr/>
          <p:nvPr/>
        </p:nvSpPr>
        <p:spPr>
          <a:xfrm>
            <a:off x="3861339" y="3859870"/>
            <a:ext cx="5305426" cy="160774"/>
          </a:xfrm>
          <a:prstGeom prst="rect">
            <a:avLst/>
          </a:prstGeom>
          <a:solidFill>
            <a:srgbClr val="FEC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D29C53-7A60-4935-B444-C80BB4F41EEF}"/>
              </a:ext>
            </a:extLst>
          </p:cNvPr>
          <p:cNvSpPr/>
          <p:nvPr/>
        </p:nvSpPr>
        <p:spPr>
          <a:xfrm flipV="1">
            <a:off x="0" y="3859870"/>
            <a:ext cx="384715" cy="160774"/>
          </a:xfrm>
          <a:prstGeom prst="rect">
            <a:avLst/>
          </a:prstGeom>
          <a:solidFill>
            <a:srgbClr val="FEC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E5713-6888-46DD-AEE2-C24D6D9B70AC}"/>
              </a:ext>
            </a:extLst>
          </p:cNvPr>
          <p:cNvSpPr txBox="1"/>
          <p:nvPr/>
        </p:nvSpPr>
        <p:spPr>
          <a:xfrm>
            <a:off x="8863542" y="6611779"/>
            <a:ext cx="36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17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8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B5F882D-8DB0-498E-A154-BD83ABED6208}"/>
              </a:ext>
            </a:extLst>
          </p:cNvPr>
          <p:cNvGrpSpPr/>
          <p:nvPr/>
        </p:nvGrpSpPr>
        <p:grpSpPr>
          <a:xfrm>
            <a:off x="2324515" y="1455698"/>
            <a:ext cx="2777901" cy="553998"/>
            <a:chOff x="-413280" y="1411562"/>
            <a:chExt cx="3703868" cy="7386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98C739-8AB4-438C-8A43-25C6D8635301}"/>
                </a:ext>
              </a:extLst>
            </p:cNvPr>
            <p:cNvSpPr txBox="1"/>
            <p:nvPr/>
          </p:nvSpPr>
          <p:spPr>
            <a:xfrm>
              <a:off x="357448" y="1411562"/>
              <a:ext cx="8410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01</a:t>
              </a:r>
              <a:endParaRPr lang="ko-KR" altLang="en-US" sz="3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5F6B-81AD-4478-A5E1-8EC31937F008}"/>
                </a:ext>
              </a:extLst>
            </p:cNvPr>
            <p:cNvSpPr txBox="1"/>
            <p:nvPr/>
          </p:nvSpPr>
          <p:spPr>
            <a:xfrm>
              <a:off x="-413280" y="1546969"/>
              <a:ext cx="37038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5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기획 배경</a:t>
              </a:r>
              <a:endParaRPr lang="ko-KR" altLang="en-US" sz="15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1038F15-C7E4-4E79-BEDC-D09610CD4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457" y="1457729"/>
              <a:ext cx="399495" cy="615552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21E961-8116-482E-BFA3-350E5A37C83D}"/>
              </a:ext>
            </a:extLst>
          </p:cNvPr>
          <p:cNvGrpSpPr/>
          <p:nvPr/>
        </p:nvGrpSpPr>
        <p:grpSpPr>
          <a:xfrm>
            <a:off x="5729915" y="1455698"/>
            <a:ext cx="1777991" cy="553998"/>
            <a:chOff x="357447" y="1411562"/>
            <a:chExt cx="2370655" cy="7386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F24500-5391-4950-8A11-0658AA2DE711}"/>
                </a:ext>
              </a:extLst>
            </p:cNvPr>
            <p:cNvSpPr txBox="1"/>
            <p:nvPr/>
          </p:nvSpPr>
          <p:spPr>
            <a:xfrm>
              <a:off x="357448" y="1411562"/>
              <a:ext cx="8410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02</a:t>
              </a:r>
              <a:endParaRPr lang="ko-KR" altLang="en-US" sz="3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6EF0B6-BD35-47F8-9591-4ECA1F4A6ED6}"/>
                </a:ext>
              </a:extLst>
            </p:cNvPr>
            <p:cNvSpPr txBox="1"/>
            <p:nvPr/>
          </p:nvSpPr>
          <p:spPr>
            <a:xfrm>
              <a:off x="357447" y="1530781"/>
              <a:ext cx="2370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5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설계</a:t>
              </a:r>
              <a:endParaRPr lang="ko-KR" altLang="en-US" sz="15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374473E-8ACE-4479-ADD6-F9BA8D489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457" y="1457729"/>
              <a:ext cx="399495" cy="615552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8A68E52-E460-4F96-8EBD-3EC6ED3FAC74}"/>
              </a:ext>
            </a:extLst>
          </p:cNvPr>
          <p:cNvGrpSpPr/>
          <p:nvPr/>
        </p:nvGrpSpPr>
        <p:grpSpPr>
          <a:xfrm>
            <a:off x="2902561" y="4154078"/>
            <a:ext cx="1817957" cy="553998"/>
            <a:chOff x="269577" y="1411562"/>
            <a:chExt cx="2423943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437CD3-48EE-4E3E-A0B0-7C65B7372A8A}"/>
                </a:ext>
              </a:extLst>
            </p:cNvPr>
            <p:cNvSpPr txBox="1"/>
            <p:nvPr/>
          </p:nvSpPr>
          <p:spPr>
            <a:xfrm>
              <a:off x="357448" y="1411562"/>
              <a:ext cx="8410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03</a:t>
              </a:r>
              <a:endParaRPr lang="ko-KR" altLang="en-US" sz="3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E71869-85C0-4458-B6E6-0273902C05FE}"/>
                </a:ext>
              </a:extLst>
            </p:cNvPr>
            <p:cNvSpPr txBox="1"/>
            <p:nvPr/>
          </p:nvSpPr>
          <p:spPr>
            <a:xfrm>
              <a:off x="269577" y="1465778"/>
              <a:ext cx="24239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5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시연</a:t>
              </a:r>
              <a:endParaRPr lang="ko-KR" altLang="en-US" sz="15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F822865-6CE8-4E74-B223-42F687306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457" y="1457729"/>
              <a:ext cx="399495" cy="615552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09EF3FD-55B0-4539-B1DF-FEBB4B294105}"/>
              </a:ext>
            </a:extLst>
          </p:cNvPr>
          <p:cNvCxnSpPr>
            <a:cxnSpLocks/>
          </p:cNvCxnSpPr>
          <p:nvPr/>
        </p:nvCxnSpPr>
        <p:spPr>
          <a:xfrm>
            <a:off x="2324515" y="804335"/>
            <a:ext cx="0" cy="52440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F92090-AC73-4856-98D8-B2778D027DE2}"/>
              </a:ext>
            </a:extLst>
          </p:cNvPr>
          <p:cNvSpPr txBox="1"/>
          <p:nvPr/>
        </p:nvSpPr>
        <p:spPr>
          <a:xfrm>
            <a:off x="236161" y="857180"/>
            <a:ext cx="190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</a:rPr>
              <a:t>CONTENTS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1025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CE01F5-6634-4BF4-A5ED-6356BD832570}"/>
              </a:ext>
            </a:extLst>
          </p:cNvPr>
          <p:cNvGrpSpPr/>
          <p:nvPr/>
        </p:nvGrpSpPr>
        <p:grpSpPr>
          <a:xfrm>
            <a:off x="671267" y="3532650"/>
            <a:ext cx="2903520" cy="1569660"/>
            <a:chOff x="357448" y="1411562"/>
            <a:chExt cx="2272453" cy="20928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ED484-3728-49A7-9F3D-C4BD30CE855B}"/>
                </a:ext>
              </a:extLst>
            </p:cNvPr>
            <p:cNvSpPr txBox="1"/>
            <p:nvPr/>
          </p:nvSpPr>
          <p:spPr>
            <a:xfrm>
              <a:off x="357448" y="1411562"/>
              <a:ext cx="84103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01</a:t>
              </a:r>
              <a:endParaRPr lang="ko-KR" altLang="en-US" sz="4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F56F73-188C-43B8-9558-6A992F44D395}"/>
                </a:ext>
              </a:extLst>
            </p:cNvPr>
            <p:cNvSpPr txBox="1"/>
            <p:nvPr/>
          </p:nvSpPr>
          <p:spPr>
            <a:xfrm>
              <a:off x="1198487" y="1435242"/>
              <a:ext cx="1431414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8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기획배경</a:t>
              </a:r>
              <a:endPara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F1D0EAC-768D-4560-A9CD-7A702C3C4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091" y="1559767"/>
              <a:ext cx="481414" cy="872258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D2E9BD-04AB-4DEA-867E-872D4BA5C2E3}"/>
              </a:ext>
            </a:extLst>
          </p:cNvPr>
          <p:cNvSpPr/>
          <p:nvPr/>
        </p:nvSpPr>
        <p:spPr>
          <a:xfrm>
            <a:off x="3861339" y="3859870"/>
            <a:ext cx="5305426" cy="160774"/>
          </a:xfrm>
          <a:prstGeom prst="rect">
            <a:avLst/>
          </a:prstGeom>
          <a:solidFill>
            <a:srgbClr val="FEC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D29C53-7A60-4935-B444-C80BB4F41EEF}"/>
              </a:ext>
            </a:extLst>
          </p:cNvPr>
          <p:cNvSpPr/>
          <p:nvPr/>
        </p:nvSpPr>
        <p:spPr>
          <a:xfrm flipV="1">
            <a:off x="0" y="3859870"/>
            <a:ext cx="384715" cy="160774"/>
          </a:xfrm>
          <a:prstGeom prst="rect">
            <a:avLst/>
          </a:prstGeom>
          <a:solidFill>
            <a:srgbClr val="FEC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C59074-A2B2-46E5-AFE5-DFBFE2B041E7}"/>
              </a:ext>
            </a:extLst>
          </p:cNvPr>
          <p:cNvSpPr txBox="1"/>
          <p:nvPr/>
        </p:nvSpPr>
        <p:spPr>
          <a:xfrm>
            <a:off x="8861245" y="6611779"/>
            <a:ext cx="36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60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5C618C-4657-4531-8F08-160166B6A028}"/>
              </a:ext>
            </a:extLst>
          </p:cNvPr>
          <p:cNvSpPr txBox="1"/>
          <p:nvPr/>
        </p:nvSpPr>
        <p:spPr>
          <a:xfrm>
            <a:off x="8863542" y="6611779"/>
            <a:ext cx="36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8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9FCE1D9-D36F-4B33-9356-4963CDED1F32}"/>
              </a:ext>
            </a:extLst>
          </p:cNvPr>
          <p:cNvGrpSpPr/>
          <p:nvPr/>
        </p:nvGrpSpPr>
        <p:grpSpPr>
          <a:xfrm>
            <a:off x="572551" y="537045"/>
            <a:ext cx="8126482" cy="2322916"/>
            <a:chOff x="369816" y="841731"/>
            <a:chExt cx="8126482" cy="2322916"/>
          </a:xfrm>
        </p:grpSpPr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532DF59-582E-4C97-9C8B-DC06D1FDF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16" y="1969595"/>
              <a:ext cx="7998897" cy="1195052"/>
            </a:xfrm>
            <a:prstGeom prst="rect">
              <a:avLst/>
            </a:prstGeom>
            <a:solidFill>
              <a:srgbClr val="F2EFED"/>
            </a:solidFill>
            <a:ln>
              <a:noFill/>
            </a:ln>
            <a:effectLst>
              <a:outerShdw blurRad="127000" dist="88900" dir="2700000" algn="tl" rotWithShape="0">
                <a:prstClr val="black">
                  <a:alpha val="1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CEF028F-9359-4E7E-8AB0-71443E3614E7}"/>
                </a:ext>
              </a:extLst>
            </p:cNvPr>
            <p:cNvSpPr/>
            <p:nvPr/>
          </p:nvSpPr>
          <p:spPr>
            <a:xfrm>
              <a:off x="419785" y="841731"/>
              <a:ext cx="8076513" cy="726906"/>
            </a:xfrm>
            <a:prstGeom prst="rect">
              <a:avLst/>
            </a:prstGeom>
            <a:solidFill>
              <a:srgbClr val="FFF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</a:t>
              </a:r>
              <a:r>
                <a:rPr lang="ko-KR" altLang="en-US" sz="2400" dirty="0">
                  <a:solidFill>
                    <a:schemeClr val="tx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배경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3DB7E8-D0A0-430D-8B9E-9C64BAB784DF}"/>
                </a:ext>
              </a:extLst>
            </p:cNvPr>
            <p:cNvSpPr/>
            <p:nvPr/>
          </p:nvSpPr>
          <p:spPr>
            <a:xfrm>
              <a:off x="990087" y="2243955"/>
              <a:ext cx="67583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현대인들은 영양소의 불균형을 겪고있고</a:t>
              </a:r>
              <a:r>
                <a:rPr lang="en-US" altLang="ko-KR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</a:p>
            <a:p>
              <a:pPr algn="ctr"/>
              <a:r>
                <a: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자신의 영양상태를</a:t>
              </a:r>
              <a:r>
                <a:rPr lang="en-US" altLang="ko-KR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ko-KR" altLang="en-US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잘 알지 못함</a:t>
              </a:r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00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5C618C-4657-4531-8F08-160166B6A028}"/>
              </a:ext>
            </a:extLst>
          </p:cNvPr>
          <p:cNvSpPr txBox="1"/>
          <p:nvPr/>
        </p:nvSpPr>
        <p:spPr>
          <a:xfrm>
            <a:off x="8863542" y="6611779"/>
            <a:ext cx="36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8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D8E845AE-03A7-4DC3-98AB-3EF272109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56" y="4247387"/>
            <a:ext cx="7998897" cy="1041825"/>
          </a:xfrm>
          <a:prstGeom prst="rect">
            <a:avLst/>
          </a:prstGeom>
          <a:solidFill>
            <a:srgbClr val="F2EFED"/>
          </a:solidFill>
          <a:ln>
            <a:noFill/>
          </a:ln>
          <a:effectLst>
            <a:outerShdw blurRad="127000" dist="88900" dir="2700000" algn="tl" rotWithShape="0">
              <a:prstClr val="black">
                <a:alpha val="1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EF028F-9359-4E7E-8AB0-71443E3614E7}"/>
              </a:ext>
            </a:extLst>
          </p:cNvPr>
          <p:cNvSpPr/>
          <p:nvPr/>
        </p:nvSpPr>
        <p:spPr>
          <a:xfrm>
            <a:off x="439958" y="646026"/>
            <a:ext cx="8076513" cy="726906"/>
          </a:xfrm>
          <a:prstGeom prst="rect">
            <a:avLst/>
          </a:prstGeom>
          <a:solidFill>
            <a:srgbClr val="FFF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알먹의 차별점</a:t>
            </a:r>
            <a:endParaRPr lang="ko-KR" altLang="en-US" sz="2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5DC08C-B05C-4FDE-8E6C-E44615F2C782}"/>
              </a:ext>
            </a:extLst>
          </p:cNvPr>
          <p:cNvSpPr/>
          <p:nvPr/>
        </p:nvSpPr>
        <p:spPr>
          <a:xfrm>
            <a:off x="1588477" y="4460088"/>
            <a:ext cx="5967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식당의 메뉴 섭취 전 후의 영양소 변화를 보여줌으로써 사용자가 건강한 식단을 스스로 구성하도록 도움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75BC627F-0B62-4B2F-89C5-BF730EDD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57" y="5569955"/>
            <a:ext cx="7998897" cy="1041824"/>
          </a:xfrm>
          <a:prstGeom prst="rect">
            <a:avLst/>
          </a:prstGeom>
          <a:solidFill>
            <a:srgbClr val="F2EFED"/>
          </a:solidFill>
          <a:ln>
            <a:noFill/>
          </a:ln>
          <a:effectLst>
            <a:outerShdw blurRad="127000" dist="88900" dir="2700000" algn="tl" rotWithShape="0">
              <a:prstClr val="black">
                <a:alpha val="1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/>
          </a:p>
          <a:p>
            <a:pPr algn="ctr"/>
            <a:r>
              <a:rPr lang="ko-KR" altLang="en-US"/>
              <a:t>메뉴 추천에 그치는 것이 아닌</a:t>
            </a:r>
            <a:r>
              <a:rPr lang="en-US" altLang="ko-KR"/>
              <a:t>, </a:t>
            </a:r>
            <a:r>
              <a:rPr lang="ko-KR" altLang="en-US"/>
              <a:t>사용자의 위치를 기반으로</a:t>
            </a:r>
            <a:endParaRPr lang="en-US" altLang="ko-KR"/>
          </a:p>
          <a:p>
            <a:pPr algn="ctr"/>
            <a:r>
              <a:rPr lang="ko-KR" altLang="en-US"/>
              <a:t>그 메뉴를 판매하는 가까운 식당을 보여줌</a:t>
            </a:r>
            <a:endParaRPr lang="ko-KR" altLang="en-US" dirty="0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3AD981F7-B7A2-49B2-BB8B-A186551B2463}"/>
              </a:ext>
            </a:extLst>
          </p:cNvPr>
          <p:cNvSpPr>
            <a:spLocks/>
          </p:cNvSpPr>
          <p:nvPr/>
        </p:nvSpPr>
        <p:spPr bwMode="auto">
          <a:xfrm>
            <a:off x="745953" y="4124004"/>
            <a:ext cx="536528" cy="470540"/>
          </a:xfrm>
          <a:custGeom>
            <a:avLst/>
            <a:gdLst>
              <a:gd name="T0" fmla="*/ 12 w 368"/>
              <a:gd name="T1" fmla="*/ 0 h 459"/>
              <a:gd name="T2" fmla="*/ 0 w 368"/>
              <a:gd name="T3" fmla="*/ 12 h 459"/>
              <a:gd name="T4" fmla="*/ 0 w 368"/>
              <a:gd name="T5" fmla="*/ 357 h 459"/>
              <a:gd name="T6" fmla="*/ 11 w 368"/>
              <a:gd name="T7" fmla="*/ 375 h 459"/>
              <a:gd name="T8" fmla="*/ 173 w 368"/>
              <a:gd name="T9" fmla="*/ 456 h 459"/>
              <a:gd name="T10" fmla="*/ 195 w 368"/>
              <a:gd name="T11" fmla="*/ 456 h 459"/>
              <a:gd name="T12" fmla="*/ 357 w 368"/>
              <a:gd name="T13" fmla="*/ 375 h 459"/>
              <a:gd name="T14" fmla="*/ 368 w 368"/>
              <a:gd name="T15" fmla="*/ 357 h 459"/>
              <a:gd name="T16" fmla="*/ 368 w 368"/>
              <a:gd name="T17" fmla="*/ 12 h 459"/>
              <a:gd name="T18" fmla="*/ 356 w 368"/>
              <a:gd name="T19" fmla="*/ 0 h 459"/>
              <a:gd name="T20" fmla="*/ 12 w 368"/>
              <a:gd name="T2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8" h="459">
                <a:moveTo>
                  <a:pt x="12" y="0"/>
                </a:moveTo>
                <a:cubicBezTo>
                  <a:pt x="5" y="0"/>
                  <a:pt x="0" y="5"/>
                  <a:pt x="0" y="12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64"/>
                  <a:pt x="5" y="372"/>
                  <a:pt x="11" y="375"/>
                </a:cubicBezTo>
                <a:cubicBezTo>
                  <a:pt x="173" y="456"/>
                  <a:pt x="173" y="456"/>
                  <a:pt x="173" y="456"/>
                </a:cubicBezTo>
                <a:cubicBezTo>
                  <a:pt x="179" y="459"/>
                  <a:pt x="189" y="459"/>
                  <a:pt x="195" y="456"/>
                </a:cubicBezTo>
                <a:cubicBezTo>
                  <a:pt x="357" y="375"/>
                  <a:pt x="357" y="375"/>
                  <a:pt x="357" y="375"/>
                </a:cubicBezTo>
                <a:cubicBezTo>
                  <a:pt x="363" y="372"/>
                  <a:pt x="368" y="364"/>
                  <a:pt x="368" y="357"/>
                </a:cubicBezTo>
                <a:cubicBezTo>
                  <a:pt x="368" y="12"/>
                  <a:pt x="368" y="12"/>
                  <a:pt x="368" y="12"/>
                </a:cubicBezTo>
                <a:cubicBezTo>
                  <a:pt x="368" y="5"/>
                  <a:pt x="363" y="0"/>
                  <a:pt x="356" y="0"/>
                </a:cubicBezTo>
                <a:lnTo>
                  <a:pt x="1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7E4E9D9E-981A-4D67-82DD-03677D3BBC57}"/>
              </a:ext>
            </a:extLst>
          </p:cNvPr>
          <p:cNvSpPr>
            <a:spLocks/>
          </p:cNvSpPr>
          <p:nvPr/>
        </p:nvSpPr>
        <p:spPr bwMode="auto">
          <a:xfrm>
            <a:off x="705146" y="5470953"/>
            <a:ext cx="536528" cy="470540"/>
          </a:xfrm>
          <a:custGeom>
            <a:avLst/>
            <a:gdLst>
              <a:gd name="T0" fmla="*/ 12 w 368"/>
              <a:gd name="T1" fmla="*/ 0 h 459"/>
              <a:gd name="T2" fmla="*/ 0 w 368"/>
              <a:gd name="T3" fmla="*/ 12 h 459"/>
              <a:gd name="T4" fmla="*/ 0 w 368"/>
              <a:gd name="T5" fmla="*/ 357 h 459"/>
              <a:gd name="T6" fmla="*/ 11 w 368"/>
              <a:gd name="T7" fmla="*/ 375 h 459"/>
              <a:gd name="T8" fmla="*/ 173 w 368"/>
              <a:gd name="T9" fmla="*/ 456 h 459"/>
              <a:gd name="T10" fmla="*/ 195 w 368"/>
              <a:gd name="T11" fmla="*/ 456 h 459"/>
              <a:gd name="T12" fmla="*/ 357 w 368"/>
              <a:gd name="T13" fmla="*/ 375 h 459"/>
              <a:gd name="T14" fmla="*/ 368 w 368"/>
              <a:gd name="T15" fmla="*/ 357 h 459"/>
              <a:gd name="T16" fmla="*/ 368 w 368"/>
              <a:gd name="T17" fmla="*/ 12 h 459"/>
              <a:gd name="T18" fmla="*/ 356 w 368"/>
              <a:gd name="T19" fmla="*/ 0 h 459"/>
              <a:gd name="T20" fmla="*/ 12 w 368"/>
              <a:gd name="T2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8" h="459">
                <a:moveTo>
                  <a:pt x="12" y="0"/>
                </a:moveTo>
                <a:cubicBezTo>
                  <a:pt x="5" y="0"/>
                  <a:pt x="0" y="5"/>
                  <a:pt x="0" y="12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64"/>
                  <a:pt x="5" y="372"/>
                  <a:pt x="11" y="375"/>
                </a:cubicBezTo>
                <a:cubicBezTo>
                  <a:pt x="173" y="456"/>
                  <a:pt x="173" y="456"/>
                  <a:pt x="173" y="456"/>
                </a:cubicBezTo>
                <a:cubicBezTo>
                  <a:pt x="179" y="459"/>
                  <a:pt x="189" y="459"/>
                  <a:pt x="195" y="456"/>
                </a:cubicBezTo>
                <a:cubicBezTo>
                  <a:pt x="357" y="375"/>
                  <a:pt x="357" y="375"/>
                  <a:pt x="357" y="375"/>
                </a:cubicBezTo>
                <a:cubicBezTo>
                  <a:pt x="363" y="372"/>
                  <a:pt x="368" y="364"/>
                  <a:pt x="368" y="357"/>
                </a:cubicBezTo>
                <a:cubicBezTo>
                  <a:pt x="368" y="12"/>
                  <a:pt x="368" y="12"/>
                  <a:pt x="368" y="12"/>
                </a:cubicBezTo>
                <a:cubicBezTo>
                  <a:pt x="368" y="5"/>
                  <a:pt x="363" y="0"/>
                  <a:pt x="356" y="0"/>
                </a:cubicBezTo>
                <a:lnTo>
                  <a:pt x="1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BBE70A-57A1-4A79-8E1A-2F5059B4FBB1}"/>
              </a:ext>
            </a:extLst>
          </p:cNvPr>
          <p:cNvSpPr txBox="1"/>
          <p:nvPr/>
        </p:nvSpPr>
        <p:spPr>
          <a:xfrm>
            <a:off x="843255" y="4073788"/>
            <a:ext cx="26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0B7A2A-D383-4BC8-BD83-E7494C7CF461}"/>
              </a:ext>
            </a:extLst>
          </p:cNvPr>
          <p:cNvSpPr txBox="1"/>
          <p:nvPr/>
        </p:nvSpPr>
        <p:spPr>
          <a:xfrm>
            <a:off x="850382" y="5462811"/>
            <a:ext cx="32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D84047-2966-40EB-9292-6724198E3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58" r="1125" b="27995"/>
          <a:stretch/>
        </p:blipFill>
        <p:spPr>
          <a:xfrm>
            <a:off x="1828801" y="1510149"/>
            <a:ext cx="5063302" cy="26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3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CE01F5-6634-4BF4-A5ED-6356BD832570}"/>
              </a:ext>
            </a:extLst>
          </p:cNvPr>
          <p:cNvGrpSpPr/>
          <p:nvPr/>
        </p:nvGrpSpPr>
        <p:grpSpPr>
          <a:xfrm>
            <a:off x="671267" y="3532650"/>
            <a:ext cx="2903520" cy="830997"/>
            <a:chOff x="357448" y="1411562"/>
            <a:chExt cx="2272453" cy="11079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F56F73-188C-43B8-9558-6A992F44D395}"/>
                </a:ext>
              </a:extLst>
            </p:cNvPr>
            <p:cNvSpPr txBox="1"/>
            <p:nvPr/>
          </p:nvSpPr>
          <p:spPr>
            <a:xfrm>
              <a:off x="1198487" y="1435242"/>
              <a:ext cx="1431414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8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설계</a:t>
              </a:r>
              <a:endPara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F1D0EAC-768D-4560-A9CD-7A702C3C4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091" y="1559767"/>
              <a:ext cx="481414" cy="872258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ED484-3728-49A7-9F3D-C4BD30CE855B}"/>
                </a:ext>
              </a:extLst>
            </p:cNvPr>
            <p:cNvSpPr txBox="1"/>
            <p:nvPr/>
          </p:nvSpPr>
          <p:spPr>
            <a:xfrm>
              <a:off x="357448" y="1411562"/>
              <a:ext cx="841039" cy="1107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02</a:t>
              </a:r>
              <a:endParaRPr lang="ko-KR" altLang="en-US" sz="4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D2E9BD-04AB-4DEA-867E-872D4BA5C2E3}"/>
              </a:ext>
            </a:extLst>
          </p:cNvPr>
          <p:cNvSpPr/>
          <p:nvPr/>
        </p:nvSpPr>
        <p:spPr>
          <a:xfrm>
            <a:off x="3861339" y="3859870"/>
            <a:ext cx="5305426" cy="160774"/>
          </a:xfrm>
          <a:prstGeom prst="rect">
            <a:avLst/>
          </a:prstGeom>
          <a:solidFill>
            <a:srgbClr val="FEC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D29C53-7A60-4935-B444-C80BB4F41EEF}"/>
              </a:ext>
            </a:extLst>
          </p:cNvPr>
          <p:cNvSpPr/>
          <p:nvPr/>
        </p:nvSpPr>
        <p:spPr>
          <a:xfrm flipV="1">
            <a:off x="0" y="3859870"/>
            <a:ext cx="384715" cy="160774"/>
          </a:xfrm>
          <a:prstGeom prst="rect">
            <a:avLst/>
          </a:prstGeom>
          <a:solidFill>
            <a:srgbClr val="FEC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C59074-A2B2-46E5-AFE5-DFBFE2B041E7}"/>
              </a:ext>
            </a:extLst>
          </p:cNvPr>
          <p:cNvSpPr txBox="1"/>
          <p:nvPr/>
        </p:nvSpPr>
        <p:spPr>
          <a:xfrm>
            <a:off x="8861245" y="6611779"/>
            <a:ext cx="36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7652FE-B26B-43CD-B2EB-5F6F80DDCDD3}"/>
              </a:ext>
            </a:extLst>
          </p:cNvPr>
          <p:cNvSpPr txBox="1"/>
          <p:nvPr/>
        </p:nvSpPr>
        <p:spPr>
          <a:xfrm>
            <a:off x="105508" y="114587"/>
            <a:ext cx="281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프로그램 구조</a:t>
            </a:r>
            <a:endParaRPr lang="en-US" altLang="ko-KR" dirty="0">
              <a:solidFill>
                <a:srgbClr val="FFC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C618C-4657-4531-8F08-160166B6A028}"/>
              </a:ext>
            </a:extLst>
          </p:cNvPr>
          <p:cNvSpPr txBox="1"/>
          <p:nvPr/>
        </p:nvSpPr>
        <p:spPr>
          <a:xfrm>
            <a:off x="8863542" y="6611779"/>
            <a:ext cx="36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7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60FEE5-29F6-4EAB-AEA3-3205D4DFFFEB}"/>
              </a:ext>
            </a:extLst>
          </p:cNvPr>
          <p:cNvSpPr txBox="1"/>
          <p:nvPr/>
        </p:nvSpPr>
        <p:spPr>
          <a:xfrm>
            <a:off x="4786222" y="670100"/>
            <a:ext cx="361264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Back</a:t>
            </a:r>
            <a:endParaRPr lang="ko-KR" altLang="en-US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71A14-F399-4152-ADBE-C3191315AAB9}"/>
              </a:ext>
            </a:extLst>
          </p:cNvPr>
          <p:cNvSpPr txBox="1"/>
          <p:nvPr/>
        </p:nvSpPr>
        <p:spPr>
          <a:xfrm>
            <a:off x="195698" y="670100"/>
            <a:ext cx="361264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Front</a:t>
            </a:r>
            <a:endParaRPr lang="ko-KR" altLang="en-US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3FE58C-F9A6-487F-8CF8-F76E3D9FB567}"/>
              </a:ext>
            </a:extLst>
          </p:cNvPr>
          <p:cNvSpPr/>
          <p:nvPr/>
        </p:nvSpPr>
        <p:spPr>
          <a:xfrm rot="5400000">
            <a:off x="3915383" y="2128305"/>
            <a:ext cx="5414811" cy="35521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50EF91E4-8ECE-46F3-93B2-8389CD28261C}"/>
              </a:ext>
            </a:extLst>
          </p:cNvPr>
          <p:cNvSpPr/>
          <p:nvPr/>
        </p:nvSpPr>
        <p:spPr>
          <a:xfrm>
            <a:off x="5352310" y="1321997"/>
            <a:ext cx="2543907" cy="29307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48D17D-405D-477B-B29B-ED319C7F0D39}"/>
              </a:ext>
            </a:extLst>
          </p:cNvPr>
          <p:cNvSpPr/>
          <p:nvPr/>
        </p:nvSpPr>
        <p:spPr>
          <a:xfrm>
            <a:off x="6151038" y="3352277"/>
            <a:ext cx="1113692" cy="854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User data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4FB251-E3CE-4702-BF8A-BC3461736BF3}"/>
              </a:ext>
            </a:extLst>
          </p:cNvPr>
          <p:cNvSpPr/>
          <p:nvPr/>
        </p:nvSpPr>
        <p:spPr>
          <a:xfrm>
            <a:off x="6079767" y="2440383"/>
            <a:ext cx="1256233" cy="854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Restaurant data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2704AA-5872-4884-AAEE-282A6F791357}"/>
              </a:ext>
            </a:extLst>
          </p:cNvPr>
          <p:cNvSpPr/>
          <p:nvPr/>
        </p:nvSpPr>
        <p:spPr>
          <a:xfrm>
            <a:off x="6226710" y="1739828"/>
            <a:ext cx="962346" cy="654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Grocery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AB498BF-E13C-4375-A06D-74FA741F6F6E}"/>
              </a:ext>
            </a:extLst>
          </p:cNvPr>
          <p:cNvSpPr/>
          <p:nvPr/>
        </p:nvSpPr>
        <p:spPr>
          <a:xfrm>
            <a:off x="4979553" y="5536003"/>
            <a:ext cx="1948785" cy="923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Recommendation function</a:t>
            </a:r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6AB3352-5301-45DE-9335-C4B90FFAB324}"/>
              </a:ext>
            </a:extLst>
          </p:cNvPr>
          <p:cNvSpPr/>
          <p:nvPr/>
        </p:nvSpPr>
        <p:spPr>
          <a:xfrm>
            <a:off x="4958919" y="4357120"/>
            <a:ext cx="1633626" cy="10745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Nutrient bar simulator</a:t>
            </a:r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8B534FC-C95D-4536-8829-1B67188E25E3}"/>
              </a:ext>
            </a:extLst>
          </p:cNvPr>
          <p:cNvSpPr/>
          <p:nvPr/>
        </p:nvSpPr>
        <p:spPr>
          <a:xfrm>
            <a:off x="6681403" y="4346191"/>
            <a:ext cx="1646359" cy="1107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Food_list</a:t>
            </a:r>
          </a:p>
          <a:p>
            <a:pPr algn="ctr"/>
            <a:r>
              <a:rPr lang="en-US" altLang="ko-KR"/>
              <a:t>preprocessing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A005E3-0327-4E70-AAFC-86B867B125D3}"/>
              </a:ext>
            </a:extLst>
          </p:cNvPr>
          <p:cNvSpPr txBox="1"/>
          <p:nvPr/>
        </p:nvSpPr>
        <p:spPr>
          <a:xfrm>
            <a:off x="363765" y="115153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</a:t>
            </a:r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75ABB46-0169-4757-8237-8DBD63CB43CE}"/>
              </a:ext>
            </a:extLst>
          </p:cNvPr>
          <p:cNvCxnSpPr>
            <a:cxnSpLocks/>
          </p:cNvCxnSpPr>
          <p:nvPr/>
        </p:nvCxnSpPr>
        <p:spPr>
          <a:xfrm flipV="1">
            <a:off x="1238076" y="1729536"/>
            <a:ext cx="1298530" cy="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954E424-9EE3-4C24-89AC-E1E185F9660A}"/>
              </a:ext>
            </a:extLst>
          </p:cNvPr>
          <p:cNvSpPr txBox="1"/>
          <p:nvPr/>
        </p:nvSpPr>
        <p:spPr>
          <a:xfrm>
            <a:off x="1332295" y="13996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</a:t>
            </a: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EC3D62-FD86-4CD8-91C7-6C7DF807D3FF}"/>
              </a:ext>
            </a:extLst>
          </p:cNvPr>
          <p:cNvGrpSpPr/>
          <p:nvPr/>
        </p:nvGrpSpPr>
        <p:grpSpPr>
          <a:xfrm>
            <a:off x="192339" y="1225613"/>
            <a:ext cx="1045737" cy="1457912"/>
            <a:chOff x="206781" y="1588370"/>
            <a:chExt cx="1045737" cy="145791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BC1CB54-3395-41ED-90F1-59C79BD20D59}"/>
                </a:ext>
              </a:extLst>
            </p:cNvPr>
            <p:cNvSpPr/>
            <p:nvPr/>
          </p:nvSpPr>
          <p:spPr>
            <a:xfrm>
              <a:off x="206781" y="1588370"/>
              <a:ext cx="1045737" cy="14579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CC89D72-22A2-46D3-B331-3DEC60EE96E1}"/>
                </a:ext>
              </a:extLst>
            </p:cNvPr>
            <p:cNvSpPr/>
            <p:nvPr/>
          </p:nvSpPr>
          <p:spPr>
            <a:xfrm>
              <a:off x="378207" y="2565171"/>
              <a:ext cx="688140" cy="2191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189D861-610B-4D71-801F-AE260296E8DC}"/>
                </a:ext>
              </a:extLst>
            </p:cNvPr>
            <p:cNvSpPr/>
            <p:nvPr/>
          </p:nvSpPr>
          <p:spPr>
            <a:xfrm>
              <a:off x="378329" y="2247055"/>
              <a:ext cx="688140" cy="2191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B4931C-1744-49DC-BA2D-8CE6213A9DA9}"/>
              </a:ext>
            </a:extLst>
          </p:cNvPr>
          <p:cNvSpPr/>
          <p:nvPr/>
        </p:nvSpPr>
        <p:spPr>
          <a:xfrm>
            <a:off x="205599" y="2766116"/>
            <a:ext cx="3056679" cy="1847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23">
            <a:extLst>
              <a:ext uri="{FF2B5EF4-FFF2-40B4-BE49-F238E27FC236}">
                <a16:creationId xmlns:a16="http://schemas.microsoft.com/office/drawing/2014/main" id="{24BDB81E-B57F-471D-BAB1-36E7A2253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76781"/>
              </p:ext>
            </p:extLst>
          </p:nvPr>
        </p:nvGraphicFramePr>
        <p:xfrm>
          <a:off x="253590" y="2786874"/>
          <a:ext cx="1716642" cy="17720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8321">
                  <a:extLst>
                    <a:ext uri="{9D8B030D-6E8A-4147-A177-3AD203B41FA5}">
                      <a16:colId xmlns:a16="http://schemas.microsoft.com/office/drawing/2014/main" val="2427000847"/>
                    </a:ext>
                  </a:extLst>
                </a:gridCol>
                <a:gridCol w="858321">
                  <a:extLst>
                    <a:ext uri="{9D8B030D-6E8A-4147-A177-3AD203B41FA5}">
                      <a16:colId xmlns:a16="http://schemas.microsoft.com/office/drawing/2014/main" val="1158014941"/>
                    </a:ext>
                  </a:extLst>
                </a:gridCol>
              </a:tblGrid>
              <a:tr h="44302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2193" marR="52193" marT="26097" marB="260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2193" marR="52193" marT="26097" marB="26097"/>
                </a:tc>
                <a:extLst>
                  <a:ext uri="{0D108BD9-81ED-4DB2-BD59-A6C34878D82A}">
                    <a16:rowId xmlns:a16="http://schemas.microsoft.com/office/drawing/2014/main" val="1167962051"/>
                  </a:ext>
                </a:extLst>
              </a:tr>
              <a:tr h="44302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2193" marR="52193" marT="26097" marB="260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2193" marR="52193" marT="26097" marB="26097"/>
                </a:tc>
                <a:extLst>
                  <a:ext uri="{0D108BD9-81ED-4DB2-BD59-A6C34878D82A}">
                    <a16:rowId xmlns:a16="http://schemas.microsoft.com/office/drawing/2014/main" val="1680853917"/>
                  </a:ext>
                </a:extLst>
              </a:tr>
              <a:tr h="44302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2193" marR="52193" marT="26097" marB="260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2193" marR="52193" marT="26097" marB="26097"/>
                </a:tc>
                <a:extLst>
                  <a:ext uri="{0D108BD9-81ED-4DB2-BD59-A6C34878D82A}">
                    <a16:rowId xmlns:a16="http://schemas.microsoft.com/office/drawing/2014/main" val="3366433268"/>
                  </a:ext>
                </a:extLst>
              </a:tr>
              <a:tr h="44302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2193" marR="52193" marT="26097" marB="260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2193" marR="52193" marT="26097" marB="26097"/>
                </a:tc>
                <a:extLst>
                  <a:ext uri="{0D108BD9-81ED-4DB2-BD59-A6C34878D82A}">
                    <a16:rowId xmlns:a16="http://schemas.microsoft.com/office/drawing/2014/main" val="3966840854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871254B-0BC7-4237-AF8E-97ED6F97B493}"/>
              </a:ext>
            </a:extLst>
          </p:cNvPr>
          <p:cNvSpPr/>
          <p:nvPr/>
        </p:nvSpPr>
        <p:spPr>
          <a:xfrm>
            <a:off x="2098525" y="3558591"/>
            <a:ext cx="988633" cy="1055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1402A2-F1B9-4E78-9CF2-C062A779D59B}"/>
              </a:ext>
            </a:extLst>
          </p:cNvPr>
          <p:cNvSpPr/>
          <p:nvPr/>
        </p:nvSpPr>
        <p:spPr>
          <a:xfrm>
            <a:off x="2114558" y="2792434"/>
            <a:ext cx="973323" cy="5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836617-2894-4765-B5B6-37DC84E00636}"/>
              </a:ext>
            </a:extLst>
          </p:cNvPr>
          <p:cNvSpPr txBox="1"/>
          <p:nvPr/>
        </p:nvSpPr>
        <p:spPr>
          <a:xfrm>
            <a:off x="2084565" y="2889593"/>
            <a:ext cx="98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Profile</a:t>
            </a:r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31ECAAF-E330-4A67-82DC-A30D48B945A9}"/>
              </a:ext>
            </a:extLst>
          </p:cNvPr>
          <p:cNvSpPr/>
          <p:nvPr/>
        </p:nvSpPr>
        <p:spPr>
          <a:xfrm>
            <a:off x="1414834" y="3674621"/>
            <a:ext cx="347067" cy="3367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더하기 기호 47">
            <a:extLst>
              <a:ext uri="{FF2B5EF4-FFF2-40B4-BE49-F238E27FC236}">
                <a16:creationId xmlns:a16="http://schemas.microsoft.com/office/drawing/2014/main" id="{27F36C81-588C-4D8D-B222-BF4CE9ED0058}"/>
              </a:ext>
            </a:extLst>
          </p:cNvPr>
          <p:cNvSpPr/>
          <p:nvPr/>
        </p:nvSpPr>
        <p:spPr>
          <a:xfrm>
            <a:off x="1447826" y="3689981"/>
            <a:ext cx="279659" cy="2713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D11A00F-00D9-4A7F-8114-46D51286128B}"/>
              </a:ext>
            </a:extLst>
          </p:cNvPr>
          <p:cNvGrpSpPr/>
          <p:nvPr/>
        </p:nvGrpSpPr>
        <p:grpSpPr>
          <a:xfrm>
            <a:off x="2111734" y="3660305"/>
            <a:ext cx="853409" cy="762654"/>
            <a:chOff x="5789861" y="4169851"/>
            <a:chExt cx="893742" cy="823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7926749-F96C-4D59-830E-D0E82800C584}"/>
                </a:ext>
              </a:extLst>
            </p:cNvPr>
            <p:cNvSpPr/>
            <p:nvPr/>
          </p:nvSpPr>
          <p:spPr>
            <a:xfrm>
              <a:off x="5791784" y="4169851"/>
              <a:ext cx="718883" cy="81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C485A20-D20D-44F1-B644-26AB0C4F4A4C}"/>
                </a:ext>
              </a:extLst>
            </p:cNvPr>
            <p:cNvSpPr/>
            <p:nvPr/>
          </p:nvSpPr>
          <p:spPr>
            <a:xfrm>
              <a:off x="5793909" y="4251489"/>
              <a:ext cx="889694" cy="816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3997334-BF73-4859-BFFF-F15697F215CE}"/>
                </a:ext>
              </a:extLst>
            </p:cNvPr>
            <p:cNvSpPr/>
            <p:nvPr/>
          </p:nvSpPr>
          <p:spPr>
            <a:xfrm>
              <a:off x="5793909" y="4557921"/>
              <a:ext cx="718883" cy="81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9682E2F-9CCD-42FF-A015-F06BA783FBB8}"/>
                </a:ext>
              </a:extLst>
            </p:cNvPr>
            <p:cNvSpPr/>
            <p:nvPr/>
          </p:nvSpPr>
          <p:spPr>
            <a:xfrm>
              <a:off x="5793909" y="4639559"/>
              <a:ext cx="889694" cy="816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4D8CAF5-5E8F-4830-BE3A-D282693096B8}"/>
                </a:ext>
              </a:extLst>
            </p:cNvPr>
            <p:cNvSpPr/>
            <p:nvPr/>
          </p:nvSpPr>
          <p:spPr>
            <a:xfrm>
              <a:off x="5791784" y="4829788"/>
              <a:ext cx="454468" cy="111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0A2D328-3D6C-4F77-AF8E-E4028F03C241}"/>
                </a:ext>
              </a:extLst>
            </p:cNvPr>
            <p:cNvSpPr/>
            <p:nvPr/>
          </p:nvSpPr>
          <p:spPr>
            <a:xfrm>
              <a:off x="5789861" y="4911426"/>
              <a:ext cx="718883" cy="816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01F716E-333A-4D35-A251-E783C0F54CD1}"/>
              </a:ext>
            </a:extLst>
          </p:cNvPr>
          <p:cNvGrpSpPr/>
          <p:nvPr/>
        </p:nvGrpSpPr>
        <p:grpSpPr>
          <a:xfrm>
            <a:off x="2563172" y="1164015"/>
            <a:ext cx="1045737" cy="1557751"/>
            <a:chOff x="206781" y="1588370"/>
            <a:chExt cx="1045737" cy="145791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AADA9B1-CC72-46D6-93EC-552FFE06F503}"/>
                </a:ext>
              </a:extLst>
            </p:cNvPr>
            <p:cNvSpPr/>
            <p:nvPr/>
          </p:nvSpPr>
          <p:spPr>
            <a:xfrm>
              <a:off x="206781" y="1588370"/>
              <a:ext cx="1045737" cy="14579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CB2314D-8576-4729-BCDF-44C543095A02}"/>
                </a:ext>
              </a:extLst>
            </p:cNvPr>
            <p:cNvSpPr/>
            <p:nvPr/>
          </p:nvSpPr>
          <p:spPr>
            <a:xfrm>
              <a:off x="378207" y="2565171"/>
              <a:ext cx="688140" cy="2191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1E78CE5-A805-49EB-8B5A-E76BDA4E8244}"/>
                </a:ext>
              </a:extLst>
            </p:cNvPr>
            <p:cNvSpPr/>
            <p:nvPr/>
          </p:nvSpPr>
          <p:spPr>
            <a:xfrm>
              <a:off x="378329" y="2247055"/>
              <a:ext cx="688140" cy="2191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E174700-803C-4379-A1D9-13767296366B}"/>
              </a:ext>
            </a:extLst>
          </p:cNvPr>
          <p:cNvCxnSpPr>
            <a:cxnSpLocks/>
          </p:cNvCxnSpPr>
          <p:nvPr/>
        </p:nvCxnSpPr>
        <p:spPr>
          <a:xfrm flipH="1">
            <a:off x="728701" y="2406375"/>
            <a:ext cx="3318" cy="53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A7F4DEB-8A25-49AD-BF9F-A0B6F2BBC21E}"/>
              </a:ext>
            </a:extLst>
          </p:cNvPr>
          <p:cNvSpPr txBox="1"/>
          <p:nvPr/>
        </p:nvSpPr>
        <p:spPr>
          <a:xfrm>
            <a:off x="658263" y="283860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C19EB7-F2D0-4414-9940-4EE3E6B46124}"/>
              </a:ext>
            </a:extLst>
          </p:cNvPr>
          <p:cNvSpPr/>
          <p:nvPr/>
        </p:nvSpPr>
        <p:spPr>
          <a:xfrm>
            <a:off x="2741203" y="1569429"/>
            <a:ext cx="688140" cy="234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F74860-C902-43C8-840E-65AD0AE76F2B}"/>
              </a:ext>
            </a:extLst>
          </p:cNvPr>
          <p:cNvSpPr/>
          <p:nvPr/>
        </p:nvSpPr>
        <p:spPr>
          <a:xfrm>
            <a:off x="2737218" y="1274925"/>
            <a:ext cx="688140" cy="234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FE2A5C8-8519-42BE-BC76-B03BABA9D7B2}"/>
              </a:ext>
            </a:extLst>
          </p:cNvPr>
          <p:cNvCxnSpPr>
            <a:cxnSpLocks/>
          </p:cNvCxnSpPr>
          <p:nvPr/>
        </p:nvCxnSpPr>
        <p:spPr>
          <a:xfrm flipH="1">
            <a:off x="1264642" y="2200234"/>
            <a:ext cx="1321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511A348-773C-409D-AA44-07928F623481}"/>
              </a:ext>
            </a:extLst>
          </p:cNvPr>
          <p:cNvSpPr txBox="1"/>
          <p:nvPr/>
        </p:nvSpPr>
        <p:spPr>
          <a:xfrm>
            <a:off x="1247783" y="112124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Sign Up</a:t>
            </a:r>
            <a:endParaRPr lang="ko-KR" altLang="en-US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63BD7CC-B66E-4392-8B24-46BCE9475202}"/>
              </a:ext>
            </a:extLst>
          </p:cNvPr>
          <p:cNvCxnSpPr>
            <a:stCxn id="57" idx="3"/>
          </p:cNvCxnSpPr>
          <p:nvPr/>
        </p:nvCxnSpPr>
        <p:spPr>
          <a:xfrm>
            <a:off x="3608909" y="1942891"/>
            <a:ext cx="2542129" cy="184782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0044F0C-937D-4954-BCF4-E9C9860E524C}"/>
              </a:ext>
            </a:extLst>
          </p:cNvPr>
          <p:cNvCxnSpPr>
            <a:cxnSpLocks/>
          </p:cNvCxnSpPr>
          <p:nvPr/>
        </p:nvCxnSpPr>
        <p:spPr>
          <a:xfrm>
            <a:off x="1943782" y="3518154"/>
            <a:ext cx="3045018" cy="238568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68BE225-5734-43B5-BB96-6097ACE8C051}"/>
              </a:ext>
            </a:extLst>
          </p:cNvPr>
          <p:cNvSpPr/>
          <p:nvPr/>
        </p:nvSpPr>
        <p:spPr>
          <a:xfrm>
            <a:off x="203768" y="4711104"/>
            <a:ext cx="3086291" cy="2087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03FD34AA-A2A8-48F3-82FF-9ACF142F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5" y="4800089"/>
            <a:ext cx="1901461" cy="1571312"/>
          </a:xfrm>
          <a:prstGeom prst="rect">
            <a:avLst/>
          </a:prstGeom>
        </p:spPr>
      </p:pic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BC3B93B-4822-412D-A437-0644CCC53241}"/>
              </a:ext>
            </a:extLst>
          </p:cNvPr>
          <p:cNvCxnSpPr>
            <a:cxnSpLocks/>
          </p:cNvCxnSpPr>
          <p:nvPr/>
        </p:nvCxnSpPr>
        <p:spPr>
          <a:xfrm flipH="1">
            <a:off x="3176954" y="6371401"/>
            <a:ext cx="1789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F616EE-AF75-4EC3-B4BB-DBF59F9D4CBB}"/>
              </a:ext>
            </a:extLst>
          </p:cNvPr>
          <p:cNvSpPr/>
          <p:nvPr/>
        </p:nvSpPr>
        <p:spPr>
          <a:xfrm>
            <a:off x="2683989" y="4817964"/>
            <a:ext cx="558984" cy="183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6778066-C608-4372-B868-D3A50402421C}"/>
              </a:ext>
            </a:extLst>
          </p:cNvPr>
          <p:cNvSpPr/>
          <p:nvPr/>
        </p:nvSpPr>
        <p:spPr>
          <a:xfrm>
            <a:off x="257254" y="4817964"/>
            <a:ext cx="412074" cy="183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17FF74-B020-43D6-B95F-51742A9D67AE}"/>
              </a:ext>
            </a:extLst>
          </p:cNvPr>
          <p:cNvSpPr txBox="1"/>
          <p:nvPr/>
        </p:nvSpPr>
        <p:spPr>
          <a:xfrm>
            <a:off x="2706825" y="4817964"/>
            <a:ext cx="49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3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9294929B-78F7-4590-8B3D-DC412FE0F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93" y="297593"/>
            <a:ext cx="6025663" cy="6262814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9FADF3-9C43-4A0E-B6B8-2274E90364C3}"/>
              </a:ext>
            </a:extLst>
          </p:cNvPr>
          <p:cNvSpPr/>
          <p:nvPr/>
        </p:nvSpPr>
        <p:spPr>
          <a:xfrm>
            <a:off x="172668" y="211885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41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D3212D-83F2-411E-B8C5-25712FAF639A}"/>
              </a:ext>
            </a:extLst>
          </p:cNvPr>
          <p:cNvSpPr/>
          <p:nvPr/>
        </p:nvSpPr>
        <p:spPr>
          <a:xfrm>
            <a:off x="1078522" y="45884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latin typeface="Helvetica Neue"/>
              </a:rPr>
              <a:t>식품 </a:t>
            </a:r>
            <a:r>
              <a:rPr lang="en-US" altLang="ko-KR" sz="1600" b="1">
                <a:solidFill>
                  <a:srgbClr val="000000"/>
                </a:solidFill>
                <a:latin typeface="Helvetica Neue"/>
              </a:rPr>
              <a:t>data </a:t>
            </a:r>
            <a:r>
              <a:rPr lang="ko-KR" altLang="en-US" sz="1600" b="1">
                <a:solidFill>
                  <a:srgbClr val="000000"/>
                </a:solidFill>
                <a:latin typeface="Helvetica Neue"/>
              </a:rPr>
              <a:t>결측값 처리</a:t>
            </a:r>
          </a:p>
          <a:p>
            <a:pPr>
              <a:buFont typeface="+mj-lt"/>
              <a:buAutoNum type="arabicPeriod"/>
            </a:pPr>
            <a:r>
              <a:rPr lang="ko-KR" altLang="en-US" sz="1200">
                <a:solidFill>
                  <a:srgbClr val="000000"/>
                </a:solidFill>
                <a:latin typeface="Helvetica Neue"/>
              </a:rPr>
              <a:t>지질이 </a:t>
            </a:r>
            <a:r>
              <a:rPr lang="en-US" altLang="ko-KR" sz="1200">
                <a:solidFill>
                  <a:srgbClr val="000000"/>
                </a:solidFill>
                <a:latin typeface="Helvetica Neue"/>
              </a:rPr>
              <a:t>0 </a:t>
            </a:r>
            <a:r>
              <a:rPr lang="ko-KR" altLang="en-US" sz="1200">
                <a:solidFill>
                  <a:srgbClr val="000000"/>
                </a:solidFill>
                <a:latin typeface="Helvetica Neue"/>
              </a:rPr>
              <a:t>이면</a:t>
            </a:r>
            <a:endParaRPr lang="en-US" altLang="ko-KR" sz="120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1200">
                <a:solidFill>
                  <a:srgbClr val="000000"/>
                </a:solidFill>
                <a:latin typeface="Helvetica Neue"/>
              </a:rPr>
              <a:t>총 포화 지방산 </a:t>
            </a:r>
            <a:r>
              <a:rPr lang="en-US" altLang="ko-KR" sz="1200">
                <a:solidFill>
                  <a:srgbClr val="000000"/>
                </a:solidFill>
                <a:latin typeface="Helvetica Neue"/>
              </a:rPr>
              <a:t>+ </a:t>
            </a:r>
            <a:r>
              <a:rPr lang="ko-KR" altLang="en-US" sz="1200">
                <a:solidFill>
                  <a:srgbClr val="000000"/>
                </a:solidFill>
                <a:latin typeface="Helvetica Neue"/>
              </a:rPr>
              <a:t>트랜스 지방산 값으로 대체함</a:t>
            </a:r>
          </a:p>
          <a:p>
            <a:r>
              <a:rPr lang="en-US" altLang="ko-KR" sz="1200">
                <a:solidFill>
                  <a:srgbClr val="000000"/>
                </a:solidFill>
                <a:latin typeface="Helvetica Neue"/>
              </a:rPr>
              <a:t>2. </a:t>
            </a:r>
            <a:r>
              <a:rPr lang="ko-KR" altLang="en-US" sz="1200">
                <a:solidFill>
                  <a:srgbClr val="000000"/>
                </a:solidFill>
                <a:latin typeface="Helvetica Neue"/>
              </a:rPr>
              <a:t>탄수화물이 </a:t>
            </a:r>
            <a:r>
              <a:rPr lang="en-US" altLang="ko-KR" sz="1200">
                <a:solidFill>
                  <a:srgbClr val="000000"/>
                </a:solidFill>
                <a:latin typeface="Helvetica Neue"/>
              </a:rPr>
              <a:t>0 </a:t>
            </a:r>
            <a:r>
              <a:rPr lang="ko-KR" altLang="en-US" sz="1200">
                <a:solidFill>
                  <a:srgbClr val="000000"/>
                </a:solidFill>
                <a:latin typeface="Helvetica Neue"/>
              </a:rPr>
              <a:t>이면 총 당류로 대체함</a:t>
            </a:r>
            <a:endParaRPr lang="ko-KR" altLang="en-US" sz="1200" b="0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4A5F1E-CD5A-4389-8435-4100796C5635}"/>
              </a:ext>
            </a:extLst>
          </p:cNvPr>
          <p:cNvSpPr/>
          <p:nvPr/>
        </p:nvSpPr>
        <p:spPr>
          <a:xfrm>
            <a:off x="4278605" y="4412728"/>
            <a:ext cx="2146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latin typeface="Helvetica Neue"/>
              </a:rPr>
              <a:t>식당 데이터셋 만들기</a:t>
            </a:r>
            <a:endParaRPr lang="ko-KR" altLang="en-US" sz="16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66678A-9FD8-4CB2-A089-2A0EFD1FC0DE}"/>
              </a:ext>
            </a:extLst>
          </p:cNvPr>
          <p:cNvSpPr/>
          <p:nvPr/>
        </p:nvSpPr>
        <p:spPr>
          <a:xfrm>
            <a:off x="1970845" y="222797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600" b="1">
                <a:solidFill>
                  <a:srgbClr val="000000"/>
                </a:solidFill>
                <a:latin typeface="Helvetica Neue"/>
              </a:rPr>
              <a:t>식품군 별로 </a:t>
            </a:r>
            <a:r>
              <a:rPr lang="en-US" altLang="ko-KR" sz="1600" b="1">
                <a:solidFill>
                  <a:srgbClr val="000000"/>
                </a:solidFill>
                <a:latin typeface="Helvetica Neue"/>
              </a:rPr>
              <a:t>sample</a:t>
            </a:r>
          </a:p>
          <a:p>
            <a:pPr algn="ctr"/>
            <a:r>
              <a:rPr lang="ko-KR" altLang="en-US" sz="1600" b="1">
                <a:solidFill>
                  <a:srgbClr val="000000"/>
                </a:solidFill>
                <a:latin typeface="Helvetica Neue"/>
              </a:rPr>
              <a:t>추출하여 저장</a:t>
            </a:r>
            <a:endParaRPr lang="ko-KR" altLang="en-US" sz="16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CF17D67-AF80-4268-AF6E-9A0D2AA03202}"/>
              </a:ext>
            </a:extLst>
          </p:cNvPr>
          <p:cNvSpPr/>
          <p:nvPr/>
        </p:nvSpPr>
        <p:spPr>
          <a:xfrm>
            <a:off x="6997258" y="4465358"/>
            <a:ext cx="2146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>
                <a:solidFill>
                  <a:srgbClr val="000000"/>
                </a:solidFill>
                <a:latin typeface="Helvetica Neue"/>
              </a:rPr>
              <a:t>추천되는 식당 데이터</a:t>
            </a:r>
            <a:endParaRPr lang="en-US" altLang="ko-KR" sz="1600" b="1">
              <a:solidFill>
                <a:srgbClr val="000000"/>
              </a:solidFill>
              <a:latin typeface="Helvetica Neue"/>
            </a:endParaRPr>
          </a:p>
          <a:p>
            <a:pPr algn="ctr"/>
            <a:r>
              <a:rPr lang="en-US" altLang="ko-KR" sz="1600" b="1">
                <a:solidFill>
                  <a:srgbClr val="000000"/>
                </a:solidFill>
                <a:latin typeface="Helvetica Neue"/>
              </a:rPr>
              <a:t>List</a:t>
            </a:r>
            <a:r>
              <a:rPr lang="ko-KR" altLang="en-US" sz="1600" b="1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sz="1600" b="1">
                <a:solidFill>
                  <a:srgbClr val="000000"/>
                </a:solidFill>
                <a:latin typeface="Helvetica Neue"/>
              </a:rPr>
              <a:t>up</a:t>
            </a:r>
            <a:r>
              <a:rPr lang="ko-KR" altLang="en-US" sz="1600" b="1">
                <a:solidFill>
                  <a:srgbClr val="000000"/>
                </a:solidFill>
                <a:latin typeface="Helvetica Neue"/>
              </a:rPr>
              <a:t>알고리즘</a:t>
            </a:r>
            <a:endParaRPr lang="ko-KR" altLang="en-US" sz="16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4DA444-E153-4603-AB89-968AF6C7FABF}"/>
              </a:ext>
            </a:extLst>
          </p:cNvPr>
          <p:cNvSpPr/>
          <p:nvPr/>
        </p:nvSpPr>
        <p:spPr>
          <a:xfrm>
            <a:off x="4504833" y="2160131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600" b="1">
                <a:solidFill>
                  <a:srgbClr val="000000"/>
                </a:solidFill>
                <a:latin typeface="Helvetica Neue"/>
              </a:rPr>
              <a:t>메뉴 선택 시 </a:t>
            </a:r>
            <a:endParaRPr lang="en-US" altLang="ko-KR" sz="1600" b="1">
              <a:solidFill>
                <a:srgbClr val="000000"/>
              </a:solidFill>
              <a:latin typeface="Helvetica Neue"/>
            </a:endParaRPr>
          </a:p>
          <a:p>
            <a:pPr algn="ctr"/>
            <a:r>
              <a:rPr lang="ko-KR" altLang="en-US" sz="1600" b="1">
                <a:solidFill>
                  <a:srgbClr val="000000"/>
                </a:solidFill>
                <a:latin typeface="Helvetica Neue"/>
              </a:rPr>
              <a:t>사용자의 영양상태 변화 </a:t>
            </a:r>
            <a:endParaRPr lang="en-US" altLang="ko-KR" sz="1600" b="1">
              <a:solidFill>
                <a:srgbClr val="000000"/>
              </a:solidFill>
              <a:latin typeface="Helvetica Neue"/>
            </a:endParaRPr>
          </a:p>
          <a:p>
            <a:pPr algn="ctr"/>
            <a:r>
              <a:rPr lang="ko-KR" altLang="en-US" sz="1600" b="1">
                <a:solidFill>
                  <a:srgbClr val="000000"/>
                </a:solidFill>
                <a:latin typeface="Helvetica Neue"/>
              </a:rPr>
              <a:t>시뮬레이션</a:t>
            </a:r>
            <a:endParaRPr lang="ko-KR" altLang="en-US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86DE00-84C2-43E0-A994-E317B72F89BA}"/>
              </a:ext>
            </a:extLst>
          </p:cNvPr>
          <p:cNvSpPr/>
          <p:nvPr/>
        </p:nvSpPr>
        <p:spPr>
          <a:xfrm>
            <a:off x="0" y="3374275"/>
            <a:ext cx="9144000" cy="532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F072EA2-804A-48F2-B7B2-F71C86597BEF}"/>
              </a:ext>
            </a:extLst>
          </p:cNvPr>
          <p:cNvGrpSpPr/>
          <p:nvPr/>
        </p:nvGrpSpPr>
        <p:grpSpPr>
          <a:xfrm>
            <a:off x="1332371" y="2984607"/>
            <a:ext cx="45719" cy="523759"/>
            <a:chOff x="626280" y="2582156"/>
            <a:chExt cx="45719" cy="523759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735AC1B-0456-48EA-B857-EC21723CA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176" y="2582156"/>
              <a:ext cx="0" cy="4416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6F8A201-F3D9-483D-9D65-A8EB66FC5BCC}"/>
                </a:ext>
              </a:extLst>
            </p:cNvPr>
            <p:cNvSpPr/>
            <p:nvPr/>
          </p:nvSpPr>
          <p:spPr>
            <a:xfrm>
              <a:off x="626280" y="306019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81ED5E-E58F-4E0C-BE2E-72CF126417FF}"/>
              </a:ext>
            </a:extLst>
          </p:cNvPr>
          <p:cNvGrpSpPr/>
          <p:nvPr/>
        </p:nvGrpSpPr>
        <p:grpSpPr>
          <a:xfrm rot="10800000">
            <a:off x="2217600" y="3781523"/>
            <a:ext cx="45719" cy="523759"/>
            <a:chOff x="626280" y="2582156"/>
            <a:chExt cx="45719" cy="5237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7D717CE-5BCE-4FC0-9E6B-3D76ECA06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176" y="2582156"/>
              <a:ext cx="0" cy="4416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C89D37C-FD6E-4E7C-B3BA-CDDDE7E0FEA6}"/>
                </a:ext>
              </a:extLst>
            </p:cNvPr>
            <p:cNvSpPr/>
            <p:nvPr/>
          </p:nvSpPr>
          <p:spPr>
            <a:xfrm>
              <a:off x="626280" y="306019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CE0114D-0859-4604-87B6-85F1CF543C45}"/>
              </a:ext>
            </a:extLst>
          </p:cNvPr>
          <p:cNvGrpSpPr/>
          <p:nvPr/>
        </p:nvGrpSpPr>
        <p:grpSpPr>
          <a:xfrm rot="10800000">
            <a:off x="5300869" y="3779936"/>
            <a:ext cx="45719" cy="523759"/>
            <a:chOff x="626280" y="2582156"/>
            <a:chExt cx="45719" cy="523759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5256230-2F1D-47AC-BAC1-673505340C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176" y="2582156"/>
              <a:ext cx="0" cy="4416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B114926-DA77-44A8-B352-5F04F24DB248}"/>
                </a:ext>
              </a:extLst>
            </p:cNvPr>
            <p:cNvSpPr/>
            <p:nvPr/>
          </p:nvSpPr>
          <p:spPr>
            <a:xfrm>
              <a:off x="626280" y="306019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A440D7A-15F2-4C08-BBB6-D6528A99E20C}"/>
              </a:ext>
            </a:extLst>
          </p:cNvPr>
          <p:cNvGrpSpPr/>
          <p:nvPr/>
        </p:nvGrpSpPr>
        <p:grpSpPr>
          <a:xfrm>
            <a:off x="4052126" y="2984607"/>
            <a:ext cx="45719" cy="523759"/>
            <a:chOff x="626280" y="2582156"/>
            <a:chExt cx="45719" cy="5237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99D5B61-A513-4DE6-855C-5B6C86383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176" y="2582156"/>
              <a:ext cx="0" cy="4416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F7F1001-1135-44AB-93DB-EA6F859A85F5}"/>
                </a:ext>
              </a:extLst>
            </p:cNvPr>
            <p:cNvSpPr/>
            <p:nvPr/>
          </p:nvSpPr>
          <p:spPr>
            <a:xfrm>
              <a:off x="626280" y="306019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99EB039-0A9A-4FED-903E-D19FB8594FF0}"/>
              </a:ext>
            </a:extLst>
          </p:cNvPr>
          <p:cNvGrpSpPr/>
          <p:nvPr/>
        </p:nvGrpSpPr>
        <p:grpSpPr>
          <a:xfrm>
            <a:off x="6658494" y="2963563"/>
            <a:ext cx="45719" cy="523759"/>
            <a:chOff x="626280" y="2582156"/>
            <a:chExt cx="45719" cy="523759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9EFDD5F-48C8-482B-AB00-599462F28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176" y="2582156"/>
              <a:ext cx="0" cy="4416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124EFB7-1813-4C2C-951B-C8110E3A784D}"/>
                </a:ext>
              </a:extLst>
            </p:cNvPr>
            <p:cNvSpPr/>
            <p:nvPr/>
          </p:nvSpPr>
          <p:spPr>
            <a:xfrm>
              <a:off x="626280" y="306019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8C440B3-A5C9-492A-AA5B-3C25690D8546}"/>
              </a:ext>
            </a:extLst>
          </p:cNvPr>
          <p:cNvGrpSpPr/>
          <p:nvPr/>
        </p:nvGrpSpPr>
        <p:grpSpPr>
          <a:xfrm rot="10800000">
            <a:off x="8047769" y="3778140"/>
            <a:ext cx="45719" cy="523759"/>
            <a:chOff x="626280" y="2582156"/>
            <a:chExt cx="45719" cy="523759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0B4D3011-D28B-4766-BC71-D35C44C32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176" y="2582156"/>
              <a:ext cx="0" cy="4416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895F6E7-6B12-4D24-970E-DF2944120F06}"/>
                </a:ext>
              </a:extLst>
            </p:cNvPr>
            <p:cNvSpPr/>
            <p:nvPr/>
          </p:nvSpPr>
          <p:spPr>
            <a:xfrm>
              <a:off x="626280" y="306019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8C37456-142B-4103-BD9B-CF81F3AEA275}"/>
              </a:ext>
            </a:extLst>
          </p:cNvPr>
          <p:cNvSpPr/>
          <p:nvPr/>
        </p:nvSpPr>
        <p:spPr>
          <a:xfrm>
            <a:off x="269418" y="2588293"/>
            <a:ext cx="2452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임의의 유저 데이터 입력</a:t>
            </a:r>
            <a:endParaRPr lang="ko-KR" altLang="en-US" sz="16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3940989-9EE0-461E-A4FE-6DE052971F69}"/>
              </a:ext>
            </a:extLst>
          </p:cNvPr>
          <p:cNvSpPr/>
          <p:nvPr/>
        </p:nvSpPr>
        <p:spPr>
          <a:xfrm>
            <a:off x="0" y="22121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알고리즘 개발 과정</a:t>
            </a:r>
            <a:endParaRPr lang="en-US" altLang="ko-KR" dirty="0">
              <a:solidFill>
                <a:srgbClr val="FFC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64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161</Words>
  <Application>Microsoft Office PowerPoint</Application>
  <PresentationFormat>화면 슬라이드 쇼(4:3)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Helvetica Neue</vt:lpstr>
      <vt:lpstr>KoPubWorld돋움체 Bold</vt:lpstr>
      <vt:lpstr>KoPubWorld돋움체 Medium</vt:lpstr>
      <vt:lpstr>KoPubWorld돋움체_Pro Bold</vt:lpstr>
      <vt:lpstr>KoPubWorld돋움체_Pro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</dc:title>
  <dc:creator>최 다빈</dc:creator>
  <cp:lastModifiedBy>Ki-in Han</cp:lastModifiedBy>
  <cp:revision>104</cp:revision>
  <dcterms:created xsi:type="dcterms:W3CDTF">2020-05-30T00:29:57Z</dcterms:created>
  <dcterms:modified xsi:type="dcterms:W3CDTF">2020-07-03T00:18:33Z</dcterms:modified>
</cp:coreProperties>
</file>