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Helvetica Neue Light" panose="02020500000000000000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Open Sans Light" panose="020B0306030504020204" pitchFamily="34" charset="0"/>
      <p:regular r:id="rId20"/>
      <p:bold r:id="rId21"/>
      <p:italic r:id="rId22"/>
      <p:boldItalic r:id="rId23"/>
    </p:embeddedFont>
    <p:embeddedFont>
      <p:font typeface="Playfair Display Medium" panose="02020500000000000000" charset="0"/>
      <p:regular r:id="rId24"/>
      <p:bold r:id="rId25"/>
      <p:italic r:id="rId26"/>
      <p:boldItalic r:id="rId27"/>
    </p:embeddedFont>
    <p:embeddedFont>
      <p:font typeface="Playfair Display SemiBold" panose="02020500000000000000" charset="0"/>
      <p:regular r:id="rId28"/>
      <p:bold r:id="rId29"/>
      <p:italic r:id="rId30"/>
      <p:boldItalic r:id="rId31"/>
    </p:embeddedFont>
    <p:embeddedFont>
      <p:font typeface="Times" panose="02020603050405020304" pitchFamily="18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ibU49EZHHGtqLGFPsZQTZGDzO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9" Type="http://schemas.openxmlformats.org/officeDocument/2006/relationships/theme" Target="theme/theme1.xml"/><Relationship Id="rId21" Type="http://schemas.openxmlformats.org/officeDocument/2006/relationships/font" Target="fonts/font14.fntdata"/><Relationship Id="rId34" Type="http://schemas.openxmlformats.org/officeDocument/2006/relationships/font" Target="fonts/font27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33" Type="http://schemas.openxmlformats.org/officeDocument/2006/relationships/font" Target="fonts/font2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32" Type="http://schemas.openxmlformats.org/officeDocument/2006/relationships/font" Target="fonts/font2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font" Target="fonts/font21.fntdata"/><Relationship Id="rId36" Type="http://customschemas.google.com/relationships/presentationmetadata" Target="meta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openxmlformats.org/officeDocument/2006/relationships/font" Target="fonts/font24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font" Target="fonts/font20.fntdata"/><Relationship Id="rId30" Type="http://schemas.openxmlformats.org/officeDocument/2006/relationships/font" Target="fonts/font23.fntdata"/><Relationship Id="rId35" Type="http://schemas.openxmlformats.org/officeDocument/2006/relationships/font" Target="fonts/font28.fntdata"/><Relationship Id="rId8" Type="http://schemas.openxmlformats.org/officeDocument/2006/relationships/font" Target="fonts/font1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cb7fa8b060_4_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" name="Google Shape;18;gcb7fa8b060_4_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46400" y="1193800"/>
            <a:ext cx="4571996" cy="408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gcb7fa8b060_4_11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609600" y="0"/>
            <a:ext cx="1054101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gcb7fa8b060_4_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" name="Google Shape;21;gcb7fa8b060_4_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46400" y="1193800"/>
            <a:ext cx="4571996" cy="408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gcb7fa8b060_4_11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609600" y="0"/>
            <a:ext cx="1054101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cb7fa8b060_4_19"/>
          <p:cNvSpPr txBox="1">
            <a:spLocks noGrp="1"/>
          </p:cNvSpPr>
          <p:nvPr>
            <p:ph type="title"/>
          </p:nvPr>
        </p:nvSpPr>
        <p:spPr>
          <a:xfrm>
            <a:off x="609600" y="482600"/>
            <a:ext cx="109728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">
  <p:cSld name="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cb7fa8b060_4_21"/>
          <p:cNvSpPr txBox="1">
            <a:spLocks noGrp="1"/>
          </p:cNvSpPr>
          <p:nvPr>
            <p:ph type="title"/>
          </p:nvPr>
        </p:nvSpPr>
        <p:spPr>
          <a:xfrm>
            <a:off x="609600" y="482600"/>
            <a:ext cx="109728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cb7fa8b060_4_2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900"/>
              <a:buNone/>
              <a:defRPr/>
            </a:lvl1pPr>
            <a:lvl2pPr marL="914400" lvl="1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2pPr>
            <a:lvl3pPr marL="1371600" lvl="2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3pPr>
            <a:lvl4pPr marL="1828800" lvl="3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4pPr>
            <a:lvl5pPr marL="2286000" lvl="4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5pPr>
            <a:lvl6pPr marL="2743200" lvl="5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6pPr>
            <a:lvl7pPr marL="3200400" lvl="6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7pPr>
            <a:lvl8pPr marL="3657600" lvl="7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8pPr>
            <a:lvl9pPr marL="4114800" lvl="8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">
  <p:cSld name="2 Colum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cb7fa8b060_4_24"/>
          <p:cNvSpPr txBox="1">
            <a:spLocks noGrp="1"/>
          </p:cNvSpPr>
          <p:nvPr>
            <p:ph type="title"/>
          </p:nvPr>
        </p:nvSpPr>
        <p:spPr>
          <a:xfrm>
            <a:off x="609600" y="482600"/>
            <a:ext cx="109728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cb7fa8b060_4_2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2833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900"/>
              <a:buNone/>
              <a:defRPr/>
            </a:lvl1pPr>
            <a:lvl2pPr marL="914400" lvl="1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2pPr>
            <a:lvl3pPr marL="1371600" lvl="2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3pPr>
            <a:lvl4pPr marL="1828800" lvl="3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4pPr>
            <a:lvl5pPr marL="2286000" lvl="4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5pPr>
            <a:lvl6pPr marL="2743200" lvl="5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6pPr>
            <a:lvl7pPr marL="3200400" lvl="6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7pPr>
            <a:lvl8pPr marL="3657600" lvl="7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8pPr>
            <a:lvl9pPr marL="4114800" lvl="8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9pPr>
          </a:lstStyle>
          <a:p>
            <a:endParaRPr/>
          </a:p>
        </p:txBody>
      </p:sp>
      <p:sp>
        <p:nvSpPr>
          <p:cNvPr id="32" name="Google Shape;32;gcb7fa8b060_4_24"/>
          <p:cNvSpPr txBox="1">
            <a:spLocks noGrp="1"/>
          </p:cNvSpPr>
          <p:nvPr>
            <p:ph type="body" idx="2"/>
          </p:nvPr>
        </p:nvSpPr>
        <p:spPr>
          <a:xfrm>
            <a:off x="6303264" y="1616400"/>
            <a:ext cx="52791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900"/>
              <a:buNone/>
              <a:defRPr/>
            </a:lvl1pPr>
            <a:lvl2pPr marL="914400" lvl="1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2pPr>
            <a:lvl3pPr marL="1371600" lvl="2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3pPr>
            <a:lvl4pPr marL="1828800" lvl="3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4pPr>
            <a:lvl5pPr marL="2286000" lvl="4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5pPr>
            <a:lvl6pPr marL="2743200" lvl="5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6pPr>
            <a:lvl7pPr marL="3200400" lvl="6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7pPr>
            <a:lvl8pPr marL="3657600" lvl="7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8pPr>
            <a:lvl9pPr marL="4114800" lvl="8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cb7fa8b060_4_28"/>
          <p:cNvSpPr txBox="1">
            <a:spLocks noGrp="1"/>
          </p:cNvSpPr>
          <p:nvPr>
            <p:ph type="title"/>
          </p:nvPr>
        </p:nvSpPr>
        <p:spPr>
          <a:xfrm>
            <a:off x="609600" y="482600"/>
            <a:ext cx="109728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cb7fa8b060_4_2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34545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900"/>
              <a:buNone/>
              <a:defRPr/>
            </a:lvl1pPr>
            <a:lvl2pPr marL="914400" lvl="1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2pPr>
            <a:lvl3pPr marL="1371600" lvl="2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3pPr>
            <a:lvl4pPr marL="1828800" lvl="3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4pPr>
            <a:lvl5pPr marL="2286000" lvl="4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5pPr>
            <a:lvl6pPr marL="2743200" lvl="5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6pPr>
            <a:lvl7pPr marL="3200400" lvl="6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7pPr>
            <a:lvl8pPr marL="3657600" lvl="7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8pPr>
            <a:lvl9pPr marL="4114800" lvl="8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9pPr>
          </a:lstStyle>
          <a:p>
            <a:endParaRPr/>
          </a:p>
        </p:txBody>
      </p:sp>
      <p:sp>
        <p:nvSpPr>
          <p:cNvPr id="36" name="Google Shape;36;gcb7fa8b060_4_28"/>
          <p:cNvSpPr txBox="1">
            <a:spLocks noGrp="1"/>
          </p:cNvSpPr>
          <p:nvPr>
            <p:ph type="body" idx="2"/>
          </p:nvPr>
        </p:nvSpPr>
        <p:spPr>
          <a:xfrm>
            <a:off x="4368800" y="1600200"/>
            <a:ext cx="34545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900"/>
              <a:buNone/>
              <a:defRPr/>
            </a:lvl1pPr>
            <a:lvl2pPr marL="914400" lvl="1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2pPr>
            <a:lvl3pPr marL="1371600" lvl="2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3pPr>
            <a:lvl4pPr marL="1828800" lvl="3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4pPr>
            <a:lvl5pPr marL="2286000" lvl="4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5pPr>
            <a:lvl6pPr marL="2743200" lvl="5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6pPr>
            <a:lvl7pPr marL="3200400" lvl="6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7pPr>
            <a:lvl8pPr marL="3657600" lvl="7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8pPr>
            <a:lvl9pPr marL="4114800" lvl="8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9pPr>
          </a:lstStyle>
          <a:p>
            <a:endParaRPr/>
          </a:p>
        </p:txBody>
      </p:sp>
      <p:sp>
        <p:nvSpPr>
          <p:cNvPr id="37" name="Google Shape;37;gcb7fa8b060_4_28"/>
          <p:cNvSpPr txBox="1">
            <a:spLocks noGrp="1"/>
          </p:cNvSpPr>
          <p:nvPr>
            <p:ph type="body" idx="3"/>
          </p:nvPr>
        </p:nvSpPr>
        <p:spPr>
          <a:xfrm>
            <a:off x="8128000" y="1600200"/>
            <a:ext cx="34545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900"/>
              <a:buNone/>
              <a:defRPr/>
            </a:lvl1pPr>
            <a:lvl2pPr marL="914400" lvl="1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2pPr>
            <a:lvl3pPr marL="1371600" lvl="2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3pPr>
            <a:lvl4pPr marL="1828800" lvl="3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4pPr>
            <a:lvl5pPr marL="2286000" lvl="4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5pPr>
            <a:lvl6pPr marL="2743200" lvl="5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6pPr>
            <a:lvl7pPr marL="3200400" lvl="6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7pPr>
            <a:lvl8pPr marL="3657600" lvl="7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8pPr>
            <a:lvl9pPr marL="4114800" lvl="8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lumn">
  <p:cSld name="4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cb7fa8b060_4_33"/>
          <p:cNvSpPr txBox="1">
            <a:spLocks noGrp="1"/>
          </p:cNvSpPr>
          <p:nvPr>
            <p:ph type="title"/>
          </p:nvPr>
        </p:nvSpPr>
        <p:spPr>
          <a:xfrm>
            <a:off x="609600" y="482600"/>
            <a:ext cx="109728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gcb7fa8b060_4_3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25401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900"/>
              <a:buNone/>
              <a:defRPr/>
            </a:lvl1pPr>
            <a:lvl2pPr marL="914400" lvl="1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2pPr>
            <a:lvl3pPr marL="1371600" lvl="2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3pPr>
            <a:lvl4pPr marL="1828800" lvl="3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4pPr>
            <a:lvl5pPr marL="2286000" lvl="4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5pPr>
            <a:lvl6pPr marL="2743200" lvl="5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6pPr>
            <a:lvl7pPr marL="3200400" lvl="6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7pPr>
            <a:lvl8pPr marL="3657600" lvl="7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8pPr>
            <a:lvl9pPr marL="4114800" lvl="8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9pPr>
          </a:lstStyle>
          <a:p>
            <a:endParaRPr/>
          </a:p>
        </p:txBody>
      </p:sp>
      <p:sp>
        <p:nvSpPr>
          <p:cNvPr id="41" name="Google Shape;41;gcb7fa8b060_4_33"/>
          <p:cNvSpPr txBox="1">
            <a:spLocks noGrp="1"/>
          </p:cNvSpPr>
          <p:nvPr>
            <p:ph type="body" idx="2"/>
          </p:nvPr>
        </p:nvSpPr>
        <p:spPr>
          <a:xfrm>
            <a:off x="3420533" y="1600200"/>
            <a:ext cx="25401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900"/>
              <a:buNone/>
              <a:defRPr/>
            </a:lvl1pPr>
            <a:lvl2pPr marL="914400" lvl="1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2pPr>
            <a:lvl3pPr marL="1371600" lvl="2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3pPr>
            <a:lvl4pPr marL="1828800" lvl="3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4pPr>
            <a:lvl5pPr marL="2286000" lvl="4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5pPr>
            <a:lvl6pPr marL="2743200" lvl="5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6pPr>
            <a:lvl7pPr marL="3200400" lvl="6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7pPr>
            <a:lvl8pPr marL="3657600" lvl="7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8pPr>
            <a:lvl9pPr marL="4114800" lvl="8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9pPr>
          </a:lstStyle>
          <a:p>
            <a:endParaRPr/>
          </a:p>
        </p:txBody>
      </p:sp>
      <p:sp>
        <p:nvSpPr>
          <p:cNvPr id="42" name="Google Shape;42;gcb7fa8b060_4_33"/>
          <p:cNvSpPr txBox="1">
            <a:spLocks noGrp="1"/>
          </p:cNvSpPr>
          <p:nvPr>
            <p:ph type="body" idx="3"/>
          </p:nvPr>
        </p:nvSpPr>
        <p:spPr>
          <a:xfrm>
            <a:off x="6231467" y="1600200"/>
            <a:ext cx="25401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900"/>
              <a:buNone/>
              <a:defRPr/>
            </a:lvl1pPr>
            <a:lvl2pPr marL="914400" lvl="1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2pPr>
            <a:lvl3pPr marL="1371600" lvl="2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3pPr>
            <a:lvl4pPr marL="1828800" lvl="3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4pPr>
            <a:lvl5pPr marL="2286000" lvl="4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5pPr>
            <a:lvl6pPr marL="2743200" lvl="5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6pPr>
            <a:lvl7pPr marL="3200400" lvl="6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7pPr>
            <a:lvl8pPr marL="3657600" lvl="7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8pPr>
            <a:lvl9pPr marL="4114800" lvl="8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9pPr>
          </a:lstStyle>
          <a:p>
            <a:endParaRPr/>
          </a:p>
        </p:txBody>
      </p:sp>
      <p:sp>
        <p:nvSpPr>
          <p:cNvPr id="43" name="Google Shape;43;gcb7fa8b060_4_33"/>
          <p:cNvSpPr txBox="1">
            <a:spLocks noGrp="1"/>
          </p:cNvSpPr>
          <p:nvPr>
            <p:ph type="body" idx="4"/>
          </p:nvPr>
        </p:nvSpPr>
        <p:spPr>
          <a:xfrm>
            <a:off x="9042400" y="1600200"/>
            <a:ext cx="25401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900"/>
              <a:buNone/>
              <a:defRPr/>
            </a:lvl1pPr>
            <a:lvl2pPr marL="914400" lvl="1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2pPr>
            <a:lvl3pPr marL="1371600" lvl="2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3pPr>
            <a:lvl4pPr marL="1828800" lvl="3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4pPr>
            <a:lvl5pPr marL="2286000" lvl="4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5pPr>
            <a:lvl6pPr marL="2743200" lvl="5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6pPr>
            <a:lvl7pPr marL="3200400" lvl="6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7pPr>
            <a:lvl8pPr marL="3657600" lvl="7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8pPr>
            <a:lvl9pPr marL="4114800" lvl="8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cb7fa8b060_4_3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cb7fa8b060_4_3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" name="Google Shape;47;gcb7fa8b060_4_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gcb7fa8b060_4_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cb7fa8b060_4_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b7fa8b060_4_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cb7fa8b060_4_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3" name="Google Shape;53;gcb7fa8b060_4_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cb7fa8b060_4_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gcb7fa8b060_4_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cb7fa8b060_4_0" descr="_Plaid-Digital_FINAL-NEW.png"/>
          <p:cNvPicPr preferRelativeResize="0"/>
          <p:nvPr/>
        </p:nvPicPr>
        <p:blipFill rotWithShape="1">
          <a:blip r:embed="rId11">
            <a:alphaModFix/>
          </a:blip>
          <a:srcRect l="59550" t="20875" r="39888" b="2893"/>
          <a:stretch/>
        </p:blipFill>
        <p:spPr>
          <a:xfrm rot="5400000">
            <a:off x="5065182" y="1394886"/>
            <a:ext cx="80435" cy="10210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cb7fa8b060_4_0" descr="_Plaid-Digital_FINAL-NEW.png"/>
          <p:cNvPicPr preferRelativeResize="0"/>
          <p:nvPr/>
        </p:nvPicPr>
        <p:blipFill rotWithShape="1">
          <a:blip r:embed="rId11">
            <a:alphaModFix/>
          </a:blip>
          <a:srcRect l="59550" t="20875" r="39888" b="2893"/>
          <a:stretch/>
        </p:blipFill>
        <p:spPr>
          <a:xfrm rot="5400000">
            <a:off x="5065182" y="1394886"/>
            <a:ext cx="80435" cy="1021079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gcb7fa8b060_4_0"/>
          <p:cNvSpPr txBox="1">
            <a:spLocks noGrp="1"/>
          </p:cNvSpPr>
          <p:nvPr>
            <p:ph type="title"/>
          </p:nvPr>
        </p:nvSpPr>
        <p:spPr>
          <a:xfrm>
            <a:off x="609600" y="482600"/>
            <a:ext cx="109728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3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3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3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3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3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56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56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56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56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9" name="Google Shape;9;gcb7fa8b060_4_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6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900"/>
              <a:buNone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19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619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19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619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619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19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4000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" name="Google Shape;10;gcb7fa8b060_4_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363200" y="5664200"/>
            <a:ext cx="1539452" cy="98185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cb7fa8b060_4_0"/>
          <p:cNvSpPr txBox="1">
            <a:spLocks noGrp="1"/>
          </p:cNvSpPr>
          <p:nvPr>
            <p:ph type="sldNum" idx="12"/>
          </p:nvPr>
        </p:nvSpPr>
        <p:spPr>
          <a:xfrm>
            <a:off x="14765224" y="8533884"/>
            <a:ext cx="37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25" tIns="60925" rIns="60925" bIns="60925" anchor="ctr" anchorCtr="0">
            <a:sp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gcb7fa8b060_4_0"/>
          <p:cNvSpPr txBox="1"/>
          <p:nvPr/>
        </p:nvSpPr>
        <p:spPr>
          <a:xfrm>
            <a:off x="14968424" y="8737084"/>
            <a:ext cx="37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25" tIns="60925" rIns="60925" bIns="60925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6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" name="Google Shape;13;gcb7fa8b060_4_0"/>
          <p:cNvSpPr txBox="1"/>
          <p:nvPr/>
        </p:nvSpPr>
        <p:spPr>
          <a:xfrm>
            <a:off x="15171624" y="8940284"/>
            <a:ext cx="37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25" tIns="60925" rIns="60925" bIns="60925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6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" name="Google Shape;14;gcb7fa8b060_4_0"/>
          <p:cNvSpPr txBox="1"/>
          <p:nvPr/>
        </p:nvSpPr>
        <p:spPr>
          <a:xfrm>
            <a:off x="15374824" y="9143484"/>
            <a:ext cx="37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25" tIns="60925" rIns="60925" bIns="60925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6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" name="Google Shape;15;gcb7fa8b060_4_0"/>
          <p:cNvSpPr txBox="1"/>
          <p:nvPr/>
        </p:nvSpPr>
        <p:spPr>
          <a:xfrm>
            <a:off x="11379200" y="133787"/>
            <a:ext cx="675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sz="1500" b="0" i="0" u="none" strike="noStrike" cap="none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pa.gov/browse?q=covid+&amp;sortBy=relevance&amp;page=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 idx="4294967295"/>
          </p:nvPr>
        </p:nvSpPr>
        <p:spPr>
          <a:xfrm>
            <a:off x="2667000" y="2150500"/>
            <a:ext cx="7714200" cy="17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3600" b="0">
                <a:solidFill>
                  <a:schemeClr val="lt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COVID-19 in PA</a:t>
            </a:r>
            <a:br>
              <a:rPr lang="en-US" sz="3600" b="0">
                <a:solidFill>
                  <a:schemeClr val="lt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</a:br>
            <a:r>
              <a:rPr lang="en-US" sz="3600" b="0">
                <a:solidFill>
                  <a:schemeClr val="lt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database design and time series analysis</a:t>
            </a:r>
            <a:endParaRPr sz="3600" b="0">
              <a:solidFill>
                <a:schemeClr val="lt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61" name="Google Shape;61;p1"/>
          <p:cNvSpPr txBox="1">
            <a:spLocks noGrp="1"/>
          </p:cNvSpPr>
          <p:nvPr>
            <p:ph type="subTitle" idx="4294967295"/>
          </p:nvPr>
        </p:nvSpPr>
        <p:spPr>
          <a:xfrm>
            <a:off x="1981200" y="42116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Yihua Pu, Lih-Shyan Fang and Hope Opia</a:t>
            </a:r>
            <a:endParaRPr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Graduate Students in 12741: Data Management</a:t>
            </a:r>
            <a:endParaRPr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Andrew id: yihuap, lihshyaf, hopia</a:t>
            </a:r>
            <a:endParaRPr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67" name="Google Shape;6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2200"/>
              <a:t>The global pandemic has caused significant damage to the world in several aspects. </a:t>
            </a:r>
            <a:endParaRPr sz="22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2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2200"/>
              <a:t>Massive data are collected in the past two years, and organize such data is key to collecting information.</a:t>
            </a:r>
            <a:endParaRPr sz="2200"/>
          </a:p>
          <a:p>
            <a:pPr marL="177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2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2200"/>
              <a:t>Building a relational database that allows us to query data efficiently and analyze the data can bring about crucial insights that may help the public understand the trend of the virus.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 Databases</a:t>
            </a:r>
            <a:endParaRPr/>
          </a:p>
        </p:txBody>
      </p:sp>
      <p:sp>
        <p:nvSpPr>
          <p:cNvPr id="73" name="Google Shape;7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 data being utilized is from the open data PA website: </a:t>
            </a:r>
            <a:r>
              <a:rPr lang="en-US" sz="22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https://data.pa.gov/browse?q=covid+&amp;sortBy=relevance&amp;page=1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 website provides several datasets with COVID-19 data from the department of health.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There are a total of 47 datasets related to COVID-19 data in PA, we will be looking over all the datasets to look for useful datasets that may answer questions related to COVID-19.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Questions to answer</a:t>
            </a:r>
            <a:endParaRPr dirty="0"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89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</a:pPr>
            <a:r>
              <a:rPr lang="en-US" altLang="zh-TW" sz="2200" dirty="0"/>
              <a:t>1.</a:t>
            </a:r>
            <a:r>
              <a:rPr lang="zh-TW" altLang="en-US" sz="2200" dirty="0"/>
              <a:t> </a:t>
            </a:r>
            <a:r>
              <a:rPr lang="en-US" sz="2200" dirty="0"/>
              <a:t>What is the difference between vaccine distribution and their geographic location?</a:t>
            </a:r>
            <a:endParaRPr sz="2200"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889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</a:pPr>
            <a:r>
              <a:rPr lang="en-US" altLang="zh-TW" sz="2200" dirty="0"/>
              <a:t>2.</a:t>
            </a:r>
            <a:r>
              <a:rPr lang="zh-TW" altLang="en-US" sz="2200" dirty="0"/>
              <a:t> </a:t>
            </a:r>
            <a:r>
              <a:rPr lang="en-US" sz="2200" dirty="0"/>
              <a:t>What relationship is there between location of vaccination distributions and hospitalizations of citizens?</a:t>
            </a:r>
            <a:endParaRPr sz="2200"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889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</a:pPr>
            <a:endParaRPr lang="en-US" sz="2200" dirty="0"/>
          </a:p>
          <a:p>
            <a:pPr marL="889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</a:pPr>
            <a:r>
              <a:rPr lang="en-US" altLang="zh-TW" sz="2200" dirty="0"/>
              <a:t>3.</a:t>
            </a:r>
            <a:r>
              <a:rPr lang="zh-TW" altLang="en-US" sz="2200" dirty="0"/>
              <a:t> </a:t>
            </a:r>
            <a:r>
              <a:rPr lang="en-US" sz="2200" dirty="0"/>
              <a:t>How effective are vaccines? What is the correlation between the vaccination rate and mortality rate? What is the correlation between vaccination rate, infection and hospitalization?</a:t>
            </a:r>
            <a:endParaRPr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Proposed methods based on course concepts</a:t>
            </a: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We will be building a relational database system using an ER diagram, and MySQL.</a:t>
            </a:r>
            <a:endParaRPr sz="22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2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Data would be organized by time series and location(e.g. county in PA).</a:t>
            </a:r>
            <a:endParaRPr sz="22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2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Linear models would be built based on the data we have and the questions we are trying to answer.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寬螢幕</PresentationFormat>
  <Paragraphs>30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4" baseType="lpstr">
      <vt:lpstr>Playfair Display SemiBold</vt:lpstr>
      <vt:lpstr>Helvetica Neue Light</vt:lpstr>
      <vt:lpstr>Open Sans</vt:lpstr>
      <vt:lpstr>Playfair Display Medium</vt:lpstr>
      <vt:lpstr>Open Sans Light</vt:lpstr>
      <vt:lpstr>Arial</vt:lpstr>
      <vt:lpstr>Times</vt:lpstr>
      <vt:lpstr>Calibri</vt:lpstr>
      <vt:lpstr>CMU PPT Theme</vt:lpstr>
      <vt:lpstr>COVID-19 in PA database design and time series analysis</vt:lpstr>
      <vt:lpstr>Motivation</vt:lpstr>
      <vt:lpstr>Reference Databases</vt:lpstr>
      <vt:lpstr>Questions to answer</vt:lpstr>
      <vt:lpstr>Proposed methods based on course concepts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in PA database design and time series analysis</dc:title>
  <dc:creator>Chris Fang</dc:creator>
  <cp:lastModifiedBy>Chris Fang</cp:lastModifiedBy>
  <cp:revision>1</cp:revision>
  <dcterms:created xsi:type="dcterms:W3CDTF">2021-11-08T14:41:54Z</dcterms:created>
  <dcterms:modified xsi:type="dcterms:W3CDTF">2021-11-09T18:32:29Z</dcterms:modified>
</cp:coreProperties>
</file>