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270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341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414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181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780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1994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275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8935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0824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1221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5/3/2023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987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5/3/2023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29489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hungnm/englishvietnamese-translation?select=en_sent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8">
            <a:extLst>
              <a:ext uri="{FF2B5EF4-FFF2-40B4-BE49-F238E27FC236}">
                <a16:creationId xmlns:a16="http://schemas.microsoft.com/office/drawing/2014/main" id="{98820541-DBA9-4D5D-8FAD-4385CAA37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0136DB50-CE4E-EC1E-0FAA-FFC8AA441CCA}"/>
              </a:ext>
            </a:extLst>
          </p:cNvPr>
          <p:cNvPicPr>
            <a:picLocks noChangeAspect="1"/>
          </p:cNvPicPr>
          <p:nvPr/>
        </p:nvPicPr>
        <p:blipFill rotWithShape="1">
          <a:blip r:embed="rId2"/>
          <a:srcRect t="2397" b="22603"/>
          <a:stretch/>
        </p:blipFill>
        <p:spPr>
          <a:xfrm>
            <a:off x="20" y="10"/>
            <a:ext cx="12191980" cy="6857990"/>
          </a:xfrm>
          <a:prstGeom prst="rect">
            <a:avLst/>
          </a:prstGeom>
        </p:spPr>
      </p:pic>
      <p:sp>
        <p:nvSpPr>
          <p:cNvPr id="65" name="Rectangle 10">
            <a:extLst>
              <a:ext uri="{FF2B5EF4-FFF2-40B4-BE49-F238E27FC236}">
                <a16:creationId xmlns:a16="http://schemas.microsoft.com/office/drawing/2014/main" id="{094F10E6-9317-4287-B0C9-C84A09A57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62" y="1378641"/>
            <a:ext cx="4639426" cy="4412560"/>
          </a:xfrm>
          <a:prstGeom prst="rect">
            <a:avLst/>
          </a:prstGeom>
          <a:solidFill>
            <a:schemeClr val="accent1">
              <a:lumMod val="20000"/>
              <a:lumOff val="80000"/>
            </a:schemeClr>
          </a:solidFill>
          <a:ln w="38100">
            <a:noFill/>
          </a:ln>
          <a:effectLst>
            <a:outerShdw dist="190500" dir="18780000" algn="tl"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9FE77-9CE3-4AA5-4AD5-07FFC171DAD7}"/>
              </a:ext>
            </a:extLst>
          </p:cNvPr>
          <p:cNvSpPr>
            <a:spLocks noGrp="1"/>
          </p:cNvSpPr>
          <p:nvPr>
            <p:ph type="ctrTitle"/>
          </p:nvPr>
        </p:nvSpPr>
        <p:spPr>
          <a:xfrm>
            <a:off x="7066382" y="1679510"/>
            <a:ext cx="4149013" cy="2726838"/>
          </a:xfrm>
          <a:noFill/>
          <a:effectLst/>
        </p:spPr>
        <p:txBody>
          <a:bodyPr anchor="t">
            <a:normAutofit/>
          </a:bodyPr>
          <a:lstStyle/>
          <a:p>
            <a:r>
              <a:rPr lang="en-US" dirty="0">
                <a:solidFill>
                  <a:srgbClr val="000000"/>
                </a:solidFill>
              </a:rPr>
              <a:t>no more language barrier</a:t>
            </a:r>
          </a:p>
        </p:txBody>
      </p:sp>
      <p:sp>
        <p:nvSpPr>
          <p:cNvPr id="3" name="Subtitle 2">
            <a:extLst>
              <a:ext uri="{FF2B5EF4-FFF2-40B4-BE49-F238E27FC236}">
                <a16:creationId xmlns:a16="http://schemas.microsoft.com/office/drawing/2014/main" id="{EDD40189-7CE1-4D8B-2261-80DDD652DE31}"/>
              </a:ext>
            </a:extLst>
          </p:cNvPr>
          <p:cNvSpPr>
            <a:spLocks noGrp="1"/>
          </p:cNvSpPr>
          <p:nvPr>
            <p:ph type="subTitle" idx="1"/>
          </p:nvPr>
        </p:nvSpPr>
        <p:spPr>
          <a:xfrm>
            <a:off x="7122367" y="4810539"/>
            <a:ext cx="3937518" cy="788089"/>
          </a:xfrm>
        </p:spPr>
        <p:txBody>
          <a:bodyPr anchor="ctr">
            <a:normAutofit/>
          </a:bodyPr>
          <a:lstStyle/>
          <a:p>
            <a:r>
              <a:rPr lang="en-US" sz="1400" dirty="0">
                <a:solidFill>
                  <a:srgbClr val="000000"/>
                </a:solidFill>
              </a:rPr>
              <a:t>Pokuong </a:t>
            </a:r>
            <a:r>
              <a:rPr lang="en-US" sz="1400" dirty="0" err="1">
                <a:solidFill>
                  <a:srgbClr val="000000"/>
                </a:solidFill>
              </a:rPr>
              <a:t>lao</a:t>
            </a:r>
            <a:endParaRPr lang="en-US" sz="1400" dirty="0">
              <a:solidFill>
                <a:srgbClr val="000000"/>
              </a:solidFill>
            </a:endParaRPr>
          </a:p>
        </p:txBody>
      </p:sp>
    </p:spTree>
    <p:extLst>
      <p:ext uri="{BB962C8B-B14F-4D97-AF65-F5344CB8AC3E}">
        <p14:creationId xmlns:p14="http://schemas.microsoft.com/office/powerpoint/2010/main" val="163925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0A41-DC90-19CE-825E-529AB60713D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118FACC-6D91-E9A5-7B58-B8A573BD2D3E}"/>
              </a:ext>
            </a:extLst>
          </p:cNvPr>
          <p:cNvSpPr>
            <a:spLocks noGrp="1"/>
          </p:cNvSpPr>
          <p:nvPr>
            <p:ph idx="1"/>
          </p:nvPr>
        </p:nvSpPr>
        <p:spPr>
          <a:xfrm>
            <a:off x="726170" y="1937404"/>
            <a:ext cx="10357666" cy="497398"/>
          </a:xfrm>
        </p:spPr>
        <p:txBody>
          <a:bodyPr/>
          <a:lstStyle/>
          <a:p>
            <a:r>
              <a:rPr lang="en-US" dirty="0"/>
              <a:t>The unprocessed data consist of English and Vietnamese text from </a:t>
            </a:r>
            <a:r>
              <a:rPr lang="en-US" dirty="0">
                <a:hlinkClick r:id="rId2"/>
              </a:rPr>
              <a:t>Kaggle</a:t>
            </a:r>
            <a:endParaRPr lang="en-US" dirty="0"/>
          </a:p>
          <a:p>
            <a:endParaRPr lang="en-US" dirty="0"/>
          </a:p>
        </p:txBody>
      </p:sp>
      <p:pic>
        <p:nvPicPr>
          <p:cNvPr id="5" name="Picture 4">
            <a:extLst>
              <a:ext uri="{FF2B5EF4-FFF2-40B4-BE49-F238E27FC236}">
                <a16:creationId xmlns:a16="http://schemas.microsoft.com/office/drawing/2014/main" id="{D11B0E26-4C53-631A-B5D6-98D8C7CEE794}"/>
              </a:ext>
            </a:extLst>
          </p:cNvPr>
          <p:cNvPicPr>
            <a:picLocks noChangeAspect="1"/>
          </p:cNvPicPr>
          <p:nvPr/>
        </p:nvPicPr>
        <p:blipFill>
          <a:blip r:embed="rId3"/>
          <a:stretch>
            <a:fillRect/>
          </a:stretch>
        </p:blipFill>
        <p:spPr>
          <a:xfrm>
            <a:off x="923586" y="2434802"/>
            <a:ext cx="4858428" cy="1409897"/>
          </a:xfrm>
          <a:prstGeom prst="rect">
            <a:avLst/>
          </a:prstGeom>
        </p:spPr>
      </p:pic>
      <p:pic>
        <p:nvPicPr>
          <p:cNvPr id="7" name="Picture 6">
            <a:extLst>
              <a:ext uri="{FF2B5EF4-FFF2-40B4-BE49-F238E27FC236}">
                <a16:creationId xmlns:a16="http://schemas.microsoft.com/office/drawing/2014/main" id="{8E56371C-9D0D-3884-4454-A10413E14556}"/>
              </a:ext>
            </a:extLst>
          </p:cNvPr>
          <p:cNvPicPr>
            <a:picLocks noChangeAspect="1"/>
          </p:cNvPicPr>
          <p:nvPr/>
        </p:nvPicPr>
        <p:blipFill>
          <a:blip r:embed="rId4"/>
          <a:stretch>
            <a:fillRect/>
          </a:stretch>
        </p:blipFill>
        <p:spPr>
          <a:xfrm>
            <a:off x="5782014" y="2434802"/>
            <a:ext cx="5029902" cy="1409897"/>
          </a:xfrm>
          <a:prstGeom prst="rect">
            <a:avLst/>
          </a:prstGeom>
        </p:spPr>
      </p:pic>
      <p:sp>
        <p:nvSpPr>
          <p:cNvPr id="8" name="Content Placeholder 2">
            <a:extLst>
              <a:ext uri="{FF2B5EF4-FFF2-40B4-BE49-F238E27FC236}">
                <a16:creationId xmlns:a16="http://schemas.microsoft.com/office/drawing/2014/main" id="{BE762EF8-8349-4768-AFE0-1A08ABD56D34}"/>
              </a:ext>
            </a:extLst>
          </p:cNvPr>
          <p:cNvSpPr txBox="1">
            <a:spLocks/>
          </p:cNvSpPr>
          <p:nvPr/>
        </p:nvSpPr>
        <p:spPr>
          <a:xfrm>
            <a:off x="726170" y="3941777"/>
            <a:ext cx="7746711" cy="49739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Characteristics of processed data for machine learning model are:</a:t>
            </a:r>
          </a:p>
        </p:txBody>
      </p:sp>
      <p:sp>
        <p:nvSpPr>
          <p:cNvPr id="11" name="TextBox 10">
            <a:extLst>
              <a:ext uri="{FF2B5EF4-FFF2-40B4-BE49-F238E27FC236}">
                <a16:creationId xmlns:a16="http://schemas.microsoft.com/office/drawing/2014/main" id="{06C73A09-F1C1-EAB7-2D50-BDCC37E7F3D4}"/>
              </a:ext>
            </a:extLst>
          </p:cNvPr>
          <p:cNvSpPr txBox="1"/>
          <p:nvPr/>
        </p:nvSpPr>
        <p:spPr>
          <a:xfrm>
            <a:off x="1656289" y="4439175"/>
            <a:ext cx="45099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Standardized format</a:t>
            </a:r>
          </a:p>
          <a:p>
            <a:pPr marL="285750" indent="-285750">
              <a:buFont typeface="Arial" panose="020B0604020202020204" pitchFamily="34" charset="0"/>
              <a:buChar char="•"/>
            </a:pPr>
            <a:r>
              <a:rPr lang="en-US" dirty="0"/>
              <a:t>Normalized values</a:t>
            </a:r>
          </a:p>
          <a:p>
            <a:pPr marL="285750" indent="-285750">
              <a:buFont typeface="Arial" panose="020B0604020202020204" pitchFamily="34" charset="0"/>
              <a:buChar char="•"/>
            </a:pPr>
            <a:r>
              <a:rPr lang="en-US" dirty="0"/>
              <a:t>Clean and complete</a:t>
            </a:r>
          </a:p>
          <a:p>
            <a:pPr marL="285750" indent="-285750">
              <a:buFont typeface="Arial" panose="020B0604020202020204" pitchFamily="34" charset="0"/>
              <a:buChar char="•"/>
            </a:pPr>
            <a:r>
              <a:rPr lang="en-US" dirty="0"/>
              <a:t>Balanced</a:t>
            </a:r>
          </a:p>
          <a:p>
            <a:pPr marL="285750" indent="-285750">
              <a:buFont typeface="Arial" panose="020B0604020202020204" pitchFamily="34" charset="0"/>
              <a:buChar char="•"/>
            </a:pPr>
            <a:r>
              <a:rPr lang="en-US" dirty="0"/>
              <a:t>Representative</a:t>
            </a:r>
          </a:p>
          <a:p>
            <a:pPr marL="285750" indent="-285750">
              <a:buFont typeface="Arial" panose="020B0604020202020204" pitchFamily="34" charset="0"/>
              <a:buChar char="•"/>
            </a:pPr>
            <a:r>
              <a:rPr lang="en-US" dirty="0"/>
              <a:t>Feature Engineering</a:t>
            </a:r>
          </a:p>
          <a:p>
            <a:pPr marL="285750" indent="-285750">
              <a:buFont typeface="Arial" panose="020B0604020202020204" pitchFamily="34" charset="0"/>
              <a:buChar char="•"/>
            </a:pPr>
            <a:r>
              <a:rPr lang="en-US" dirty="0"/>
              <a:t>Training, Validation, and Testing Sets</a:t>
            </a:r>
          </a:p>
          <a:p>
            <a:endParaRPr lang="en-US" dirty="0"/>
          </a:p>
        </p:txBody>
      </p:sp>
    </p:spTree>
    <p:extLst>
      <p:ext uri="{BB962C8B-B14F-4D97-AF65-F5344CB8AC3E}">
        <p14:creationId xmlns:p14="http://schemas.microsoft.com/office/powerpoint/2010/main" val="164639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75C7-8D0A-A32D-DBD2-6ED54F9C5961}"/>
              </a:ext>
            </a:extLst>
          </p:cNvPr>
          <p:cNvSpPr>
            <a:spLocks noGrp="1"/>
          </p:cNvSpPr>
          <p:nvPr>
            <p:ph type="title"/>
          </p:nvPr>
        </p:nvSpPr>
        <p:spPr/>
        <p:txBody>
          <a:bodyPr/>
          <a:lstStyle/>
          <a:p>
            <a:r>
              <a:rPr lang="en-US" dirty="0"/>
              <a:t>Methods &amp; algorithms </a:t>
            </a:r>
          </a:p>
        </p:txBody>
      </p:sp>
      <p:sp>
        <p:nvSpPr>
          <p:cNvPr id="3" name="Content Placeholder 2">
            <a:extLst>
              <a:ext uri="{FF2B5EF4-FFF2-40B4-BE49-F238E27FC236}">
                <a16:creationId xmlns:a16="http://schemas.microsoft.com/office/drawing/2014/main" id="{776E322F-9457-E17E-851F-020558731A5E}"/>
              </a:ext>
            </a:extLst>
          </p:cNvPr>
          <p:cNvSpPr>
            <a:spLocks noGrp="1"/>
          </p:cNvSpPr>
          <p:nvPr>
            <p:ph idx="1"/>
          </p:nvPr>
        </p:nvSpPr>
        <p:spPr/>
        <p:txBody>
          <a:bodyPr/>
          <a:lstStyle/>
          <a:p>
            <a:pPr algn="l">
              <a:buFont typeface="Arial" panose="020B0604020202020204" pitchFamily="34" charset="0"/>
              <a:buChar char="•"/>
            </a:pPr>
            <a:r>
              <a:rPr lang="en-US" dirty="0"/>
              <a:t>Natural Language Processing (NLP)</a:t>
            </a:r>
          </a:p>
          <a:p>
            <a:pPr algn="l">
              <a:buFont typeface="Arial" panose="020B0604020202020204" pitchFamily="34" charset="0"/>
              <a:buChar char="•"/>
            </a:pPr>
            <a:r>
              <a:rPr lang="en-US" dirty="0"/>
              <a:t>algorithms Neural Machine Translation (NMT)</a:t>
            </a:r>
          </a:p>
          <a:p>
            <a:pPr lvl="1">
              <a:buFont typeface="Arial" panose="020B0604020202020204" pitchFamily="34" charset="0"/>
              <a:buChar char="•"/>
            </a:pPr>
            <a:r>
              <a:rPr lang="en-US" dirty="0"/>
              <a:t>seq2seq models</a:t>
            </a:r>
          </a:p>
          <a:p>
            <a:pPr lvl="1">
              <a:buFont typeface="Arial" panose="020B0604020202020204" pitchFamily="34" charset="0"/>
              <a:buChar char="•"/>
            </a:pPr>
            <a:r>
              <a:rPr lang="en-US" dirty="0"/>
              <a:t>attention</a:t>
            </a:r>
          </a:p>
          <a:p>
            <a:pPr algn="l">
              <a:buFont typeface="Arial" panose="020B0604020202020204" pitchFamily="34" charset="0"/>
              <a:buChar char="•"/>
            </a:pPr>
            <a:r>
              <a:rPr lang="en-US" dirty="0"/>
              <a:t>Tokenization</a:t>
            </a:r>
          </a:p>
          <a:p>
            <a:pPr algn="l">
              <a:buFont typeface="Arial" panose="020B0604020202020204" pitchFamily="34" charset="0"/>
              <a:buChar char="•"/>
            </a:pPr>
            <a:r>
              <a:rPr lang="en-US" dirty="0"/>
              <a:t>Text Preprocessing</a:t>
            </a:r>
          </a:p>
          <a:p>
            <a:r>
              <a:rPr lang="en-US" dirty="0"/>
              <a:t>Padding and Truncation</a:t>
            </a:r>
          </a:p>
        </p:txBody>
      </p:sp>
    </p:spTree>
    <p:extLst>
      <p:ext uri="{BB962C8B-B14F-4D97-AF65-F5344CB8AC3E}">
        <p14:creationId xmlns:p14="http://schemas.microsoft.com/office/powerpoint/2010/main" val="113867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9B0D-0F97-3452-5493-C1D397B52447}"/>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18715E31-B5F7-8072-68EB-27F908D76F3A}"/>
              </a:ext>
            </a:extLst>
          </p:cNvPr>
          <p:cNvSpPr>
            <a:spLocks noGrp="1"/>
          </p:cNvSpPr>
          <p:nvPr>
            <p:ph idx="1"/>
          </p:nvPr>
        </p:nvSpPr>
        <p:spPr/>
        <p:txBody>
          <a:bodyPr/>
          <a:lstStyle/>
          <a:p>
            <a:pPr algn="l">
              <a:buFont typeface="Arial" panose="020B0604020202020204" pitchFamily="34" charset="0"/>
              <a:buChar char="•"/>
            </a:pPr>
            <a:r>
              <a:rPr lang="en-US" dirty="0"/>
              <a:t>Python programming language</a:t>
            </a:r>
          </a:p>
          <a:p>
            <a:pPr algn="l">
              <a:buFont typeface="Arial" panose="020B0604020202020204" pitchFamily="34" charset="0"/>
              <a:buChar char="•"/>
            </a:pPr>
            <a:r>
              <a:rPr lang="en-US" dirty="0" err="1"/>
              <a:t>PyTorch</a:t>
            </a:r>
            <a:r>
              <a:rPr lang="en-US" dirty="0"/>
              <a:t> deep learning framework</a:t>
            </a:r>
          </a:p>
          <a:p>
            <a:pPr algn="l">
              <a:buFont typeface="Arial" panose="020B0604020202020204" pitchFamily="34" charset="0"/>
              <a:buChar char="•"/>
            </a:pPr>
            <a:r>
              <a:rPr lang="en-US" dirty="0"/>
              <a:t>NumPy library</a:t>
            </a:r>
          </a:p>
          <a:p>
            <a:pPr algn="l">
              <a:buFont typeface="Arial" panose="020B0604020202020204" pitchFamily="34" charset="0"/>
              <a:buChar char="•"/>
            </a:pPr>
            <a:r>
              <a:rPr lang="en-US" dirty="0"/>
              <a:t>scikit-learn library</a:t>
            </a:r>
          </a:p>
          <a:p>
            <a:pPr algn="l">
              <a:buFont typeface="Arial" panose="020B0604020202020204" pitchFamily="34" charset="0"/>
              <a:buChar char="•"/>
            </a:pPr>
            <a:r>
              <a:rPr lang="en-US" dirty="0"/>
              <a:t>pandas library</a:t>
            </a:r>
          </a:p>
          <a:p>
            <a:pPr algn="l">
              <a:buFont typeface="Arial" panose="020B0604020202020204" pitchFamily="34" charset="0"/>
              <a:buChar char="•"/>
            </a:pPr>
            <a:r>
              <a:rPr lang="en-US" dirty="0" err="1"/>
              <a:t>Jupyter</a:t>
            </a:r>
            <a:r>
              <a:rPr lang="en-US" dirty="0"/>
              <a:t> Notebook environment</a:t>
            </a:r>
          </a:p>
          <a:p>
            <a:pPr algn="l">
              <a:buFont typeface="Arial" panose="020B0604020202020204" pitchFamily="34" charset="0"/>
              <a:buChar char="•"/>
            </a:pPr>
            <a:r>
              <a:rPr lang="en-US" dirty="0" err="1"/>
              <a:t>spaCy</a:t>
            </a:r>
            <a:r>
              <a:rPr lang="en-US" dirty="0"/>
              <a:t> NLP library</a:t>
            </a:r>
          </a:p>
          <a:p>
            <a:endParaRPr lang="en-US" dirty="0"/>
          </a:p>
        </p:txBody>
      </p:sp>
    </p:spTree>
    <p:extLst>
      <p:ext uri="{BB962C8B-B14F-4D97-AF65-F5344CB8AC3E}">
        <p14:creationId xmlns:p14="http://schemas.microsoft.com/office/powerpoint/2010/main" val="143469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4D5-E26B-23DF-8779-34B1A95781DC}"/>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DA8524AA-25FB-5478-C67E-D815B9A32172}"/>
              </a:ext>
            </a:extLst>
          </p:cNvPr>
          <p:cNvSpPr>
            <a:spLocks noGrp="1"/>
          </p:cNvSpPr>
          <p:nvPr>
            <p:ph idx="1"/>
          </p:nvPr>
        </p:nvSpPr>
        <p:spPr>
          <a:xfrm>
            <a:off x="808662" y="2019299"/>
            <a:ext cx="4240416" cy="4114801"/>
          </a:xfrm>
        </p:spPr>
        <p:txBody>
          <a:bodyPr/>
          <a:lstStyle/>
          <a:p>
            <a:r>
              <a:rPr lang="en-US" dirty="0"/>
              <a:t>During the training process, I used a batch size of 128 and trained the model for 30 epochs. The model achieved a BLEU score of around 0.24 on the validation set, which indicates that it can accurately translate some sentences, but there is still room for improvement.</a:t>
            </a:r>
          </a:p>
        </p:txBody>
      </p:sp>
      <p:pic>
        <p:nvPicPr>
          <p:cNvPr id="9" name="Picture 8">
            <a:extLst>
              <a:ext uri="{FF2B5EF4-FFF2-40B4-BE49-F238E27FC236}">
                <a16:creationId xmlns:a16="http://schemas.microsoft.com/office/drawing/2014/main" id="{CB4D954E-6911-1582-8608-EE72EB6FEBF4}"/>
              </a:ext>
            </a:extLst>
          </p:cNvPr>
          <p:cNvPicPr>
            <a:picLocks noChangeAspect="1"/>
          </p:cNvPicPr>
          <p:nvPr/>
        </p:nvPicPr>
        <p:blipFill>
          <a:blip r:embed="rId2"/>
          <a:stretch>
            <a:fillRect/>
          </a:stretch>
        </p:blipFill>
        <p:spPr>
          <a:xfrm>
            <a:off x="5197150" y="2019299"/>
            <a:ext cx="5839037" cy="3431107"/>
          </a:xfrm>
          <a:prstGeom prst="rect">
            <a:avLst/>
          </a:prstGeom>
        </p:spPr>
      </p:pic>
    </p:spTree>
    <p:extLst>
      <p:ext uri="{BB962C8B-B14F-4D97-AF65-F5344CB8AC3E}">
        <p14:creationId xmlns:p14="http://schemas.microsoft.com/office/powerpoint/2010/main" val="277381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DB7F-E02F-A51A-401B-C50A593D66C8}"/>
              </a:ext>
            </a:extLst>
          </p:cNvPr>
          <p:cNvSpPr>
            <a:spLocks noGrp="1"/>
          </p:cNvSpPr>
          <p:nvPr>
            <p:ph type="title"/>
          </p:nvPr>
        </p:nvSpPr>
        <p:spPr/>
        <p:txBody>
          <a:bodyPr/>
          <a:lstStyle/>
          <a:p>
            <a:r>
              <a:rPr lang="en-US" dirty="0"/>
              <a:t>results</a:t>
            </a:r>
          </a:p>
        </p:txBody>
      </p:sp>
      <p:sp>
        <p:nvSpPr>
          <p:cNvPr id="11" name="Content Placeholder 10">
            <a:extLst>
              <a:ext uri="{FF2B5EF4-FFF2-40B4-BE49-F238E27FC236}">
                <a16:creationId xmlns:a16="http://schemas.microsoft.com/office/drawing/2014/main" id="{B88DB059-5B89-6273-4745-283E163AB48C}"/>
              </a:ext>
            </a:extLst>
          </p:cNvPr>
          <p:cNvSpPr>
            <a:spLocks noGrp="1"/>
          </p:cNvSpPr>
          <p:nvPr>
            <p:ph idx="1"/>
          </p:nvPr>
        </p:nvSpPr>
        <p:spPr>
          <a:xfrm>
            <a:off x="808662" y="2019299"/>
            <a:ext cx="6002685" cy="4114801"/>
          </a:xfrm>
        </p:spPr>
        <p:txBody>
          <a:bodyPr>
            <a:normAutofit lnSpcReduction="10000"/>
          </a:bodyPr>
          <a:lstStyle/>
          <a:p>
            <a:pPr marL="0" indent="0">
              <a:buNone/>
            </a:pPr>
            <a:r>
              <a:rPr lang="en-US" dirty="0"/>
              <a:t>The model should be able to print out the tokens of target words corresponding to the source words. However, processing the data was quite difficult because of all the criteria for polished and processed data. Therefore, the model failed to recognize some tokens of a single word that were fed into it.</a:t>
            </a:r>
            <a:r>
              <a:rPr lang="en-US" b="0" i="0" dirty="0">
                <a:solidFill>
                  <a:srgbClr val="374151"/>
                </a:solidFill>
                <a:effectLst/>
                <a:latin typeface="Söhne"/>
              </a:rPr>
              <a:t> </a:t>
            </a:r>
            <a:r>
              <a:rPr lang="en-US" dirty="0"/>
              <a:t>I realized that it is important to ensure that the input data is in the correct format and structure to train the machine learning model effectively. 1256 are the unknown tokens and there are so many that the model cannot train effectively.    </a:t>
            </a:r>
          </a:p>
        </p:txBody>
      </p:sp>
      <p:pic>
        <p:nvPicPr>
          <p:cNvPr id="13" name="Picture 12">
            <a:extLst>
              <a:ext uri="{FF2B5EF4-FFF2-40B4-BE49-F238E27FC236}">
                <a16:creationId xmlns:a16="http://schemas.microsoft.com/office/drawing/2014/main" id="{22064233-055D-954E-52FD-CF292C724BAD}"/>
              </a:ext>
            </a:extLst>
          </p:cNvPr>
          <p:cNvPicPr>
            <a:picLocks noChangeAspect="1"/>
          </p:cNvPicPr>
          <p:nvPr/>
        </p:nvPicPr>
        <p:blipFill>
          <a:blip r:embed="rId2"/>
          <a:stretch>
            <a:fillRect/>
          </a:stretch>
        </p:blipFill>
        <p:spPr>
          <a:xfrm>
            <a:off x="8075586" y="216602"/>
            <a:ext cx="3307752" cy="4467365"/>
          </a:xfrm>
          <a:prstGeom prst="rect">
            <a:avLst/>
          </a:prstGeom>
        </p:spPr>
      </p:pic>
      <p:pic>
        <p:nvPicPr>
          <p:cNvPr id="15" name="Picture 14">
            <a:extLst>
              <a:ext uri="{FF2B5EF4-FFF2-40B4-BE49-F238E27FC236}">
                <a16:creationId xmlns:a16="http://schemas.microsoft.com/office/drawing/2014/main" id="{34568B86-3384-8B65-70FE-6A08C74D5D8F}"/>
              </a:ext>
            </a:extLst>
          </p:cNvPr>
          <p:cNvPicPr>
            <a:picLocks noChangeAspect="1"/>
          </p:cNvPicPr>
          <p:nvPr/>
        </p:nvPicPr>
        <p:blipFill>
          <a:blip r:embed="rId3"/>
          <a:stretch>
            <a:fillRect/>
          </a:stretch>
        </p:blipFill>
        <p:spPr>
          <a:xfrm>
            <a:off x="7505516" y="4832490"/>
            <a:ext cx="4029637" cy="1533739"/>
          </a:xfrm>
          <a:prstGeom prst="rect">
            <a:avLst/>
          </a:prstGeom>
        </p:spPr>
      </p:pic>
    </p:spTree>
    <p:extLst>
      <p:ext uri="{BB962C8B-B14F-4D97-AF65-F5344CB8AC3E}">
        <p14:creationId xmlns:p14="http://schemas.microsoft.com/office/powerpoint/2010/main" val="1230481799"/>
      </p:ext>
    </p:extLst>
  </p:cSld>
  <p:clrMapOvr>
    <a:masterClrMapping/>
  </p:clrMapOvr>
</p:sld>
</file>

<file path=ppt/theme/theme1.xml><?xml version="1.0" encoding="utf-8"?>
<a:theme xmlns:a="http://schemas.openxmlformats.org/drawingml/2006/main" name="VeniceBeac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105</TotalTime>
  <Words>247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 Next LT Pro Light</vt:lpstr>
      <vt:lpstr>Söhne</vt:lpstr>
      <vt:lpstr>VeniceBeachVTI</vt:lpstr>
      <vt:lpstr>no more language barrier</vt:lpstr>
      <vt:lpstr>The data</vt:lpstr>
      <vt:lpstr>Methods &amp; algorithms </vt:lpstr>
      <vt:lpstr>tools</vt:lpstr>
      <vt:lpstr>report</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more language barrier</dc:title>
  <dc:creator>Lao, Pokuong</dc:creator>
  <cp:lastModifiedBy>Lao, Pokuong</cp:lastModifiedBy>
  <cp:revision>1</cp:revision>
  <dcterms:created xsi:type="dcterms:W3CDTF">2023-05-04T00:26:50Z</dcterms:created>
  <dcterms:modified xsi:type="dcterms:W3CDTF">2023-05-04T02:11:56Z</dcterms:modified>
</cp:coreProperties>
</file>