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  <p:embeddedFont>
      <p:font typeface="Century Gothic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jWAAsM78mOWOAR1G+TB0xPeUEy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enturyGothic-regular.fntdata"/><Relationship Id="rId25" Type="http://schemas.openxmlformats.org/officeDocument/2006/relationships/font" Target="fonts/MavenPro-bold.fntdata"/><Relationship Id="rId28" Type="http://schemas.openxmlformats.org/officeDocument/2006/relationships/font" Target="fonts/CenturyGothic-italic.fntdata"/><Relationship Id="rId27" Type="http://schemas.openxmlformats.org/officeDocument/2006/relationships/font" Target="fonts/CenturyGothic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enturyGothic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tar.mit.edu/cluster/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odingame.com/playgrounds/349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odingame.com/playgrounds/349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odingame.com/playgrounds/349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1" name="Google Shape;28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ccfb1e975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3" name="Google Shape;343;g6ccfb1e975_2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7b593e9a1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7b593e9a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7b593e9a11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7b593e9a1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7" name="Google Shape;2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3" name="Google Shape;2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Image from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http://star.mit.edu/cluster/</a:t>
            </a:r>
            <a:r>
              <a:rPr lang="en-US"/>
              <a:t> </a:t>
            </a:r>
            <a:endParaRPr/>
          </a:p>
        </p:txBody>
      </p:sp>
      <p:sp>
        <p:nvSpPr>
          <p:cNvPr id="299" name="Google Shape;2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6" name="Google Shape;306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Image/GIF from </a:t>
            </a:r>
            <a:r>
              <a:rPr lang="en-US" u="sng">
                <a:solidFill>
                  <a:schemeClr val="accent5"/>
                </a:solidFill>
                <a:hlinkClick r:id="rId2"/>
              </a:rPr>
              <a:t>https://www.codingame.com/playgrounds/349</a:t>
            </a:r>
            <a:r>
              <a:rPr lang="en-US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312" name="Google Shape;312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Image/GIF from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https://www.codingame.com/playgrounds/349</a:t>
            </a:r>
            <a:r>
              <a:rPr lang="en-US"/>
              <a:t> </a:t>
            </a:r>
            <a:endParaRPr/>
          </a:p>
        </p:txBody>
      </p:sp>
      <p:sp>
        <p:nvSpPr>
          <p:cNvPr id="319" name="Google Shape;319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Image/GIF from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https://www.codingame.com/playgrounds/349</a:t>
            </a:r>
            <a:r>
              <a:rPr lang="en-US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327" name="Google Shape;327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b593e9a11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b593e9a1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7aa9064d6c_0_673"/>
          <p:cNvGrpSpPr/>
          <p:nvPr/>
        </p:nvGrpSpPr>
        <p:grpSpPr>
          <a:xfrm>
            <a:off x="9790426" y="4546120"/>
            <a:ext cx="2255173" cy="2310006"/>
            <a:chOff x="7343003" y="3409675"/>
            <a:chExt cx="1691422" cy="1732548"/>
          </a:xfrm>
        </p:grpSpPr>
        <p:grpSp>
          <p:nvGrpSpPr>
            <p:cNvPr id="11" name="Google Shape;11;g7aa9064d6c_0_673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g7aa9064d6c_0_673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g7aa9064d6c_0_67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g7aa9064d6c_0_673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g7aa9064d6c_0_673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g7aa9064d6c_0_673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g7aa9064d6c_0_673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g7aa9064d6c_0_673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g7aa9064d6c_0_673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g7aa9064d6c_0_673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g7aa9064d6c_0_673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g7aa9064d6c_0_673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g7aa9064d6c_0_67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g7aa9064d6c_0_673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g7aa9064d6c_0_673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g7aa9064d6c_0_673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g7aa9064d6c_0_673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g7aa9064d6c_0_673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g7aa9064d6c_0_673"/>
          <p:cNvGrpSpPr/>
          <p:nvPr/>
        </p:nvGrpSpPr>
        <p:grpSpPr>
          <a:xfrm>
            <a:off x="6724502" y="0"/>
            <a:ext cx="5085303" cy="5118675"/>
            <a:chOff x="5043503" y="0"/>
            <a:chExt cx="3814072" cy="3839102"/>
          </a:xfrm>
        </p:grpSpPr>
        <p:sp>
          <p:nvSpPr>
            <p:cNvPr id="30" name="Google Shape;30;g7aa9064d6c_0_673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7aa9064d6c_0_673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g7aa9064d6c_0_673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g7aa9064d6c_0_67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g7aa9064d6c_0_673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g7aa9064d6c_0_673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g7aa9064d6c_0_673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g7aa9064d6c_0_673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g7aa9064d6c_0_673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g7aa9064d6c_0_673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g7aa9064d6c_0_673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g7aa9064d6c_0_673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g7aa9064d6c_0_673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g7aa9064d6c_0_67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7aa9064d6c_0_673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g7aa9064d6c_0_673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g7aa9064d6c_0_673"/>
          <p:cNvSpPr txBox="1"/>
          <p:nvPr>
            <p:ph type="ctrTitle"/>
          </p:nvPr>
        </p:nvSpPr>
        <p:spPr>
          <a:xfrm>
            <a:off x="1098667" y="2151750"/>
            <a:ext cx="5673900" cy="249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g7aa9064d6c_0_673"/>
          <p:cNvSpPr txBox="1"/>
          <p:nvPr>
            <p:ph idx="1" type="subTitle"/>
          </p:nvPr>
        </p:nvSpPr>
        <p:spPr>
          <a:xfrm>
            <a:off x="1098667" y="4795067"/>
            <a:ext cx="5673900" cy="927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g7aa9064d6c_0_673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g7aa9064d6c_0_805"/>
          <p:cNvGrpSpPr/>
          <p:nvPr/>
        </p:nvGrpSpPr>
        <p:grpSpPr>
          <a:xfrm>
            <a:off x="69" y="5465463"/>
            <a:ext cx="12191743" cy="1392365"/>
            <a:chOff x="52" y="4099200"/>
            <a:chExt cx="9144036" cy="1044300"/>
          </a:xfrm>
        </p:grpSpPr>
        <p:grpSp>
          <p:nvGrpSpPr>
            <p:cNvPr id="143" name="Google Shape;143;g7aa9064d6c_0_805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g7aa9064d6c_0_80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g7aa9064d6c_0_80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g7aa9064d6c_0_80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g7aa9064d6c_0_80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g7aa9064d6c_0_805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g7aa9064d6c_0_80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g7aa9064d6c_0_80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g7aa9064d6c_0_80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g7aa9064d6c_0_805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g7aa9064d6c_0_80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g7aa9064d6c_0_805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g7aa9064d6c_0_80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g7aa9064d6c_0_80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g7aa9064d6c_0_80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g7aa9064d6c_0_80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g7aa9064d6c_0_805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g7aa9064d6c_0_80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g7aa9064d6c_0_80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g7aa9064d6c_0_80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g7aa9064d6c_0_805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g7aa9064d6c_0_805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g7aa9064d6c_0_80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g7aa9064d6c_0_805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g7aa9064d6c_0_805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g7aa9064d6c_0_805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g7aa9064d6c_0_805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g7aa9064d6c_0_805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g7aa9064d6c_0_805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g7aa9064d6c_0_805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g7aa9064d6c_0_805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g7aa9064d6c_0_805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g7aa9064d6c_0_80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g7aa9064d6c_0_805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g7aa9064d6c_0_805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g7aa9064d6c_0_805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g7aa9064d6c_0_805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g7aa9064d6c_0_805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g7aa9064d6c_0_805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g7aa9064d6c_0_805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g7aa9064d6c_0_805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g7aa9064d6c_0_805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g7aa9064d6c_0_80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g7aa9064d6c_0_805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g7aa9064d6c_0_805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g7aa9064d6c_0_805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g7aa9064d6c_0_805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g7aa9064d6c_0_805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g7aa9064d6c_0_805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g7aa9064d6c_0_805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g7aa9064d6c_0_805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g7aa9064d6c_0_805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g7aa9064d6c_0_80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g7aa9064d6c_0_805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g7aa9064d6c_0_805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g7aa9064d6c_0_805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g7aa9064d6c_0_805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g7aa9064d6c_0_805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g7aa9064d6c_0_805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g7aa9064d6c_0_805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g7aa9064d6c_0_805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g7aa9064d6c_0_805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g7aa9064d6c_0_8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g7aa9064d6c_0_805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g7aa9064d6c_0_805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g7aa9064d6c_0_805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g7aa9064d6c_0_805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g7aa9064d6c_0_805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g7aa9064d6c_0_805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g7aa9064d6c_0_805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g7aa9064d6c_0_805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g7aa9064d6c_0_805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g7aa9064d6c_0_80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g7aa9064d6c_0_805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g7aa9064d6c_0_805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g7aa9064d6c_0_805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g7aa9064d6c_0_805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g7aa9064d6c_0_805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g7aa9064d6c_0_805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g7aa9064d6c_0_805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g7aa9064d6c_0_805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g7aa9064d6c_0_805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g7aa9064d6c_0_80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g7aa9064d6c_0_805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g7aa9064d6c_0_805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g7aa9064d6c_0_805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g7aa9064d6c_0_805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g7aa9064d6c_0_805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g7aa9064d6c_0_805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g7aa9064d6c_0_805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g7aa9064d6c_0_805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g7aa9064d6c_0_805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g7aa9064d6c_0_80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g7aa9064d6c_0_805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g7aa9064d6c_0_805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g7aa9064d6c_0_805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g7aa9064d6c_0_805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g7aa9064d6c_0_805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g7aa9064d6c_0_805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g7aa9064d6c_0_805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g7aa9064d6c_0_805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g7aa9064d6c_0_805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g7aa9064d6c_0_80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g7aa9064d6c_0_805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g7aa9064d6c_0_805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g7aa9064d6c_0_805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g7aa9064d6c_0_805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g7aa9064d6c_0_805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g7aa9064d6c_0_805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g7aa9064d6c_0_805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g7aa9064d6c_0_805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g7aa9064d6c_0_805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g7aa9064d6c_0_80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g7aa9064d6c_0_805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g7aa9064d6c_0_805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g7aa9064d6c_0_805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g7aa9064d6c_0_805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g7aa9064d6c_0_805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g7aa9064d6c_0_805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g7aa9064d6c_0_805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g7aa9064d6c_0_805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g7aa9064d6c_0_805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g7aa9064d6c_0_80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g7aa9064d6c_0_805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g7aa9064d6c_0_805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g7aa9064d6c_0_805"/>
          <p:cNvSpPr txBox="1"/>
          <p:nvPr>
            <p:ph hasCustomPrompt="1" type="title"/>
          </p:nvPr>
        </p:nvSpPr>
        <p:spPr>
          <a:xfrm>
            <a:off x="1851500" y="1030300"/>
            <a:ext cx="8489100" cy="248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g7aa9064d6c_0_805"/>
          <p:cNvSpPr txBox="1"/>
          <p:nvPr>
            <p:ph idx="1" type="body"/>
          </p:nvPr>
        </p:nvSpPr>
        <p:spPr>
          <a:xfrm>
            <a:off x="1851500" y="3616400"/>
            <a:ext cx="8489100" cy="14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 algn="ctr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g7aa9064d6c_0_805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aa9064d6c_0_935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" type="obj">
  <p:cSld name="OBJEC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aa9064d6c_0_937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g7aa9064d6c_0_937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76" name="Google Shape;276;g7aa9064d6c_0_937"/>
          <p:cNvSpPr txBox="1"/>
          <p:nvPr>
            <p:ph idx="10" type="dt"/>
          </p:nvPr>
        </p:nvSpPr>
        <p:spPr>
          <a:xfrm rot="5400000">
            <a:off x="10155638" y="1790701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g7aa9064d6c_0_937"/>
          <p:cNvSpPr txBox="1"/>
          <p:nvPr>
            <p:ph idx="11" type="ftr"/>
          </p:nvPr>
        </p:nvSpPr>
        <p:spPr>
          <a:xfrm rot="5400000">
            <a:off x="8951571" y="3225300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g7aa9064d6c_0_937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g7aa9064d6c_0_713"/>
          <p:cNvGrpSpPr/>
          <p:nvPr/>
        </p:nvGrpSpPr>
        <p:grpSpPr>
          <a:xfrm>
            <a:off x="195687" y="4541"/>
            <a:ext cx="1644245" cy="1846001"/>
            <a:chOff x="146769" y="3406"/>
            <a:chExt cx="1233215" cy="1384535"/>
          </a:xfrm>
        </p:grpSpPr>
        <p:grpSp>
          <p:nvGrpSpPr>
            <p:cNvPr id="51" name="Google Shape;51;g7aa9064d6c_0_71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g7aa9064d6c_0_71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g7aa9064d6c_0_71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g7aa9064d6c_0_71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g7aa9064d6c_0_71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g7aa9064d6c_0_71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g7aa9064d6c_0_71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g7aa9064d6c_0_71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g7aa9064d6c_0_71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g7aa9064d6c_0_71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g7aa9064d6c_0_71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g7aa9064d6c_0_71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g7aa9064d6c_0_713"/>
          <p:cNvGrpSpPr/>
          <p:nvPr/>
        </p:nvGrpSpPr>
        <p:grpSpPr>
          <a:xfrm>
            <a:off x="9033219" y="3871914"/>
            <a:ext cx="2914791" cy="2985925"/>
            <a:chOff x="6775084" y="2904008"/>
            <a:chExt cx="2186148" cy="2239500"/>
          </a:xfrm>
        </p:grpSpPr>
        <p:grpSp>
          <p:nvGrpSpPr>
            <p:cNvPr id="64" name="Google Shape;64;g7aa9064d6c_0_71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g7aa9064d6c_0_71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g7aa9064d6c_0_71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g7aa9064d6c_0_71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g7aa9064d6c_0_71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g7aa9064d6c_0_71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g7aa9064d6c_0_71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g7aa9064d6c_0_71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g7aa9064d6c_0_71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g7aa9064d6c_0_71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g7aa9064d6c_0_71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g7aa9064d6c_0_71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g7aa9064d6c_0_71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g7aa9064d6c_0_71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g7aa9064d6c_0_71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g7aa9064d6c_0_71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g7aa9064d6c_0_71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g7aa9064d6c_0_71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g7aa9064d6c_0_713"/>
          <p:cNvSpPr txBox="1"/>
          <p:nvPr>
            <p:ph type="title"/>
          </p:nvPr>
        </p:nvSpPr>
        <p:spPr>
          <a:xfrm>
            <a:off x="1098667" y="2151767"/>
            <a:ext cx="7810500" cy="249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g7aa9064d6c_0_713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g7aa9064d6c_0_748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86" name="Google Shape;86;g7aa9064d6c_0_74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7aa9064d6c_0_74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g7aa9064d6c_0_748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9" name="Google Shape;89;g7aa9064d6c_0_748"/>
          <p:cNvSpPr txBox="1"/>
          <p:nvPr>
            <p:ph idx="1" type="body"/>
          </p:nvPr>
        </p:nvSpPr>
        <p:spPr>
          <a:xfrm>
            <a:off x="1738400" y="2653400"/>
            <a:ext cx="9374100" cy="338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0" name="Google Shape;90;g7aa9064d6c_0_748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g7aa9064d6c_0_755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93" name="Google Shape;93;g7aa9064d6c_0_75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g7aa9064d6c_0_75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g7aa9064d6c_0_755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6" name="Google Shape;96;g7aa9064d6c_0_755"/>
          <p:cNvSpPr txBox="1"/>
          <p:nvPr>
            <p:ph idx="1" type="body"/>
          </p:nvPr>
        </p:nvSpPr>
        <p:spPr>
          <a:xfrm>
            <a:off x="1738400" y="2653400"/>
            <a:ext cx="4574100" cy="338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7" name="Google Shape;97;g7aa9064d6c_0_755"/>
          <p:cNvSpPr txBox="1"/>
          <p:nvPr>
            <p:ph idx="2" type="body"/>
          </p:nvPr>
        </p:nvSpPr>
        <p:spPr>
          <a:xfrm>
            <a:off x="6538200" y="2653400"/>
            <a:ext cx="4574100" cy="338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8" name="Google Shape;98;g7aa9064d6c_0_755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g7aa9064d6c_0_763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1" name="Google Shape;101;g7aa9064d6c_0_76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g7aa9064d6c_0_76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g7aa9064d6c_0_763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4" name="Google Shape;104;g7aa9064d6c_0_763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7aa9064d6c_0_769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7" name="Google Shape;107;g7aa9064d6c_0_76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g7aa9064d6c_0_76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g7aa9064d6c_0_769"/>
          <p:cNvSpPr txBox="1"/>
          <p:nvPr>
            <p:ph type="title"/>
          </p:nvPr>
        </p:nvSpPr>
        <p:spPr>
          <a:xfrm>
            <a:off x="1738400" y="798100"/>
            <a:ext cx="4416000" cy="212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10" name="Google Shape;110;g7aa9064d6c_0_769"/>
          <p:cNvSpPr txBox="1"/>
          <p:nvPr>
            <p:ph idx="1" type="body"/>
          </p:nvPr>
        </p:nvSpPr>
        <p:spPr>
          <a:xfrm>
            <a:off x="1738400" y="3079567"/>
            <a:ext cx="4416000" cy="2962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11" name="Google Shape;111;g7aa9064d6c_0_769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g7aa9064d6c_0_776"/>
          <p:cNvGrpSpPr/>
          <p:nvPr/>
        </p:nvGrpSpPr>
        <p:grpSpPr>
          <a:xfrm>
            <a:off x="9155392" y="1742"/>
            <a:ext cx="3023192" cy="3468833"/>
            <a:chOff x="6790514" y="1306"/>
            <a:chExt cx="2267451" cy="2601690"/>
          </a:xfrm>
        </p:grpSpPr>
        <p:grpSp>
          <p:nvGrpSpPr>
            <p:cNvPr id="114" name="Google Shape;114;g7aa9064d6c_0_776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g7aa9064d6c_0_77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g7aa9064d6c_0_77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g7aa9064d6c_0_776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g7aa9064d6c_0_776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g7aa9064d6c_0_776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g7aa9064d6c_0_776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g7aa9064d6c_0_776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g7aa9064d6c_0_776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g7aa9064d6c_0_776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g7aa9064d6c_0_776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g7aa9064d6c_0_776"/>
          <p:cNvSpPr txBox="1"/>
          <p:nvPr>
            <p:ph type="title"/>
          </p:nvPr>
        </p:nvSpPr>
        <p:spPr>
          <a:xfrm>
            <a:off x="1098667" y="1018133"/>
            <a:ext cx="7810500" cy="476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g7aa9064d6c_0_776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g7aa9064d6c_0_791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29" name="Google Shape;129;g7aa9064d6c_0_79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g7aa9064d6c_0_79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g7aa9064d6c_0_791"/>
          <p:cNvSpPr txBox="1"/>
          <p:nvPr>
            <p:ph type="title"/>
          </p:nvPr>
        </p:nvSpPr>
        <p:spPr>
          <a:xfrm>
            <a:off x="1738400" y="798100"/>
            <a:ext cx="4574100" cy="26535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32" name="Google Shape;132;g7aa9064d6c_0_791"/>
          <p:cNvSpPr txBox="1"/>
          <p:nvPr>
            <p:ph idx="1" type="subTitle"/>
          </p:nvPr>
        </p:nvSpPr>
        <p:spPr>
          <a:xfrm>
            <a:off x="1738400" y="3657604"/>
            <a:ext cx="4574100" cy="968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3" name="Google Shape;133;g7aa9064d6c_0_791"/>
          <p:cNvSpPr txBox="1"/>
          <p:nvPr>
            <p:ph idx="2" type="body"/>
          </p:nvPr>
        </p:nvSpPr>
        <p:spPr>
          <a:xfrm>
            <a:off x="6538267" y="881333"/>
            <a:ext cx="4574100" cy="51609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34" name="Google Shape;134;g7aa9064d6c_0_791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g7aa9064d6c_0_799"/>
          <p:cNvGrpSpPr/>
          <p:nvPr/>
        </p:nvGrpSpPr>
        <p:grpSpPr>
          <a:xfrm>
            <a:off x="951176" y="5129497"/>
            <a:ext cx="1100560" cy="1100560"/>
            <a:chOff x="348199" y="179450"/>
            <a:chExt cx="1116300" cy="1116300"/>
          </a:xfrm>
        </p:grpSpPr>
        <p:sp>
          <p:nvSpPr>
            <p:cNvPr id="137" name="Google Shape;137;g7aa9064d6c_0_79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g7aa9064d6c_0_79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g7aa9064d6c_0_799"/>
          <p:cNvSpPr txBox="1"/>
          <p:nvPr>
            <p:ph idx="1" type="body"/>
          </p:nvPr>
        </p:nvSpPr>
        <p:spPr>
          <a:xfrm>
            <a:off x="1738400" y="5518633"/>
            <a:ext cx="7790700" cy="71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40" name="Google Shape;140;g7aa9064d6c_0_799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7aa9064d6c_0_66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g7aa9064d6c_0_66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●"/>
              <a:defRPr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238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238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238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238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238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238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238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238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g7aa9064d6c_0_669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star.mit.edu/cluster" TargetMode="External"/><Relationship Id="rId4" Type="http://schemas.openxmlformats.org/officeDocument/2006/relationships/hyperlink" Target="https://www.codingame.com/playgrounds/349" TargetMode="External"/><Relationship Id="rId5" Type="http://schemas.openxmlformats.org/officeDocument/2006/relationships/hyperlink" Target="https://www.open-mpi.org" TargetMode="External"/><Relationship Id="rId6" Type="http://schemas.openxmlformats.org/officeDocument/2006/relationships/hyperlink" Target="https://mpi4py.readthedocs.io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gif"/><Relationship Id="rId4" Type="http://schemas.openxmlformats.org/officeDocument/2006/relationships/image" Target="../media/image1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"/>
          <p:cNvSpPr txBox="1"/>
          <p:nvPr>
            <p:ph type="ctrTitle"/>
          </p:nvPr>
        </p:nvSpPr>
        <p:spPr>
          <a:xfrm>
            <a:off x="1098667" y="2151750"/>
            <a:ext cx="5673900" cy="249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en-US"/>
              <a:t>	Distributed Cloud Computing with StarCluster (DC2S) </a:t>
            </a:r>
            <a:endParaRPr/>
          </a:p>
        </p:txBody>
      </p:sp>
      <p:sp>
        <p:nvSpPr>
          <p:cNvPr id="284" name="Google Shape;284;p1"/>
          <p:cNvSpPr txBox="1"/>
          <p:nvPr>
            <p:ph idx="1" type="subTitle"/>
          </p:nvPr>
        </p:nvSpPr>
        <p:spPr>
          <a:xfrm>
            <a:off x="1098667" y="4795067"/>
            <a:ext cx="56739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CHRISTIAN ANGELES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JOHN ZAVALA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6ccfb1e975_2_7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Cloud Server</a:t>
            </a:r>
            <a:endParaRPr/>
          </a:p>
        </p:txBody>
      </p:sp>
      <p:sp>
        <p:nvSpPr>
          <p:cNvPr id="346" name="Google Shape;346;g6ccfb1e975_2_7"/>
          <p:cNvSpPr txBox="1"/>
          <p:nvPr>
            <p:ph idx="1" type="body"/>
          </p:nvPr>
        </p:nvSpPr>
        <p:spPr>
          <a:xfrm>
            <a:off x="1104300" y="1687100"/>
            <a:ext cx="8946600" cy="45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60"/>
              <a:buChar char="►"/>
            </a:pPr>
            <a:r>
              <a:rPr lang="en-US"/>
              <a:t>Written in python for easy implementation</a:t>
            </a:r>
            <a:endParaRPr/>
          </a:p>
          <a:p>
            <a:pPr indent="-32004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MPI support with mpi4py</a:t>
            </a:r>
            <a:endParaRPr/>
          </a:p>
          <a:p>
            <a:pPr indent="-32004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Socket programming</a:t>
            </a:r>
            <a:endParaRPr/>
          </a:p>
          <a:p>
            <a:pPr indent="-32004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Multiprocessing/Multithreading libraries</a:t>
            </a:r>
            <a:endParaRPr/>
          </a:p>
          <a:p>
            <a:pPr indent="-32004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Main process</a:t>
            </a:r>
            <a:endParaRPr/>
          </a:p>
          <a:p>
            <a:pPr indent="-32004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Listens for client connection</a:t>
            </a:r>
            <a:endParaRPr/>
          </a:p>
          <a:p>
            <a:pPr indent="-320038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Creates a thread for each client connection</a:t>
            </a:r>
            <a:endParaRPr/>
          </a:p>
          <a:p>
            <a:pPr indent="-32004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Launches separate process for distributed computing</a:t>
            </a:r>
            <a:endParaRPr/>
          </a:p>
          <a:p>
            <a:pPr indent="-32004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MPI process</a:t>
            </a:r>
            <a:endParaRPr/>
          </a:p>
          <a:p>
            <a:pPr indent="-32004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Processes created for each node</a:t>
            </a:r>
            <a:endParaRPr/>
          </a:p>
          <a:p>
            <a:pPr indent="-32004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Divides array into segments</a:t>
            </a:r>
            <a:endParaRPr/>
          </a:p>
          <a:p>
            <a:pPr indent="-320038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Creates multiple threads for each segment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7b593e9a11_0_0"/>
          <p:cNvSpPr txBox="1"/>
          <p:nvPr>
            <p:ph type="title"/>
          </p:nvPr>
        </p:nvSpPr>
        <p:spPr>
          <a:xfrm>
            <a:off x="578436" y="463993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Android Application</a:t>
            </a:r>
            <a:endParaRPr/>
          </a:p>
        </p:txBody>
      </p:sp>
      <p:sp>
        <p:nvSpPr>
          <p:cNvPr id="352" name="Google Shape;352;g7b593e9a11_0_0"/>
          <p:cNvSpPr txBox="1"/>
          <p:nvPr>
            <p:ph idx="1" type="body"/>
          </p:nvPr>
        </p:nvSpPr>
        <p:spPr>
          <a:xfrm>
            <a:off x="1104201" y="2041650"/>
            <a:ext cx="46371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440"/>
              <a:buChar char="►"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Application development in Android Studio.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200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Designed a simple user interface</a:t>
            </a:r>
            <a:endParaRPr/>
          </a:p>
          <a:p>
            <a:pPr indent="-32004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Single button to start</a:t>
            </a:r>
            <a:endParaRPr/>
          </a:p>
          <a:p>
            <a:pPr indent="-3200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Contains implementation of socket programming in order to establish a connection to the cloud</a:t>
            </a:r>
            <a:endParaRPr/>
          </a:p>
          <a:p>
            <a:pPr indent="-32004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Creates a separate thread for connection to the cloud server</a:t>
            </a:r>
            <a:endParaRPr/>
          </a:p>
          <a:p>
            <a:pPr indent="-320039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AsyncTask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3" name="Google Shape;353;g7b593e9a1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3700" y="2016800"/>
            <a:ext cx="5494874" cy="34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9"/>
          <p:cNvSpPr txBox="1"/>
          <p:nvPr>
            <p:ph type="title"/>
          </p:nvPr>
        </p:nvSpPr>
        <p:spPr>
          <a:xfrm>
            <a:off x="1393661" y="2728793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Demonstration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7b593e9a11_0_29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Lessons learned</a:t>
            </a:r>
            <a:endParaRPr/>
          </a:p>
        </p:txBody>
      </p:sp>
      <p:sp>
        <p:nvSpPr>
          <p:cNvPr id="364" name="Google Shape;364;g7b593e9a11_0_29"/>
          <p:cNvSpPr txBox="1"/>
          <p:nvPr>
            <p:ph idx="1" type="body"/>
          </p:nvPr>
        </p:nvSpPr>
        <p:spPr>
          <a:xfrm>
            <a:off x="715856" y="1471750"/>
            <a:ext cx="43185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AWS Elastic Cloud Computing (EC2)</a:t>
            </a:r>
            <a:endParaRPr/>
          </a:p>
          <a:p>
            <a:pPr indent="-32004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Creating instances</a:t>
            </a:r>
            <a:endParaRPr/>
          </a:p>
          <a:p>
            <a:pPr indent="-32004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Configuring network security group</a:t>
            </a:r>
            <a:endParaRPr/>
          </a:p>
          <a:p>
            <a:pPr indent="-320039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Allows android application to connect</a:t>
            </a:r>
            <a:endParaRPr/>
          </a:p>
          <a:p>
            <a:pPr indent="-3200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StarCluster</a:t>
            </a:r>
            <a:endParaRPr/>
          </a:p>
          <a:p>
            <a:pPr indent="-32004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Parallel Computing</a:t>
            </a:r>
            <a:endParaRPr/>
          </a:p>
          <a:p>
            <a:pPr indent="-320039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MPI(Message Passing Interface)</a:t>
            </a:r>
            <a:endParaRPr/>
          </a:p>
          <a:p>
            <a:pPr indent="-32004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SGE( Sun Grid Engine)</a:t>
            </a:r>
            <a:endParaRPr/>
          </a:p>
          <a:p>
            <a:pPr indent="-3200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Multiprocessing/Multithreading</a:t>
            </a:r>
            <a:endParaRPr/>
          </a:p>
          <a:p>
            <a:pPr indent="-32004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Android</a:t>
            </a:r>
            <a:endParaRPr/>
          </a:p>
          <a:p>
            <a:pPr indent="-32004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Python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5" name="Google Shape;365;g7b593e9a11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7725" y="1359325"/>
            <a:ext cx="5915200" cy="391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1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371" name="Google Shape;371;p11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StarCluster</a:t>
            </a:r>
            <a:endParaRPr/>
          </a:p>
          <a:p>
            <a:pPr indent="-32004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http://star.mit.edu/cluster</a:t>
            </a:r>
            <a:r>
              <a:rPr lang="en-US"/>
              <a:t> </a:t>
            </a:r>
            <a:endParaRPr/>
          </a:p>
          <a:p>
            <a:pPr indent="-3200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Distributed computing with MPI</a:t>
            </a:r>
            <a:endParaRPr/>
          </a:p>
          <a:p>
            <a:pPr indent="-32004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https://www.codingame.com/playgrounds/349</a:t>
            </a:r>
            <a:r>
              <a:rPr lang="en-US"/>
              <a:t> </a:t>
            </a:r>
            <a:endParaRPr/>
          </a:p>
          <a:p>
            <a:pPr indent="-3200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Open MPI</a:t>
            </a:r>
            <a:endParaRPr/>
          </a:p>
          <a:p>
            <a:pPr indent="-32004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https://www.open-mpi.org</a:t>
            </a:r>
            <a:r>
              <a:rPr lang="en-US"/>
              <a:t> </a:t>
            </a:r>
            <a:endParaRPr/>
          </a:p>
          <a:p>
            <a:pPr indent="-3200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mpi4py</a:t>
            </a:r>
            <a:endParaRPr/>
          </a:p>
          <a:p>
            <a:pPr indent="-32004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https://mpi4py.readthedocs.io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2"/>
          <p:cNvSpPr txBox="1"/>
          <p:nvPr>
            <p:ph type="title"/>
          </p:nvPr>
        </p:nvSpPr>
        <p:spPr>
          <a:xfrm>
            <a:off x="1393661" y="2728793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Thank you!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Project Description</a:t>
            </a:r>
            <a:endParaRPr/>
          </a:p>
        </p:txBody>
      </p:sp>
      <p:sp>
        <p:nvSpPr>
          <p:cNvPr id="290" name="Google Shape;290;p2"/>
          <p:cNvSpPr txBox="1"/>
          <p:nvPr>
            <p:ph idx="1" type="body"/>
          </p:nvPr>
        </p:nvSpPr>
        <p:spPr>
          <a:xfrm>
            <a:off x="896400" y="1853125"/>
            <a:ext cx="9348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Our goal is to simulate computational offloading of a compute-intensive task on an android application to a cloud server.</a:t>
            </a:r>
            <a:endParaRPr/>
          </a:p>
          <a:p>
            <a:pPr indent="-32004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Server will complete the task via distributed computation.</a:t>
            </a:r>
            <a:endParaRPr/>
          </a:p>
          <a:p>
            <a:pPr indent="-32004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Data will be an array of at least 1,000,000 elements conceptualizing a large data set--data that is too large to store on an android device.</a:t>
            </a:r>
            <a:endParaRPr/>
          </a:p>
          <a:p>
            <a:pPr indent="-32004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Program on the cloud server will be performing an exhaustive search and comparison to simulate the computational offloading. </a:t>
            </a:r>
            <a:endParaRPr/>
          </a:p>
          <a:p>
            <a:pPr indent="-32004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In order to create a compute-intensive environment, the algorithm is going to search and compare the 1,000,000-element-sized array with itself. Forcing the algorithm to perform with a time complexity of O(n^2). A slower time run will allow us to see a difference in computational performance.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Project Environment</a:t>
            </a:r>
            <a:endParaRPr/>
          </a:p>
        </p:txBody>
      </p:sp>
      <p:sp>
        <p:nvSpPr>
          <p:cNvPr id="296" name="Google Shape;296;p3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Amazon Web Services(AWS) EC2</a:t>
            </a:r>
            <a:endParaRPr/>
          </a:p>
          <a:p>
            <a:pPr indent="-29591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Starcluster AMIs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Android OS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Linux OS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StarCluster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Message passing interface(MPI)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mpi4py for Python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StarCluster</a:t>
            </a:r>
            <a:endParaRPr/>
          </a:p>
        </p:txBody>
      </p:sp>
      <p:sp>
        <p:nvSpPr>
          <p:cNvPr id="302" name="Google Shape;302;p4"/>
          <p:cNvSpPr txBox="1"/>
          <p:nvPr>
            <p:ph idx="1" type="body"/>
          </p:nvPr>
        </p:nvSpPr>
        <p:spPr>
          <a:xfrm>
            <a:off x="1104293" y="2036876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Char char="►"/>
            </a:pPr>
            <a:r>
              <a:rPr lang="en-US" sz="1700"/>
              <a:t>StarCluster- Is a tool kit that manages computer clusters hosted on Amazon’s EC2 Cloud.  It is designed to automate and simplify the process of building, configuring, and managing clusters of virtual machines.</a:t>
            </a:r>
            <a:endParaRPr/>
          </a:p>
        </p:txBody>
      </p:sp>
      <p:pic>
        <p:nvPicPr>
          <p:cNvPr id="303" name="Google Shape;30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5575" y="3253225"/>
            <a:ext cx="5504125" cy="297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StarCluster</a:t>
            </a:r>
            <a:endParaRPr/>
          </a:p>
        </p:txBody>
      </p:sp>
      <p:sp>
        <p:nvSpPr>
          <p:cNvPr id="309" name="Google Shape;309;p5"/>
          <p:cNvSpPr txBox="1"/>
          <p:nvPr>
            <p:ph idx="1" type="body"/>
          </p:nvPr>
        </p:nvSpPr>
        <p:spPr>
          <a:xfrm>
            <a:off x="1104293" y="2036876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60"/>
              <a:buChar char="►"/>
            </a:pPr>
            <a:r>
              <a:rPr lang="en-US" sz="1700"/>
              <a:t>Security Groups- The starcluster configures a security group for our cluster allowing us to control network access to the cluster.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60"/>
              <a:buChar char="►"/>
            </a:pPr>
            <a:r>
              <a:rPr lang="en-US" sz="1700"/>
              <a:t>Password-less SSH: The star cluster configures the cluster in order for the SSH to be used from any node within the cluster without having to login using a password.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60"/>
              <a:buChar char="►"/>
            </a:pPr>
            <a:r>
              <a:rPr lang="en-US" sz="1700"/>
              <a:t>Network File System (NFS)- able to attach Elastic Block Storage (EBS) volumes on the cluster in order to obtain persistent storage.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60"/>
              <a:buChar char="►"/>
            </a:pPr>
            <a:r>
              <a:rPr lang="en-US"/>
              <a:t>S</a:t>
            </a:r>
            <a:r>
              <a:rPr lang="en-US" sz="1700"/>
              <a:t>tar</a:t>
            </a:r>
            <a:r>
              <a:rPr lang="en-US"/>
              <a:t>C</a:t>
            </a:r>
            <a:r>
              <a:rPr lang="en-US" sz="1700"/>
              <a:t>luster can dynamically resize clusters in order to make it scalable. </a:t>
            </a:r>
            <a:endParaRPr sz="1700"/>
          </a:p>
          <a:p>
            <a:pPr indent="-34798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Combination of OpenMPI and Sun Grid Engine (SGE)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Message Passing Interface(MPI)</a:t>
            </a:r>
            <a:endParaRPr/>
          </a:p>
        </p:txBody>
      </p:sp>
      <p:sp>
        <p:nvSpPr>
          <p:cNvPr id="315" name="Google Shape;315;p6"/>
          <p:cNvSpPr txBox="1"/>
          <p:nvPr>
            <p:ph idx="1" type="body"/>
          </p:nvPr>
        </p:nvSpPr>
        <p:spPr>
          <a:xfrm>
            <a:off x="1103300" y="2014450"/>
            <a:ext cx="8946600" cy="42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60"/>
              <a:buChar char="►"/>
            </a:pPr>
            <a:r>
              <a:rPr lang="en-US" sz="1700"/>
              <a:t>MPI- Standardized message passing library interface that can be used in different languages (ex. C, C++, python).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60"/>
              <a:buChar char="►"/>
            </a:pPr>
            <a:r>
              <a:rPr lang="en-US" sz="1700"/>
              <a:t>MPI is good for high performance computing and parallelism because it handles the passing of messages between different processes.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60"/>
              <a:buChar char="►"/>
            </a:pPr>
            <a:r>
              <a:rPr lang="en-US" sz="1700"/>
              <a:t>Distributed computing- Takes a single task and distributes it among computers in order to complete a task.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60"/>
              <a:buChar char="►"/>
            </a:pPr>
            <a:r>
              <a:rPr lang="en-US" sz="1700"/>
              <a:t>Point to point communications-  MPI uses point to point communications to communicate from one process to another.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Char char="►"/>
            </a:pPr>
            <a:r>
              <a:rPr lang="en-US" sz="1530"/>
              <a:t>Blocking/Non-blocking communication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Char char="►"/>
            </a:pPr>
            <a:r>
              <a:rPr lang="en-US" sz="1530"/>
              <a:t>Race conditions</a:t>
            </a:r>
            <a:endParaRPr/>
          </a:p>
          <a:p>
            <a:pPr indent="-208026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t/>
            </a:r>
            <a:endParaRPr sz="1530"/>
          </a:p>
        </p:txBody>
      </p:sp>
      <p:pic>
        <p:nvPicPr>
          <p:cNvPr id="316" name="Google Shape;31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89350" y="4235025"/>
            <a:ext cx="2183700" cy="201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7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Message Passing Interface(MPI)</a:t>
            </a:r>
            <a:endParaRPr/>
          </a:p>
        </p:txBody>
      </p:sp>
      <p:sp>
        <p:nvSpPr>
          <p:cNvPr id="322" name="Google Shape;322;p7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60"/>
              <a:buChar char="►"/>
            </a:pPr>
            <a:r>
              <a:rPr lang="en-US" sz="1700"/>
              <a:t>Collective communication- There are two types: Broadcasting and Scattering/Gathering.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Char char="►"/>
            </a:pPr>
            <a:r>
              <a:rPr lang="en-US" sz="1530"/>
              <a:t>Broadcasting: One process broadcasts the same information to every process.</a:t>
            </a:r>
            <a:endParaRPr/>
          </a:p>
          <a:p>
            <a:pPr indent="-208026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t/>
            </a:r>
            <a:endParaRPr sz="1530"/>
          </a:p>
        </p:txBody>
      </p:sp>
      <p:pic>
        <p:nvPicPr>
          <p:cNvPr id="323" name="Google Shape;32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700" y="3506871"/>
            <a:ext cx="3733249" cy="238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6750" y="3481000"/>
            <a:ext cx="2459425" cy="24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8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Message Passing Interface(MPI)</a:t>
            </a:r>
            <a:endParaRPr/>
          </a:p>
        </p:txBody>
      </p:sp>
      <p:sp>
        <p:nvSpPr>
          <p:cNvPr id="330" name="Google Shape;330;p8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60"/>
              <a:buChar char="►"/>
            </a:pPr>
            <a:r>
              <a:rPr lang="en-US" sz="1700"/>
              <a:t>Collective communication- There are two types: Broadcasting and Scattering/Gathering.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Char char="►"/>
            </a:pPr>
            <a:r>
              <a:rPr lang="en-US" sz="1530"/>
              <a:t>Scattering/ Gathering:  Are used in order to distribute and gather data. </a:t>
            </a:r>
            <a:endParaRPr/>
          </a:p>
          <a:p>
            <a:pPr indent="-208026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t/>
            </a:r>
            <a:endParaRPr sz="1530"/>
          </a:p>
        </p:txBody>
      </p:sp>
      <p:pic>
        <p:nvPicPr>
          <p:cNvPr id="331" name="Google Shape;33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5800" y="3329750"/>
            <a:ext cx="2890701" cy="2441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49500" y="3329750"/>
            <a:ext cx="2770335" cy="244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7b593e9a11_0_9"/>
          <p:cNvSpPr txBox="1"/>
          <p:nvPr>
            <p:ph type="title"/>
          </p:nvPr>
        </p:nvSpPr>
        <p:spPr>
          <a:xfrm>
            <a:off x="646100" y="452722"/>
            <a:ext cx="9404700" cy="77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Multithreading</a:t>
            </a:r>
            <a:endParaRPr/>
          </a:p>
        </p:txBody>
      </p:sp>
      <p:sp>
        <p:nvSpPr>
          <p:cNvPr id="338" name="Google Shape;338;g7b593e9a11_0_9"/>
          <p:cNvSpPr txBox="1"/>
          <p:nvPr>
            <p:ph idx="1" type="body"/>
          </p:nvPr>
        </p:nvSpPr>
        <p:spPr>
          <a:xfrm>
            <a:off x="1125850" y="1331250"/>
            <a:ext cx="4852200" cy="50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22222"/>
                </a:solidFill>
                <a:highlight>
                  <a:srgbClr val="FFFFFF"/>
                </a:highlight>
              </a:rPr>
              <a:t>➤</a:t>
            </a: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 Multithreading is an execution model that allows multiple threads to be created within a process such that the threads execute independently but share the same process resources.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22222"/>
                </a:solidFill>
                <a:highlight>
                  <a:srgbClr val="FFFFFF"/>
                </a:highlight>
              </a:rPr>
              <a:t>➤</a:t>
            </a: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 Every thread contains a unique register set and local variables. (Local variables are stored in the stack).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22222"/>
                </a:solidFill>
                <a:highlight>
                  <a:srgbClr val="FFFFFF"/>
                </a:highlight>
              </a:rPr>
              <a:t>➤</a:t>
            </a: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 All the threads within the process share the same global variables and code.( The global variables are stored in the heap).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➤Main reason we are using multithreading rather than multiprocessing is because of less overhead. It’s a more efficient way of performing the task.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339" name="Google Shape;339;g7b593e9a11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9175" y="1103150"/>
            <a:ext cx="5634175" cy="287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g7b593e9a11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5226" y="4134100"/>
            <a:ext cx="4178687" cy="2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2019-10-29T18:32:19Z</dcterms:created>
  <dc:creator>johnzy</dc:creator>
</cp:coreProperties>
</file>