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94" r:id="rId5"/>
    <p:sldId id="295" r:id="rId6"/>
    <p:sldId id="296" r:id="rId7"/>
    <p:sldId id="263" r:id="rId8"/>
    <p:sldId id="264" r:id="rId9"/>
    <p:sldId id="297" r:id="rId10"/>
    <p:sldId id="273" r:id="rId11"/>
    <p:sldId id="274" r:id="rId12"/>
    <p:sldId id="284" r:id="rId13"/>
    <p:sldId id="276" r:id="rId14"/>
    <p:sldId id="279" r:id="rId15"/>
    <p:sldId id="280" r:id="rId16"/>
    <p:sldId id="281" r:id="rId17"/>
    <p:sldId id="298" r:id="rId18"/>
    <p:sldId id="282" r:id="rId19"/>
    <p:sldId id="268" r:id="rId20"/>
    <p:sldId id="269" r:id="rId21"/>
    <p:sldId id="270" r:id="rId22"/>
    <p:sldId id="271" r:id="rId23"/>
    <p:sldId id="285" r:id="rId24"/>
    <p:sldId id="272" r:id="rId25"/>
    <p:sldId id="286" r:id="rId26"/>
    <p:sldId id="288" r:id="rId27"/>
    <p:sldId id="287" r:id="rId28"/>
  </p:sldIdLst>
  <p:sldSz cx="9144000" cy="6858000" type="screen4x3"/>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5" name="4 Marcador de pie de página"/>
          <p:cNvSpPr>
            <a:spLocks noGrp="1"/>
          </p:cNvSpPr>
          <p:nvPr>
            <p:ph type="ftr" sz="quarter" idx="11"/>
          </p:nvPr>
        </p:nvSpPr>
        <p:spPr>
          <a:xfrm>
            <a:off x="2640597" y="6377459"/>
            <a:ext cx="3836404" cy="365125"/>
          </a:xfrm>
        </p:spPr>
        <p:txBody>
          <a:bodyPr/>
          <a:lstStyle/>
          <a:p>
            <a:endParaRPr lang="es-PA"/>
          </a:p>
        </p:txBody>
      </p:sp>
      <p:sp>
        <p:nvSpPr>
          <p:cNvPr id="6" name="5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6" name="5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8" name="7 Marcador de pie de página"/>
          <p:cNvSpPr>
            <a:spLocks noGrp="1"/>
          </p:cNvSpPr>
          <p:nvPr>
            <p:ph type="ftr" sz="quarter" idx="11"/>
          </p:nvPr>
        </p:nvSpPr>
        <p:spPr/>
        <p:txBody>
          <a:bodyPr/>
          <a:lstStyle/>
          <a:p>
            <a:endParaRPr lang="es-PA"/>
          </a:p>
        </p:txBody>
      </p:sp>
      <p:sp>
        <p:nvSpPr>
          <p:cNvPr id="9" name="8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4" name="3 Marcador de pie de página"/>
          <p:cNvSpPr>
            <a:spLocks noGrp="1"/>
          </p:cNvSpPr>
          <p:nvPr>
            <p:ph type="ftr" sz="quarter" idx="11"/>
          </p:nvPr>
        </p:nvSpPr>
        <p:spPr/>
        <p:txBody>
          <a:bodyPr/>
          <a:lstStyle/>
          <a:p>
            <a:endParaRPr lang="es-PA"/>
          </a:p>
        </p:txBody>
      </p:sp>
      <p:sp>
        <p:nvSpPr>
          <p:cNvPr id="5" name="4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3" name="2 Marcador de pie de página"/>
          <p:cNvSpPr>
            <a:spLocks noGrp="1"/>
          </p:cNvSpPr>
          <p:nvPr>
            <p:ph type="ftr" sz="quarter" idx="11"/>
          </p:nvPr>
        </p:nvSpPr>
        <p:spPr/>
        <p:txBody>
          <a:bodyPr/>
          <a:lstStyle/>
          <a:p>
            <a:endParaRPr lang="es-PA"/>
          </a:p>
        </p:txBody>
      </p:sp>
      <p:sp>
        <p:nvSpPr>
          <p:cNvPr id="4" name="3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03353C46-87F2-4374-B3F3-27CA1FCF8036}" type="datetimeFigureOut">
              <a:rPr lang="es-PA" smtClean="0"/>
              <a:pPr/>
              <a:t>07/10/2018</a:t>
            </a:fld>
            <a:endParaRPr lang="es-PA"/>
          </a:p>
        </p:txBody>
      </p:sp>
      <p:sp>
        <p:nvSpPr>
          <p:cNvPr id="6" name="5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0903A7C1-91BD-4D20-AE52-87FDC3D0B332}" type="slidenum">
              <a:rPr lang="es-PA" smtClean="0"/>
              <a:pPr/>
              <a:t>‹Nº›</a:t>
            </a:fld>
            <a:endParaRPr lang="es-PA"/>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03353C46-87F2-4374-B3F3-27CA1FCF8036}" type="datetimeFigureOut">
              <a:rPr lang="es-PA" smtClean="0"/>
              <a:pPr/>
              <a:t>07/10/2018</a:t>
            </a:fld>
            <a:endParaRPr lang="es-PA"/>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PA"/>
          </a:p>
        </p:txBody>
      </p:sp>
      <p:sp>
        <p:nvSpPr>
          <p:cNvPr id="7" name="6 Marcador de número de diapositiva"/>
          <p:cNvSpPr>
            <a:spLocks noGrp="1"/>
          </p:cNvSpPr>
          <p:nvPr>
            <p:ph type="sldNum" sz="quarter" idx="12"/>
          </p:nvPr>
        </p:nvSpPr>
        <p:spPr>
          <a:xfrm>
            <a:off x="8339328" y="1170432"/>
            <a:ext cx="733864" cy="201168"/>
          </a:xfrm>
        </p:spPr>
        <p:txBody>
          <a:bodyPr/>
          <a:lstStyle/>
          <a:p>
            <a:fld id="{0903A7C1-91BD-4D20-AE52-87FDC3D0B332}" type="slidenum">
              <a:rPr lang="es-PA" smtClean="0"/>
              <a:pPr/>
              <a:t>‹Nº›</a:t>
            </a:fld>
            <a:endParaRPr lang="es-PA"/>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3353C46-87F2-4374-B3F3-27CA1FCF8036}" type="datetimeFigureOut">
              <a:rPr lang="es-PA" smtClean="0"/>
              <a:pPr/>
              <a:t>07/10/2018</a:t>
            </a:fld>
            <a:endParaRPr lang="es-PA"/>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PA"/>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903A7C1-91BD-4D20-AE52-87FDC3D0B332}" type="slidenum">
              <a:rPr lang="es-PA" smtClean="0"/>
              <a:pPr/>
              <a:t>‹Nº›</a:t>
            </a:fld>
            <a:endParaRPr lang="es-P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11560" y="476672"/>
            <a:ext cx="8229600" cy="1252728"/>
          </a:xfrm>
          <a:prstGeom prst="rect">
            <a:avLst/>
          </a:prstGeom>
        </p:spPr>
        <p:txBody>
          <a:bodyPr vert="horz" lIns="91440" tIns="0" rIns="45720" bIns="0" rtlCol="0" anchor="t">
            <a:normAutofit fontScale="92500" lnSpcReduction="10000"/>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pPr algn="ctr"/>
            <a:r>
              <a:rPr lang="es-MX" dirty="0"/>
              <a:t>SEGURIDAD EN CORREO ELECTRÓNICO</a:t>
            </a:r>
          </a:p>
        </p:txBody>
      </p:sp>
      <p:pic>
        <p:nvPicPr>
          <p:cNvPr id="6" name="5 Imagen" descr="seguridadeninternet-11_l.png"/>
          <p:cNvPicPr>
            <a:picLocks noChangeAspect="1"/>
          </p:cNvPicPr>
          <p:nvPr/>
        </p:nvPicPr>
        <p:blipFill>
          <a:blip r:embed="rId2" cstate="print"/>
          <a:stretch>
            <a:fillRect/>
          </a:stretch>
        </p:blipFill>
        <p:spPr>
          <a:xfrm>
            <a:off x="2195736" y="1700808"/>
            <a:ext cx="4824536" cy="3214665"/>
          </a:xfrm>
          <a:prstGeom prst="rect">
            <a:avLst/>
          </a:prstGeom>
          <a:ln>
            <a:noFill/>
          </a:ln>
          <a:effectLst>
            <a:softEdge rad="112500"/>
          </a:effectLst>
        </p:spPr>
      </p:pic>
      <p:sp>
        <p:nvSpPr>
          <p:cNvPr id="9" name="8 Subtítulo"/>
          <p:cNvSpPr>
            <a:spLocks noGrp="1"/>
          </p:cNvSpPr>
          <p:nvPr>
            <p:ph type="subTitle" idx="1"/>
          </p:nvPr>
        </p:nvSpPr>
        <p:spPr>
          <a:xfrm>
            <a:off x="683568" y="5157192"/>
            <a:ext cx="8077200" cy="1499616"/>
          </a:xfrm>
        </p:spPr>
        <p:txBody>
          <a:bodyPr>
            <a:normAutofit fontScale="92500"/>
          </a:bodyPr>
          <a:lstStyle/>
          <a:p>
            <a:r>
              <a:rPr lang="es-PA" b="1" dirty="0" smtClean="0">
                <a:latin typeface="Century Gothic" pitchFamily="34" charset="0"/>
              </a:rPr>
              <a:t>Integrantes:</a:t>
            </a:r>
          </a:p>
          <a:p>
            <a:r>
              <a:rPr lang="es-PA" b="1" dirty="0" err="1" smtClean="0">
                <a:latin typeface="Century Gothic" pitchFamily="34" charset="0"/>
              </a:rPr>
              <a:t>Alsola</a:t>
            </a:r>
            <a:r>
              <a:rPr lang="es-PA" b="1" dirty="0" smtClean="0">
                <a:latin typeface="Century Gothic" pitchFamily="34" charset="0"/>
              </a:rPr>
              <a:t>, José						Grupo: </a:t>
            </a:r>
          </a:p>
          <a:p>
            <a:r>
              <a:rPr lang="es-PA" b="1" dirty="0" smtClean="0">
                <a:latin typeface="Century Gothic" pitchFamily="34" charset="0"/>
              </a:rPr>
              <a:t>Cheung, Buddy				</a:t>
            </a:r>
            <a:r>
              <a:rPr lang="es-PA" b="1" dirty="0" smtClean="0">
                <a:latin typeface="Century Gothic" pitchFamily="34" charset="0"/>
              </a:rPr>
              <a:t>	</a:t>
            </a:r>
            <a:r>
              <a:rPr lang="es-PA" b="1" dirty="0" smtClean="0">
                <a:latin typeface="Century Gothic" pitchFamily="34" charset="0"/>
              </a:rPr>
              <a:t>	1LS – 242</a:t>
            </a:r>
            <a:r>
              <a:rPr lang="es-PA" b="1" dirty="0" smtClean="0">
                <a:latin typeface="Century Gothic" pitchFamily="34" charset="0"/>
              </a:rPr>
              <a:t> </a:t>
            </a:r>
            <a:endParaRPr lang="es-PA" b="1" dirty="0" smtClean="0">
              <a:latin typeface="Century Gothic" pitchFamily="34" charset="0"/>
            </a:endParaRPr>
          </a:p>
          <a:p>
            <a:r>
              <a:rPr lang="es-PA" b="1" dirty="0" smtClean="0">
                <a:latin typeface="Century Gothic" pitchFamily="34" charset="0"/>
              </a:rPr>
              <a:t>Mendoza, Jesús</a:t>
            </a:r>
          </a:p>
          <a:p>
            <a:r>
              <a:rPr lang="es-PA" b="1" dirty="0" smtClean="0">
                <a:latin typeface="Century Gothic" pitchFamily="34" charset="0"/>
              </a:rPr>
              <a:t>Navarro, Abdias</a:t>
            </a:r>
            <a:endParaRPr lang="es-PA" b="1" dirty="0">
              <a:latin typeface="Century Gothic" pitchFamily="34" charset="0"/>
            </a:endParaRPr>
          </a:p>
        </p:txBody>
      </p:sp>
    </p:spTree>
    <p:extLst>
      <p:ext uri="{BB962C8B-B14F-4D97-AF65-F5344CB8AC3E}">
        <p14:creationId xmlns:p14="http://schemas.microsoft.com/office/powerpoint/2010/main" xmlns="" val="28331862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775191"/>
            <a:ext cx="8229600" cy="3382001"/>
          </a:xfrm>
        </p:spPr>
        <p:txBody>
          <a:bodyPr/>
          <a:lstStyle/>
          <a:p>
            <a:pPr algn="just"/>
            <a:r>
              <a:rPr lang="es-MX" sz="2800" dirty="0"/>
              <a:t>Uno de los casos más emblemáticos es el del </a:t>
            </a:r>
            <a:r>
              <a:rPr lang="es-MX" sz="2800" b="1" dirty="0"/>
              <a:t>virus </a:t>
            </a:r>
            <a:r>
              <a:rPr lang="es-MX" sz="2800" b="1" dirty="0"/>
              <a:t>M</a:t>
            </a:r>
            <a:r>
              <a:rPr lang="es-MX" sz="2800" b="1" dirty="0" smtClean="0"/>
              <a:t>elissa</a:t>
            </a:r>
            <a:r>
              <a:rPr lang="es-MX" sz="2800" dirty="0"/>
              <a:t>, el cual hizo su primer asalto el 26 de marzo de 1999, y que pasó desapercibido en miles de correos electrónicos por su nombre de mujer e innovadora estrategia. </a:t>
            </a:r>
            <a:endParaRPr lang="es-PA" sz="2800" dirty="0"/>
          </a:p>
          <a:p>
            <a:endParaRPr lang="es-PA" dirty="0"/>
          </a:p>
        </p:txBody>
      </p:sp>
      <p:sp>
        <p:nvSpPr>
          <p:cNvPr id="4" name="1 Título"/>
          <p:cNvSpPr>
            <a:spLocks noGrp="1"/>
          </p:cNvSpPr>
          <p:nvPr>
            <p:ph type="title"/>
          </p:nvPr>
        </p:nvSpPr>
        <p:spPr>
          <a:xfrm>
            <a:off x="683568" y="476672"/>
            <a:ext cx="6408712" cy="1224136"/>
          </a:xfrm>
        </p:spPr>
        <p:txBody>
          <a:bodyPr>
            <a:normAutofit fontScale="90000"/>
          </a:bodyPr>
          <a:lstStyle/>
          <a:p>
            <a:r>
              <a:rPr lang="es-MX" sz="5000" b="1" dirty="0" smtClean="0"/>
              <a:t>El virus Melissa</a:t>
            </a:r>
            <a:r>
              <a:rPr lang="es-PA" b="1" dirty="0" smtClean="0"/>
              <a:t/>
            </a:r>
            <a:br>
              <a:rPr lang="es-PA" b="1" dirty="0" smtClean="0"/>
            </a:br>
            <a:endParaRPr lang="es-PA" dirty="0"/>
          </a:p>
        </p:txBody>
      </p:sp>
      <p:pic>
        <p:nvPicPr>
          <p:cNvPr id="23556" name="Picture 4" descr="Resultado de imagen para melissa virus"/>
          <p:cNvPicPr>
            <a:picLocks noChangeAspect="1" noChangeArrowheads="1"/>
          </p:cNvPicPr>
          <p:nvPr/>
        </p:nvPicPr>
        <p:blipFill>
          <a:blip r:embed="rId2" cstate="print"/>
          <a:srcRect/>
          <a:stretch>
            <a:fillRect/>
          </a:stretch>
        </p:blipFill>
        <p:spPr bwMode="auto">
          <a:xfrm>
            <a:off x="4355976" y="3933056"/>
            <a:ext cx="4313276" cy="2711202"/>
          </a:xfrm>
          <a:prstGeom prst="rect">
            <a:avLst/>
          </a:prstGeom>
          <a:noFill/>
        </p:spPr>
      </p:pic>
    </p:spTree>
    <p:extLst>
      <p:ext uri="{BB962C8B-B14F-4D97-AF65-F5344CB8AC3E}">
        <p14:creationId xmlns:p14="http://schemas.microsoft.com/office/powerpoint/2010/main" xmlns="" val="895677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775191"/>
            <a:ext cx="8219256" cy="3093969"/>
          </a:xfrm>
        </p:spPr>
        <p:txBody>
          <a:bodyPr/>
          <a:lstStyle/>
          <a:p>
            <a:pPr algn="just"/>
            <a:r>
              <a:rPr lang="es-MX" sz="2800" dirty="0"/>
              <a:t>El email, que empezaba diciendo algo así como </a:t>
            </a:r>
            <a:r>
              <a:rPr lang="es-MX" sz="2800" b="1" dirty="0"/>
              <a:t>“Aquí tienes lo que me pediste, no se lo muestres a nadie”</a:t>
            </a:r>
            <a:r>
              <a:rPr lang="es-MX" sz="2800" dirty="0"/>
              <a:t>, tenía unos archivos de </a:t>
            </a:r>
            <a:r>
              <a:rPr lang="es-MX" sz="2800" b="1" dirty="0"/>
              <a:t>Word</a:t>
            </a:r>
            <a:r>
              <a:rPr lang="es-MX" sz="2800" dirty="0"/>
              <a:t> adjuntos, y logró ser tan desastroso que se estima que los daños que causaron ascendieron a los 80 millones de dólares solo en Estados Unidos.</a:t>
            </a:r>
            <a:endParaRPr lang="es-PA" sz="2800" dirty="0"/>
          </a:p>
          <a:p>
            <a:endParaRPr lang="es-PA" dirty="0"/>
          </a:p>
        </p:txBody>
      </p:sp>
      <p:sp>
        <p:nvSpPr>
          <p:cNvPr id="4" name="1 Título"/>
          <p:cNvSpPr>
            <a:spLocks noGrp="1"/>
          </p:cNvSpPr>
          <p:nvPr>
            <p:ph type="title"/>
          </p:nvPr>
        </p:nvSpPr>
        <p:spPr>
          <a:xfrm>
            <a:off x="683568" y="548680"/>
            <a:ext cx="6408712" cy="1224136"/>
          </a:xfrm>
        </p:spPr>
        <p:txBody>
          <a:bodyPr>
            <a:normAutofit fontScale="90000"/>
          </a:bodyPr>
          <a:lstStyle/>
          <a:p>
            <a:r>
              <a:rPr lang="es-MX" sz="5000" b="1" dirty="0" smtClean="0"/>
              <a:t>El virus Melissa</a:t>
            </a:r>
            <a:r>
              <a:rPr lang="es-PA" b="1" dirty="0" smtClean="0"/>
              <a:t/>
            </a:r>
            <a:br>
              <a:rPr lang="es-PA" b="1" dirty="0" smtClean="0"/>
            </a:br>
            <a:endParaRPr lang="es-PA" dirty="0"/>
          </a:p>
        </p:txBody>
      </p:sp>
      <p:pic>
        <p:nvPicPr>
          <p:cNvPr id="22530" name="Picture 2" descr="Resultado de imagen para melissa virus"/>
          <p:cNvPicPr>
            <a:picLocks noChangeAspect="1" noChangeArrowheads="1"/>
          </p:cNvPicPr>
          <p:nvPr/>
        </p:nvPicPr>
        <p:blipFill>
          <a:blip r:embed="rId2" cstate="print"/>
          <a:srcRect/>
          <a:stretch>
            <a:fillRect/>
          </a:stretch>
        </p:blipFill>
        <p:spPr bwMode="auto">
          <a:xfrm>
            <a:off x="5220072" y="4509120"/>
            <a:ext cx="3273574" cy="2233732"/>
          </a:xfrm>
          <a:prstGeom prst="rect">
            <a:avLst/>
          </a:prstGeom>
          <a:noFill/>
        </p:spPr>
      </p:pic>
    </p:spTree>
    <p:extLst>
      <p:ext uri="{BB962C8B-B14F-4D97-AF65-F5344CB8AC3E}">
        <p14:creationId xmlns:p14="http://schemas.microsoft.com/office/powerpoint/2010/main" xmlns="" val="20022863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sultado de imagen para ransomwar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16016" y="1916832"/>
            <a:ext cx="3528392" cy="352839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3 Título"/>
          <p:cNvSpPr>
            <a:spLocks noGrp="1"/>
          </p:cNvSpPr>
          <p:nvPr>
            <p:ph type="title"/>
          </p:nvPr>
        </p:nvSpPr>
        <p:spPr/>
        <p:txBody>
          <a:bodyPr/>
          <a:lstStyle/>
          <a:p>
            <a:r>
              <a:rPr lang="es-PA" dirty="0" err="1" smtClean="0"/>
              <a:t>Ransonware</a:t>
            </a:r>
            <a:endParaRPr lang="es-PA" dirty="0"/>
          </a:p>
        </p:txBody>
      </p:sp>
      <p:sp>
        <p:nvSpPr>
          <p:cNvPr id="6" name="2 Marcador de contenido"/>
          <p:cNvSpPr>
            <a:spLocks noGrp="1"/>
          </p:cNvSpPr>
          <p:nvPr>
            <p:ph idx="1"/>
          </p:nvPr>
        </p:nvSpPr>
        <p:spPr>
          <a:xfrm>
            <a:off x="457200" y="1775191"/>
            <a:ext cx="3682752" cy="4030073"/>
          </a:xfrm>
        </p:spPr>
        <p:txBody>
          <a:bodyPr>
            <a:normAutofit lnSpcReduction="10000"/>
          </a:bodyPr>
          <a:lstStyle/>
          <a:p>
            <a:pPr algn="just"/>
            <a:r>
              <a:rPr lang="es-MX" sz="2800" dirty="0" smtClean="0"/>
              <a:t>El </a:t>
            </a:r>
            <a:r>
              <a:rPr lang="es-MX" sz="2800" dirty="0" err="1" smtClean="0"/>
              <a:t>ransomware</a:t>
            </a:r>
            <a:r>
              <a:rPr lang="es-MX" sz="2800" dirty="0" smtClean="0"/>
              <a:t> </a:t>
            </a:r>
            <a:r>
              <a:rPr lang="es-MX" sz="2800" dirty="0"/>
              <a:t>(secuestro de información) es el término genérico para referirse a todo tipo de software malicioso que le exige al usuario del equipo el pago de un rescate.</a:t>
            </a:r>
            <a:endParaRPr lang="es-PA" sz="2800" dirty="0"/>
          </a:p>
          <a:p>
            <a:endParaRPr lang="es-PA" dirty="0"/>
          </a:p>
        </p:txBody>
      </p:sp>
    </p:spTree>
    <p:extLst>
      <p:ext uri="{BB962C8B-B14F-4D97-AF65-F5344CB8AC3E}">
        <p14:creationId xmlns:p14="http://schemas.microsoft.com/office/powerpoint/2010/main" xmlns="" val="36498508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A" dirty="0" smtClean="0"/>
              <a:t>Tipos de </a:t>
            </a:r>
            <a:r>
              <a:rPr lang="es-PA" dirty="0" err="1" smtClean="0"/>
              <a:t>Ransonware</a:t>
            </a:r>
            <a:endParaRPr lang="es-PA" dirty="0"/>
          </a:p>
        </p:txBody>
      </p:sp>
      <p:sp>
        <p:nvSpPr>
          <p:cNvPr id="3" name="2 Marcador de contenido"/>
          <p:cNvSpPr>
            <a:spLocks noGrp="1"/>
          </p:cNvSpPr>
          <p:nvPr>
            <p:ph idx="1"/>
          </p:nvPr>
        </p:nvSpPr>
        <p:spPr>
          <a:xfrm>
            <a:off x="467544" y="1844824"/>
            <a:ext cx="8229600" cy="4525963"/>
          </a:xfrm>
        </p:spPr>
        <p:txBody>
          <a:bodyPr>
            <a:normAutofit/>
          </a:bodyPr>
          <a:lstStyle/>
          <a:p>
            <a:pPr lvl="0" algn="just"/>
            <a:r>
              <a:rPr lang="es-PA" sz="2800" b="1" dirty="0" smtClean="0"/>
              <a:t>Cifrado </a:t>
            </a:r>
            <a:r>
              <a:rPr lang="es-PA" sz="2800" b="1" dirty="0"/>
              <a:t>de archivos</a:t>
            </a:r>
            <a:r>
              <a:rPr lang="es-PA" sz="2800" dirty="0"/>
              <a:t>. Tus archivos han sido cifrados con una clave que sólo el cibercriminal conoce. No puedes acceder a ningún fichero del sistema.</a:t>
            </a:r>
          </a:p>
          <a:p>
            <a:pPr lvl="0" algn="just"/>
            <a:r>
              <a:rPr lang="es-PA" sz="2800" b="1" dirty="0"/>
              <a:t>Pantalla de bloqueo</a:t>
            </a:r>
            <a:r>
              <a:rPr lang="es-PA" sz="2800" dirty="0"/>
              <a:t>. Otra posibilidad es que te salga una pantalla de bloqueo y no puedas entrar en tu ordenador.</a:t>
            </a:r>
          </a:p>
          <a:p>
            <a:endParaRPr lang="es-PA" dirty="0"/>
          </a:p>
        </p:txBody>
      </p:sp>
      <p:pic>
        <p:nvPicPr>
          <p:cNvPr id="19458" name="Picture 2" descr="Resultado de imagen para ransomware"/>
          <p:cNvPicPr>
            <a:picLocks noChangeAspect="1" noChangeArrowheads="1"/>
          </p:cNvPicPr>
          <p:nvPr/>
        </p:nvPicPr>
        <p:blipFill>
          <a:blip r:embed="rId2" cstate="print"/>
          <a:srcRect/>
          <a:stretch>
            <a:fillRect/>
          </a:stretch>
        </p:blipFill>
        <p:spPr bwMode="auto">
          <a:xfrm>
            <a:off x="4932040" y="4390307"/>
            <a:ext cx="3371528" cy="2254710"/>
          </a:xfrm>
          <a:prstGeom prst="rect">
            <a:avLst/>
          </a:prstGeom>
          <a:noFill/>
        </p:spPr>
      </p:pic>
    </p:spTree>
    <p:extLst>
      <p:ext uri="{BB962C8B-B14F-4D97-AF65-F5344CB8AC3E}">
        <p14:creationId xmlns:p14="http://schemas.microsoft.com/office/powerpoint/2010/main" xmlns="" val="3416686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775191"/>
            <a:ext cx="8219256" cy="2733929"/>
          </a:xfrm>
        </p:spPr>
        <p:txBody>
          <a:bodyPr>
            <a:normAutofit/>
          </a:bodyPr>
          <a:lstStyle/>
          <a:p>
            <a:pPr algn="just"/>
            <a:r>
              <a:rPr lang="es-MX" sz="2800" dirty="0"/>
              <a:t>E</a:t>
            </a:r>
            <a:r>
              <a:rPr lang="es-MX" sz="2800" dirty="0" smtClean="0"/>
              <a:t>s </a:t>
            </a:r>
            <a:r>
              <a:rPr lang="es-MX" sz="2800" dirty="0"/>
              <a:t>el correo electrónico no solicitado que es enviado en cantidades masivas a un número muy amplio de usuarios generalmente con el fin de comercializar, ofertar o tratar de despertar el interés con respecto a algún producto o servicio. </a:t>
            </a:r>
            <a:endParaRPr lang="es-PA" sz="2800" dirty="0"/>
          </a:p>
        </p:txBody>
      </p:sp>
      <p:sp>
        <p:nvSpPr>
          <p:cNvPr id="4" name="1 Título"/>
          <p:cNvSpPr>
            <a:spLocks noGrp="1"/>
          </p:cNvSpPr>
          <p:nvPr>
            <p:ph type="title"/>
          </p:nvPr>
        </p:nvSpPr>
        <p:spPr>
          <a:xfrm>
            <a:off x="457200" y="155448"/>
            <a:ext cx="8229600" cy="1252728"/>
          </a:xfrm>
        </p:spPr>
        <p:txBody>
          <a:bodyPr>
            <a:normAutofit/>
          </a:bodyPr>
          <a:lstStyle/>
          <a:p>
            <a:r>
              <a:rPr lang="es-PA" sz="5400" dirty="0" smtClean="0"/>
              <a:t>SPAM</a:t>
            </a:r>
            <a:endParaRPr lang="es-PA" sz="5400" dirty="0"/>
          </a:p>
        </p:txBody>
      </p:sp>
      <p:sp>
        <p:nvSpPr>
          <p:cNvPr id="16386" name="AutoShape 2" descr="Resultado de imagen para spam e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sp>
        <p:nvSpPr>
          <p:cNvPr id="16388" name="AutoShape 4" descr="Imagen relaciona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sp>
        <p:nvSpPr>
          <p:cNvPr id="16390" name="AutoShape 6" descr="Imagen relaciona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pic>
        <p:nvPicPr>
          <p:cNvPr id="16394" name="Picture 10" descr="Resultado de imagen para spam email"/>
          <p:cNvPicPr>
            <a:picLocks noChangeAspect="1" noChangeArrowheads="1"/>
          </p:cNvPicPr>
          <p:nvPr/>
        </p:nvPicPr>
        <p:blipFill>
          <a:blip r:embed="rId2" cstate="print"/>
          <a:srcRect/>
          <a:stretch>
            <a:fillRect/>
          </a:stretch>
        </p:blipFill>
        <p:spPr bwMode="auto">
          <a:xfrm>
            <a:off x="5796136" y="3717032"/>
            <a:ext cx="2699680" cy="2564904"/>
          </a:xfrm>
          <a:prstGeom prst="rect">
            <a:avLst/>
          </a:prstGeom>
          <a:noFill/>
        </p:spPr>
      </p:pic>
    </p:spTree>
    <p:extLst>
      <p:ext uri="{BB962C8B-B14F-4D97-AF65-F5344CB8AC3E}">
        <p14:creationId xmlns:p14="http://schemas.microsoft.com/office/powerpoint/2010/main" xmlns="" val="1692382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775191"/>
            <a:ext cx="8229600" cy="2157865"/>
          </a:xfrm>
        </p:spPr>
        <p:txBody>
          <a:bodyPr>
            <a:noAutofit/>
          </a:bodyPr>
          <a:lstStyle/>
          <a:p>
            <a:pPr lvl="0" algn="just"/>
            <a:r>
              <a:rPr lang="es-MX" sz="2800" dirty="0" smtClean="0"/>
              <a:t>Trata de difundir la posibilidad de adquirir algún producto o servicio a un precio inferior al de mercado. En algunos casos este tipo de mensajes está relacionado con tipos delictivos ya que viola leyes de propiedad </a:t>
            </a:r>
            <a:r>
              <a:rPr lang="es-MX" sz="2800" dirty="0" smtClean="0"/>
              <a:t>intelectual.</a:t>
            </a:r>
            <a:endParaRPr lang="es-PA" sz="2800" dirty="0"/>
          </a:p>
        </p:txBody>
      </p:sp>
      <p:pic>
        <p:nvPicPr>
          <p:cNvPr id="12290" name="Picture 2" descr="Resultado de imagen para spam emai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68144" y="4077072"/>
            <a:ext cx="2796398" cy="211200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1 Título"/>
          <p:cNvSpPr>
            <a:spLocks noGrp="1"/>
          </p:cNvSpPr>
          <p:nvPr>
            <p:ph type="title"/>
          </p:nvPr>
        </p:nvSpPr>
        <p:spPr>
          <a:xfrm>
            <a:off x="457200" y="155448"/>
            <a:ext cx="8229600" cy="1252728"/>
          </a:xfrm>
        </p:spPr>
        <p:txBody>
          <a:bodyPr>
            <a:normAutofit/>
          </a:bodyPr>
          <a:lstStyle/>
          <a:p>
            <a:r>
              <a:rPr lang="es-PA" sz="5400" dirty="0" smtClean="0"/>
              <a:t>SPAM comercial</a:t>
            </a:r>
            <a:endParaRPr lang="es-PA" sz="5400" dirty="0"/>
          </a:p>
        </p:txBody>
      </p:sp>
      <p:pic>
        <p:nvPicPr>
          <p:cNvPr id="15362" name="Picture 2" descr="Resultado de imagen para spam email"/>
          <p:cNvPicPr>
            <a:picLocks noChangeAspect="1" noChangeArrowheads="1"/>
          </p:cNvPicPr>
          <p:nvPr/>
        </p:nvPicPr>
        <p:blipFill>
          <a:blip r:embed="rId3" cstate="print"/>
          <a:srcRect/>
          <a:stretch>
            <a:fillRect/>
          </a:stretch>
        </p:blipFill>
        <p:spPr bwMode="auto">
          <a:xfrm>
            <a:off x="1043608" y="4149080"/>
            <a:ext cx="4320480" cy="1728192"/>
          </a:xfrm>
          <a:prstGeom prst="rect">
            <a:avLst/>
          </a:prstGeom>
          <a:noFill/>
        </p:spPr>
      </p:pic>
    </p:spTree>
    <p:extLst>
      <p:ext uri="{BB962C8B-B14F-4D97-AF65-F5344CB8AC3E}">
        <p14:creationId xmlns:p14="http://schemas.microsoft.com/office/powerpoint/2010/main" xmlns="" val="5913956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800" b="1" dirty="0" smtClean="0"/>
              <a:t>El bulo </a:t>
            </a:r>
            <a:r>
              <a:rPr lang="es-MX" sz="4800" dirty="0" smtClean="0"/>
              <a:t> </a:t>
            </a:r>
            <a:endParaRPr lang="es-PA" sz="4800" dirty="0"/>
          </a:p>
        </p:txBody>
      </p:sp>
      <p:sp>
        <p:nvSpPr>
          <p:cNvPr id="3" name="2 Marcador de contenido"/>
          <p:cNvSpPr>
            <a:spLocks noGrp="1"/>
          </p:cNvSpPr>
          <p:nvPr>
            <p:ph idx="1"/>
          </p:nvPr>
        </p:nvSpPr>
        <p:spPr>
          <a:xfrm>
            <a:off x="467544" y="1628800"/>
            <a:ext cx="8229600" cy="2157865"/>
          </a:xfrm>
        </p:spPr>
        <p:txBody>
          <a:bodyPr>
            <a:normAutofit/>
          </a:bodyPr>
          <a:lstStyle/>
          <a:p>
            <a:pPr algn="just"/>
            <a:r>
              <a:rPr lang="es-MX" sz="2800" dirty="0" smtClean="0"/>
              <a:t>Son </a:t>
            </a:r>
            <a:r>
              <a:rPr lang="es-MX" sz="2800" dirty="0"/>
              <a:t>mensajes de correo con contenido falso o engañoso. Este tipo de mensajes es enviado de forma encadenada y se solicita al receptor que prosiga la cadena de </a:t>
            </a:r>
            <a:r>
              <a:rPr lang="es-MX" sz="2800" dirty="0" smtClean="0"/>
              <a:t>envíos.</a:t>
            </a:r>
            <a:endParaRPr lang="es-PA" sz="2800" dirty="0"/>
          </a:p>
        </p:txBody>
      </p:sp>
      <p:sp>
        <p:nvSpPr>
          <p:cNvPr id="13314" name="AutoShape 2" descr="Resultado de imagen para hoa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sp>
        <p:nvSpPr>
          <p:cNvPr id="13316" name="AutoShape 4" descr="Resultado de imagen para hoa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pic>
        <p:nvPicPr>
          <p:cNvPr id="13320" name="Picture 8" descr="Resultado de imagen para hoax"/>
          <p:cNvPicPr>
            <a:picLocks noChangeAspect="1" noChangeArrowheads="1"/>
          </p:cNvPicPr>
          <p:nvPr/>
        </p:nvPicPr>
        <p:blipFill>
          <a:blip r:embed="rId2" cstate="print"/>
          <a:srcRect/>
          <a:stretch>
            <a:fillRect/>
          </a:stretch>
        </p:blipFill>
        <p:spPr bwMode="auto">
          <a:xfrm>
            <a:off x="2123728" y="3573016"/>
            <a:ext cx="5241098" cy="2817090"/>
          </a:xfrm>
          <a:prstGeom prst="rect">
            <a:avLst/>
          </a:prstGeom>
          <a:noFill/>
        </p:spPr>
      </p:pic>
    </p:spTree>
    <p:extLst>
      <p:ext uri="{BB962C8B-B14F-4D97-AF65-F5344CB8AC3E}">
        <p14:creationId xmlns:p14="http://schemas.microsoft.com/office/powerpoint/2010/main" xmlns="" val="2824476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smtClean="0"/>
              <a:t>Marco metodológico</a:t>
            </a:r>
            <a:endParaRPr lang="es-PA" dirty="0"/>
          </a:p>
        </p:txBody>
      </p:sp>
      <p:sp>
        <p:nvSpPr>
          <p:cNvPr id="3" name="2 Marcador de contenido"/>
          <p:cNvSpPr>
            <a:spLocks noGrp="1"/>
          </p:cNvSpPr>
          <p:nvPr>
            <p:ph idx="1"/>
          </p:nvPr>
        </p:nvSpPr>
        <p:spPr>
          <a:xfrm>
            <a:off x="457200" y="1775191"/>
            <a:ext cx="8229600" cy="3093969"/>
          </a:xfrm>
        </p:spPr>
        <p:txBody>
          <a:bodyPr>
            <a:normAutofit/>
          </a:bodyPr>
          <a:lstStyle/>
          <a:p>
            <a:pPr algn="just"/>
            <a:r>
              <a:rPr lang="es-MX" sz="2800" dirty="0" smtClean="0"/>
              <a:t>Para la recolección de la información </a:t>
            </a:r>
            <a:r>
              <a:rPr lang="es-MX" sz="2800" smtClean="0"/>
              <a:t>se </a:t>
            </a:r>
            <a:r>
              <a:rPr lang="es-MX" sz="2800" smtClean="0"/>
              <a:t>llevará </a:t>
            </a:r>
            <a:r>
              <a:rPr lang="es-MX" sz="2800" dirty="0" smtClean="0"/>
              <a:t>a cabo una encuesta en internet a los estudiantes de la Facultad de Ingeniería en Sistemas sobre sus experiencias y conocimientos de los correos electrónicos para determinar el nivel de seguridad que tiene el correo electrónico en la actualidad.</a:t>
            </a:r>
            <a:endParaRPr lang="es-PA" sz="2800" dirty="0"/>
          </a:p>
        </p:txBody>
      </p:sp>
      <p:pic>
        <p:nvPicPr>
          <p:cNvPr id="56322" name="Picture 2" descr="Resultado de imagen para recoleccion de datos png"/>
          <p:cNvPicPr>
            <a:picLocks noChangeAspect="1" noChangeArrowheads="1"/>
          </p:cNvPicPr>
          <p:nvPr/>
        </p:nvPicPr>
        <p:blipFill>
          <a:blip r:embed="rId2" cstate="print"/>
          <a:srcRect/>
          <a:stretch>
            <a:fillRect/>
          </a:stretch>
        </p:blipFill>
        <p:spPr bwMode="auto">
          <a:xfrm>
            <a:off x="5220072" y="4436389"/>
            <a:ext cx="2916023" cy="242161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60648"/>
            <a:ext cx="5832648" cy="1143000"/>
          </a:xfrm>
        </p:spPr>
        <p:txBody>
          <a:bodyPr>
            <a:normAutofit/>
          </a:bodyPr>
          <a:lstStyle/>
          <a:p>
            <a:r>
              <a:rPr lang="es-MX" b="1" dirty="0"/>
              <a:t>Análisis de resultado</a:t>
            </a:r>
            <a:endParaRPr lang="es-PA" dirty="0"/>
          </a:p>
        </p:txBody>
      </p:sp>
      <p:sp>
        <p:nvSpPr>
          <p:cNvPr id="11266" name="AutoShape 2" descr="Resultado de imagen para analisis de resultados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sp>
        <p:nvSpPr>
          <p:cNvPr id="11268" name="AutoShape 4" descr="Resultado de imagen para analisis de resultados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pic>
        <p:nvPicPr>
          <p:cNvPr id="11272" name="Picture 8" descr="Imagen relacionada"/>
          <p:cNvPicPr>
            <a:picLocks noChangeAspect="1" noChangeArrowheads="1"/>
          </p:cNvPicPr>
          <p:nvPr/>
        </p:nvPicPr>
        <p:blipFill>
          <a:blip r:embed="rId2" cstate="print"/>
          <a:srcRect/>
          <a:stretch>
            <a:fillRect/>
          </a:stretch>
        </p:blipFill>
        <p:spPr bwMode="auto">
          <a:xfrm>
            <a:off x="1115616" y="1988840"/>
            <a:ext cx="7086600" cy="3524251"/>
          </a:xfrm>
          <a:prstGeom prst="rect">
            <a:avLst/>
          </a:prstGeom>
          <a:noFill/>
        </p:spPr>
      </p:pic>
    </p:spTree>
    <p:extLst>
      <p:ext uri="{BB962C8B-B14F-4D97-AF65-F5344CB8AC3E}">
        <p14:creationId xmlns:p14="http://schemas.microsoft.com/office/powerpoint/2010/main" xmlns="" val="4016435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4725144"/>
            <a:ext cx="8229600" cy="1656184"/>
          </a:xfrm>
        </p:spPr>
        <p:txBody>
          <a:bodyPr/>
          <a:lstStyle/>
          <a:p>
            <a:pPr algn="just"/>
            <a:r>
              <a:rPr lang="es-MX" sz="2800" dirty="0"/>
              <a:t>Todo los estudiantes de la Facultad de Sistemas usan el correo electrónico y la mayoría de ellos lo usan con mucha frecuencia. </a:t>
            </a:r>
            <a:endParaRPr lang="es-PA" sz="2800" dirty="0"/>
          </a:p>
          <a:p>
            <a:endParaRPr lang="es-PA" dirty="0"/>
          </a:p>
        </p:txBody>
      </p:sp>
      <p:pic>
        <p:nvPicPr>
          <p:cNvPr id="4" name="3 Imagen"/>
          <p:cNvPicPr/>
          <p:nvPr/>
        </p:nvPicPr>
        <p:blipFill>
          <a:blip r:embed="rId2" cstate="print"/>
          <a:stretch>
            <a:fillRect/>
          </a:stretch>
        </p:blipFill>
        <p:spPr>
          <a:xfrm>
            <a:off x="1835696" y="1772816"/>
            <a:ext cx="5463540" cy="2838450"/>
          </a:xfrm>
          <a:prstGeom prst="rect">
            <a:avLst/>
          </a:prstGeom>
        </p:spPr>
      </p:pic>
      <p:sp>
        <p:nvSpPr>
          <p:cNvPr id="5" name="1 Título"/>
          <p:cNvSpPr>
            <a:spLocks noGrp="1"/>
          </p:cNvSpPr>
          <p:nvPr>
            <p:ph type="title"/>
          </p:nvPr>
        </p:nvSpPr>
        <p:spPr>
          <a:xfrm>
            <a:off x="611560" y="188640"/>
            <a:ext cx="5832648" cy="1143000"/>
          </a:xfrm>
        </p:spPr>
        <p:txBody>
          <a:bodyPr>
            <a:normAutofit/>
          </a:bodyPr>
          <a:lstStyle/>
          <a:p>
            <a:r>
              <a:rPr lang="es-MX" sz="4400" b="1" dirty="0" smtClean="0"/>
              <a:t>Análisis de resultado</a:t>
            </a:r>
            <a:endParaRPr lang="es-PA" sz="4400" dirty="0"/>
          </a:p>
        </p:txBody>
      </p:sp>
    </p:spTree>
    <p:extLst>
      <p:ext uri="{BB962C8B-B14F-4D97-AF65-F5344CB8AC3E}">
        <p14:creationId xmlns:p14="http://schemas.microsoft.com/office/powerpoint/2010/main" xmlns="" val="17002373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A" sz="4800" dirty="0" smtClean="0"/>
              <a:t>Introducción</a:t>
            </a:r>
            <a:endParaRPr lang="es-PA" sz="4800" dirty="0"/>
          </a:p>
        </p:txBody>
      </p:sp>
      <p:sp>
        <p:nvSpPr>
          <p:cNvPr id="3" name="2 Marcador de contenido"/>
          <p:cNvSpPr>
            <a:spLocks noGrp="1"/>
          </p:cNvSpPr>
          <p:nvPr>
            <p:ph idx="1"/>
          </p:nvPr>
        </p:nvSpPr>
        <p:spPr>
          <a:xfrm>
            <a:off x="457200" y="1775191"/>
            <a:ext cx="8229600" cy="2661921"/>
          </a:xfrm>
        </p:spPr>
        <p:txBody>
          <a:bodyPr>
            <a:noAutofit/>
          </a:bodyPr>
          <a:lstStyle/>
          <a:p>
            <a:pPr algn="just"/>
            <a:r>
              <a:rPr lang="es-MX" sz="2800" dirty="0" smtClean="0"/>
              <a:t>En esta </a:t>
            </a:r>
            <a:r>
              <a:rPr lang="es-MX" sz="2800" dirty="0" smtClean="0"/>
              <a:t>presentación hablaremos </a:t>
            </a:r>
            <a:r>
              <a:rPr lang="es-MX" sz="2800" dirty="0" smtClean="0"/>
              <a:t>de la seguridad en correos </a:t>
            </a:r>
            <a:r>
              <a:rPr lang="es-MX" sz="2800" dirty="0" smtClean="0"/>
              <a:t>electrónicos, </a:t>
            </a:r>
            <a:r>
              <a:rPr lang="es-MX" sz="2800" dirty="0" smtClean="0"/>
              <a:t>en la cual abordaremos cuestiones como la utilización del correo electrónico por Internet o por otras redes que no sean de confianza supone riesgos de seguridad para </a:t>
            </a:r>
            <a:r>
              <a:rPr lang="es-MX" sz="2800" dirty="0" smtClean="0"/>
              <a:t>la el correo electrónico o sistema.</a:t>
            </a:r>
            <a:endParaRPr lang="es-PA" sz="2800" dirty="0"/>
          </a:p>
        </p:txBody>
      </p:sp>
      <p:pic>
        <p:nvPicPr>
          <p:cNvPr id="37890" name="Picture 2" descr="Resultado de imagen para introduccion png"/>
          <p:cNvPicPr>
            <a:picLocks noChangeAspect="1" noChangeArrowheads="1"/>
          </p:cNvPicPr>
          <p:nvPr/>
        </p:nvPicPr>
        <p:blipFill>
          <a:blip r:embed="rId2" cstate="print"/>
          <a:srcRect/>
          <a:stretch>
            <a:fillRect/>
          </a:stretch>
        </p:blipFill>
        <p:spPr bwMode="auto">
          <a:xfrm>
            <a:off x="5796136" y="4077072"/>
            <a:ext cx="2230810" cy="2234242"/>
          </a:xfrm>
          <a:prstGeom prst="rect">
            <a:avLst/>
          </a:prstGeom>
          <a:noFill/>
        </p:spPr>
      </p:pic>
    </p:spTree>
    <p:extLst>
      <p:ext uri="{BB962C8B-B14F-4D97-AF65-F5344CB8AC3E}">
        <p14:creationId xmlns:p14="http://schemas.microsoft.com/office/powerpoint/2010/main" xmlns="" val="16404445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437112"/>
            <a:ext cx="8229600" cy="2016224"/>
          </a:xfrm>
        </p:spPr>
        <p:txBody>
          <a:bodyPr>
            <a:normAutofit/>
          </a:bodyPr>
          <a:lstStyle/>
          <a:p>
            <a:pPr algn="just"/>
            <a:r>
              <a:rPr lang="es-MX" sz="2800" dirty="0"/>
              <a:t>Según la investigación realizada, se determino que los estudiantes reciben correos desconocidos regularmente y que todos han recibido al menos uno de estos correos. </a:t>
            </a:r>
            <a:endParaRPr lang="es-PA" sz="2800" dirty="0"/>
          </a:p>
        </p:txBody>
      </p:sp>
      <p:pic>
        <p:nvPicPr>
          <p:cNvPr id="4" name="3 Imagen"/>
          <p:cNvPicPr/>
          <p:nvPr/>
        </p:nvPicPr>
        <p:blipFill>
          <a:blip r:embed="rId2" cstate="print"/>
          <a:stretch>
            <a:fillRect/>
          </a:stretch>
        </p:blipFill>
        <p:spPr>
          <a:xfrm>
            <a:off x="1835696" y="1628800"/>
            <a:ext cx="5612130" cy="2787650"/>
          </a:xfrm>
          <a:prstGeom prst="rect">
            <a:avLst/>
          </a:prstGeom>
        </p:spPr>
      </p:pic>
      <p:sp>
        <p:nvSpPr>
          <p:cNvPr id="5" name="1 Título"/>
          <p:cNvSpPr>
            <a:spLocks noGrp="1"/>
          </p:cNvSpPr>
          <p:nvPr>
            <p:ph type="title"/>
          </p:nvPr>
        </p:nvSpPr>
        <p:spPr>
          <a:xfrm>
            <a:off x="611560" y="188640"/>
            <a:ext cx="5832648" cy="1143000"/>
          </a:xfrm>
        </p:spPr>
        <p:txBody>
          <a:bodyPr>
            <a:normAutofit/>
          </a:bodyPr>
          <a:lstStyle/>
          <a:p>
            <a:r>
              <a:rPr lang="es-MX" sz="4400" b="1" dirty="0" smtClean="0"/>
              <a:t>Análisis de resultado</a:t>
            </a:r>
            <a:endParaRPr lang="es-PA" sz="4400" dirty="0"/>
          </a:p>
        </p:txBody>
      </p:sp>
    </p:spTree>
    <p:extLst>
      <p:ext uri="{BB962C8B-B14F-4D97-AF65-F5344CB8AC3E}">
        <p14:creationId xmlns:p14="http://schemas.microsoft.com/office/powerpoint/2010/main" xmlns="" val="670387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725144"/>
            <a:ext cx="8229600" cy="1368152"/>
          </a:xfrm>
        </p:spPr>
        <p:txBody>
          <a:bodyPr>
            <a:normAutofit/>
          </a:bodyPr>
          <a:lstStyle/>
          <a:p>
            <a:pPr algn="just"/>
            <a:r>
              <a:rPr lang="es-MX" sz="2800" dirty="0"/>
              <a:t>De acuerdo a la gráfica, ningún estudiante utiliza algún antivirus para proteger sus correos. </a:t>
            </a:r>
            <a:endParaRPr lang="es-PA" sz="2800" dirty="0"/>
          </a:p>
        </p:txBody>
      </p:sp>
      <p:pic>
        <p:nvPicPr>
          <p:cNvPr id="4" name="3 Imagen"/>
          <p:cNvPicPr/>
          <p:nvPr/>
        </p:nvPicPr>
        <p:blipFill>
          <a:blip r:embed="rId2" cstate="print"/>
          <a:stretch>
            <a:fillRect/>
          </a:stretch>
        </p:blipFill>
        <p:spPr>
          <a:xfrm>
            <a:off x="2195736" y="1700808"/>
            <a:ext cx="4634230" cy="2688590"/>
          </a:xfrm>
          <a:prstGeom prst="rect">
            <a:avLst/>
          </a:prstGeom>
        </p:spPr>
      </p:pic>
      <p:sp>
        <p:nvSpPr>
          <p:cNvPr id="5" name="1 Título"/>
          <p:cNvSpPr>
            <a:spLocks noGrp="1"/>
          </p:cNvSpPr>
          <p:nvPr>
            <p:ph type="title"/>
          </p:nvPr>
        </p:nvSpPr>
        <p:spPr>
          <a:xfrm>
            <a:off x="611560" y="188640"/>
            <a:ext cx="5832648" cy="1143000"/>
          </a:xfrm>
        </p:spPr>
        <p:txBody>
          <a:bodyPr>
            <a:normAutofit/>
          </a:bodyPr>
          <a:lstStyle/>
          <a:p>
            <a:r>
              <a:rPr lang="es-MX" sz="4400" b="1" dirty="0" smtClean="0"/>
              <a:t>Análisis de resultado</a:t>
            </a:r>
            <a:endParaRPr lang="es-PA" sz="4400" dirty="0"/>
          </a:p>
        </p:txBody>
      </p:sp>
    </p:spTree>
    <p:extLst>
      <p:ext uri="{BB962C8B-B14F-4D97-AF65-F5344CB8AC3E}">
        <p14:creationId xmlns:p14="http://schemas.microsoft.com/office/powerpoint/2010/main" xmlns="" val="3189311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4437112"/>
            <a:ext cx="8229600" cy="1872208"/>
          </a:xfrm>
        </p:spPr>
        <p:txBody>
          <a:bodyPr>
            <a:normAutofit/>
          </a:bodyPr>
          <a:lstStyle/>
          <a:p>
            <a:pPr algn="just"/>
            <a:r>
              <a:rPr lang="es-MX" sz="2800" dirty="0"/>
              <a:t>A pesar que todos los estudiantes reconocen que es peligroso abrir un correo desconocido, el 30.8% han abierto un correo de remitente desconocido por curiosidad o por error. </a:t>
            </a:r>
            <a:endParaRPr lang="es-PA" sz="2800" dirty="0"/>
          </a:p>
        </p:txBody>
      </p:sp>
      <p:pic>
        <p:nvPicPr>
          <p:cNvPr id="4" name="3 Imagen"/>
          <p:cNvPicPr/>
          <p:nvPr/>
        </p:nvPicPr>
        <p:blipFill>
          <a:blip r:embed="rId2" cstate="print"/>
          <a:stretch>
            <a:fillRect/>
          </a:stretch>
        </p:blipFill>
        <p:spPr>
          <a:xfrm>
            <a:off x="1979712" y="1628800"/>
            <a:ext cx="4620895" cy="2751455"/>
          </a:xfrm>
          <a:prstGeom prst="rect">
            <a:avLst/>
          </a:prstGeom>
        </p:spPr>
      </p:pic>
      <p:sp>
        <p:nvSpPr>
          <p:cNvPr id="5" name="1 Título"/>
          <p:cNvSpPr>
            <a:spLocks noGrp="1"/>
          </p:cNvSpPr>
          <p:nvPr>
            <p:ph type="title"/>
          </p:nvPr>
        </p:nvSpPr>
        <p:spPr>
          <a:xfrm>
            <a:off x="611560" y="188640"/>
            <a:ext cx="5832648" cy="1143000"/>
          </a:xfrm>
        </p:spPr>
        <p:txBody>
          <a:bodyPr>
            <a:normAutofit/>
          </a:bodyPr>
          <a:lstStyle/>
          <a:p>
            <a:r>
              <a:rPr lang="es-MX" sz="4400" b="1" dirty="0" smtClean="0"/>
              <a:t>Análisis de resultado</a:t>
            </a:r>
            <a:endParaRPr lang="es-PA" sz="4400" dirty="0"/>
          </a:p>
        </p:txBody>
      </p:sp>
    </p:spTree>
    <p:extLst>
      <p:ext uri="{BB962C8B-B14F-4D97-AF65-F5344CB8AC3E}">
        <p14:creationId xmlns:p14="http://schemas.microsoft.com/office/powerpoint/2010/main" xmlns="" val="1558197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437112"/>
            <a:ext cx="8229600" cy="1512168"/>
          </a:xfrm>
        </p:spPr>
        <p:txBody>
          <a:bodyPr>
            <a:normAutofit/>
          </a:bodyPr>
          <a:lstStyle/>
          <a:p>
            <a:pPr algn="just"/>
            <a:r>
              <a:rPr lang="es-MX" sz="2800" dirty="0"/>
              <a:t>Como podemos apreciar en la grafica solo un 4% de 26 estudiantes utilizan VPN como medida de seguridad para transferir sus correos.</a:t>
            </a:r>
            <a:endParaRPr lang="es-PA" sz="2800" dirty="0"/>
          </a:p>
        </p:txBody>
      </p:sp>
      <p:pic>
        <p:nvPicPr>
          <p:cNvPr id="4" name="3 Imagen"/>
          <p:cNvPicPr/>
          <p:nvPr/>
        </p:nvPicPr>
        <p:blipFill>
          <a:blip r:embed="rId2" cstate="print"/>
          <a:stretch>
            <a:fillRect/>
          </a:stretch>
        </p:blipFill>
        <p:spPr>
          <a:xfrm>
            <a:off x="2267744" y="1628800"/>
            <a:ext cx="4737100" cy="2579370"/>
          </a:xfrm>
          <a:prstGeom prst="rect">
            <a:avLst/>
          </a:prstGeom>
        </p:spPr>
      </p:pic>
      <p:sp>
        <p:nvSpPr>
          <p:cNvPr id="5" name="1 Título"/>
          <p:cNvSpPr>
            <a:spLocks noGrp="1"/>
          </p:cNvSpPr>
          <p:nvPr>
            <p:ph type="title"/>
          </p:nvPr>
        </p:nvSpPr>
        <p:spPr>
          <a:xfrm>
            <a:off x="611560" y="188640"/>
            <a:ext cx="5832648" cy="1143000"/>
          </a:xfrm>
        </p:spPr>
        <p:txBody>
          <a:bodyPr>
            <a:normAutofit/>
          </a:bodyPr>
          <a:lstStyle/>
          <a:p>
            <a:r>
              <a:rPr lang="es-MX" sz="4400" b="1" dirty="0" smtClean="0"/>
              <a:t>Análisis de resultado</a:t>
            </a:r>
            <a:endParaRPr lang="es-PA" sz="4400" dirty="0"/>
          </a:p>
        </p:txBody>
      </p:sp>
    </p:spTree>
    <p:extLst>
      <p:ext uri="{BB962C8B-B14F-4D97-AF65-F5344CB8AC3E}">
        <p14:creationId xmlns:p14="http://schemas.microsoft.com/office/powerpoint/2010/main" xmlns="" val="22822857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4293096"/>
            <a:ext cx="8229600" cy="1944216"/>
          </a:xfrm>
        </p:spPr>
        <p:txBody>
          <a:bodyPr>
            <a:normAutofit/>
          </a:bodyPr>
          <a:lstStyle/>
          <a:p>
            <a:pPr algn="just"/>
            <a:r>
              <a:rPr lang="es-MX" sz="2800" dirty="0"/>
              <a:t>A pesar que ningún estudiante implementa una medida de seguridad para su correo electrónico, podemos ver que ninguno de ellos fueron víctima de </a:t>
            </a:r>
            <a:r>
              <a:rPr lang="es-MX" sz="2800" dirty="0" err="1"/>
              <a:t>Phishing</a:t>
            </a:r>
            <a:r>
              <a:rPr lang="es-MX" sz="2800" dirty="0"/>
              <a:t>.</a:t>
            </a:r>
            <a:endParaRPr lang="es-PA" sz="2800" dirty="0"/>
          </a:p>
        </p:txBody>
      </p:sp>
      <p:pic>
        <p:nvPicPr>
          <p:cNvPr id="4" name="3 Imagen"/>
          <p:cNvPicPr/>
          <p:nvPr/>
        </p:nvPicPr>
        <p:blipFill>
          <a:blip r:embed="rId2" cstate="print"/>
          <a:stretch>
            <a:fillRect/>
          </a:stretch>
        </p:blipFill>
        <p:spPr>
          <a:xfrm>
            <a:off x="2267744" y="1700808"/>
            <a:ext cx="4807585" cy="2524760"/>
          </a:xfrm>
          <a:prstGeom prst="rect">
            <a:avLst/>
          </a:prstGeom>
        </p:spPr>
      </p:pic>
      <p:sp>
        <p:nvSpPr>
          <p:cNvPr id="5" name="1 Título"/>
          <p:cNvSpPr>
            <a:spLocks noGrp="1"/>
          </p:cNvSpPr>
          <p:nvPr>
            <p:ph type="title"/>
          </p:nvPr>
        </p:nvSpPr>
        <p:spPr>
          <a:xfrm>
            <a:off x="611560" y="188640"/>
            <a:ext cx="5832648" cy="1143000"/>
          </a:xfrm>
        </p:spPr>
        <p:txBody>
          <a:bodyPr>
            <a:normAutofit/>
          </a:bodyPr>
          <a:lstStyle/>
          <a:p>
            <a:r>
              <a:rPr lang="es-MX" sz="4400" b="1" dirty="0" smtClean="0"/>
              <a:t>Análisis de resultado</a:t>
            </a:r>
            <a:endParaRPr lang="es-PA" sz="4400" dirty="0"/>
          </a:p>
        </p:txBody>
      </p:sp>
    </p:spTree>
    <p:extLst>
      <p:ext uri="{BB962C8B-B14F-4D97-AF65-F5344CB8AC3E}">
        <p14:creationId xmlns:p14="http://schemas.microsoft.com/office/powerpoint/2010/main" xmlns="" val="31338434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365104"/>
            <a:ext cx="8229600" cy="1872208"/>
          </a:xfrm>
        </p:spPr>
        <p:txBody>
          <a:bodyPr>
            <a:normAutofit/>
          </a:bodyPr>
          <a:lstStyle/>
          <a:p>
            <a:pPr algn="just"/>
            <a:r>
              <a:rPr lang="es-MX" sz="2800" dirty="0"/>
              <a:t>Como se puede apreciar en los resultados obtenidos, el 88.5% de los encuestados no utilizan una encriptación para proteger sus correos electrónicos. </a:t>
            </a:r>
            <a:endParaRPr lang="es-PA" sz="2800" dirty="0"/>
          </a:p>
        </p:txBody>
      </p:sp>
      <p:pic>
        <p:nvPicPr>
          <p:cNvPr id="4" name="3 Imagen"/>
          <p:cNvPicPr/>
          <p:nvPr/>
        </p:nvPicPr>
        <p:blipFill>
          <a:blip r:embed="rId2" cstate="print"/>
          <a:stretch>
            <a:fillRect/>
          </a:stretch>
        </p:blipFill>
        <p:spPr>
          <a:xfrm>
            <a:off x="2267744" y="1628800"/>
            <a:ext cx="4587875" cy="2599690"/>
          </a:xfrm>
          <a:prstGeom prst="rect">
            <a:avLst/>
          </a:prstGeom>
        </p:spPr>
      </p:pic>
      <p:sp>
        <p:nvSpPr>
          <p:cNvPr id="5" name="1 Título"/>
          <p:cNvSpPr>
            <a:spLocks noGrp="1"/>
          </p:cNvSpPr>
          <p:nvPr>
            <p:ph type="title"/>
          </p:nvPr>
        </p:nvSpPr>
        <p:spPr>
          <a:xfrm>
            <a:off x="611560" y="188640"/>
            <a:ext cx="5832648" cy="1143000"/>
          </a:xfrm>
        </p:spPr>
        <p:txBody>
          <a:bodyPr>
            <a:normAutofit/>
          </a:bodyPr>
          <a:lstStyle/>
          <a:p>
            <a:r>
              <a:rPr lang="es-MX" sz="4400" b="1" dirty="0" smtClean="0"/>
              <a:t>Análisis de resultado</a:t>
            </a:r>
            <a:endParaRPr lang="es-PA" sz="4400" dirty="0"/>
          </a:p>
        </p:txBody>
      </p:sp>
    </p:spTree>
    <p:extLst>
      <p:ext uri="{BB962C8B-B14F-4D97-AF65-F5344CB8AC3E}">
        <p14:creationId xmlns:p14="http://schemas.microsoft.com/office/powerpoint/2010/main" xmlns="" val="23608585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Resumen de la encuesta </a:t>
            </a:r>
            <a:endParaRPr lang="es-PA" dirty="0"/>
          </a:p>
        </p:txBody>
      </p:sp>
      <p:sp>
        <p:nvSpPr>
          <p:cNvPr id="3" name="2 Marcador de contenido"/>
          <p:cNvSpPr>
            <a:spLocks noGrp="1"/>
          </p:cNvSpPr>
          <p:nvPr>
            <p:ph idx="1"/>
          </p:nvPr>
        </p:nvSpPr>
        <p:spPr/>
        <p:txBody>
          <a:bodyPr/>
          <a:lstStyle/>
          <a:p>
            <a:pPr algn="just"/>
            <a:r>
              <a:rPr lang="es-MX" sz="2800" dirty="0"/>
              <a:t>D</a:t>
            </a:r>
            <a:r>
              <a:rPr lang="es-MX" sz="2800" dirty="0" smtClean="0"/>
              <a:t>e </a:t>
            </a:r>
            <a:r>
              <a:rPr lang="es-MX" sz="2800" dirty="0"/>
              <a:t>acuerdo a las estadísticas obtenidas en esta encuesta, se pudo concluir que la mayoría de los estudiantes de la Facultad de Sistemas tienen conocimientos acerca de las medidas necesarias de seguridad al utilizar un servicio de correo </a:t>
            </a:r>
            <a:r>
              <a:rPr lang="es-MX" sz="2800" dirty="0" smtClean="0"/>
              <a:t>electrónico</a:t>
            </a:r>
            <a:r>
              <a:rPr lang="es-MX" dirty="0" smtClean="0"/>
              <a:t>.</a:t>
            </a:r>
            <a:endParaRPr lang="es-PA" dirty="0"/>
          </a:p>
        </p:txBody>
      </p:sp>
      <p:pic>
        <p:nvPicPr>
          <p:cNvPr id="3074" name="Picture 2" descr="Resultado de imagen para resumen png"/>
          <p:cNvPicPr>
            <a:picLocks noChangeAspect="1" noChangeArrowheads="1"/>
          </p:cNvPicPr>
          <p:nvPr/>
        </p:nvPicPr>
        <p:blipFill>
          <a:blip r:embed="rId2" cstate="print"/>
          <a:srcRect/>
          <a:stretch>
            <a:fillRect/>
          </a:stretch>
        </p:blipFill>
        <p:spPr bwMode="auto">
          <a:xfrm>
            <a:off x="4283968" y="4149080"/>
            <a:ext cx="3454946" cy="2487561"/>
          </a:xfrm>
          <a:prstGeom prst="rect">
            <a:avLst/>
          </a:prstGeom>
          <a:noFill/>
        </p:spPr>
      </p:pic>
    </p:spTree>
    <p:extLst>
      <p:ext uri="{BB962C8B-B14F-4D97-AF65-F5344CB8AC3E}">
        <p14:creationId xmlns:p14="http://schemas.microsoft.com/office/powerpoint/2010/main" xmlns="" val="37345477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MX" sz="2800" dirty="0"/>
              <a:t>Al finalizar este proyecto de investigación, después de haber analizado los resultados obtenidos y relacionar toda la información, teniendo bien definida la situación actual propuesta en las preguntas de investigación, es así como se establece los resultados para cada una de estas interrogantes, las cuales están fundamentada en los resultados obtenidos en la encuesta de la investigación.</a:t>
            </a:r>
            <a:endParaRPr lang="es-PA" sz="2800" dirty="0"/>
          </a:p>
          <a:p>
            <a:endParaRPr lang="es-PA" dirty="0"/>
          </a:p>
        </p:txBody>
      </p:sp>
      <p:sp>
        <p:nvSpPr>
          <p:cNvPr id="4" name="3 Título"/>
          <p:cNvSpPr>
            <a:spLocks noGrp="1"/>
          </p:cNvSpPr>
          <p:nvPr>
            <p:ph type="title"/>
          </p:nvPr>
        </p:nvSpPr>
        <p:spPr/>
        <p:txBody>
          <a:bodyPr/>
          <a:lstStyle/>
          <a:p>
            <a:r>
              <a:rPr lang="es-PA" dirty="0" smtClean="0"/>
              <a:t>Conclusión</a:t>
            </a:r>
            <a:endParaRPr lang="es-PA" dirty="0"/>
          </a:p>
        </p:txBody>
      </p:sp>
    </p:spTree>
    <p:extLst>
      <p:ext uri="{BB962C8B-B14F-4D97-AF65-F5344CB8AC3E}">
        <p14:creationId xmlns:p14="http://schemas.microsoft.com/office/powerpoint/2010/main" xmlns="" val="22814264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Planteamiento del problema</a:t>
            </a:r>
            <a:endParaRPr lang="es-PA" dirty="0"/>
          </a:p>
        </p:txBody>
      </p:sp>
      <p:sp>
        <p:nvSpPr>
          <p:cNvPr id="3" name="2 Marcador de contenido"/>
          <p:cNvSpPr>
            <a:spLocks noGrp="1"/>
          </p:cNvSpPr>
          <p:nvPr>
            <p:ph idx="1"/>
          </p:nvPr>
        </p:nvSpPr>
        <p:spPr>
          <a:xfrm>
            <a:off x="457200" y="1775191"/>
            <a:ext cx="8229600" cy="2589913"/>
          </a:xfrm>
        </p:spPr>
        <p:txBody>
          <a:bodyPr>
            <a:normAutofit/>
          </a:bodyPr>
          <a:lstStyle/>
          <a:p>
            <a:pPr algn="just"/>
            <a:r>
              <a:rPr lang="es-MX" sz="2800" dirty="0" smtClean="0"/>
              <a:t>Al utilizar </a:t>
            </a:r>
            <a:r>
              <a:rPr lang="es-MX" sz="2800" dirty="0" smtClean="0"/>
              <a:t>una </a:t>
            </a:r>
            <a:r>
              <a:rPr lang="es-MX" sz="2800" dirty="0"/>
              <a:t>dirección de correo </a:t>
            </a:r>
            <a:r>
              <a:rPr lang="es-MX" sz="2800" dirty="0" smtClean="0"/>
              <a:t>electrónico, </a:t>
            </a:r>
            <a:r>
              <a:rPr lang="es-MX" sz="2800" dirty="0"/>
              <a:t>se deben implementar las medidas necesarias o regulatorias para asegurar el correcto uso de este servicio y evitar ser un blanco </a:t>
            </a:r>
            <a:r>
              <a:rPr lang="es-MX" sz="2800" dirty="0" smtClean="0"/>
              <a:t>potencial. </a:t>
            </a:r>
            <a:endParaRPr lang="es-PA" sz="2800" dirty="0"/>
          </a:p>
        </p:txBody>
      </p:sp>
      <p:pic>
        <p:nvPicPr>
          <p:cNvPr id="35842" name="Picture 2" descr="Resultado de imagen para planteamiento del problema png"/>
          <p:cNvPicPr>
            <a:picLocks noChangeAspect="1" noChangeArrowheads="1"/>
          </p:cNvPicPr>
          <p:nvPr/>
        </p:nvPicPr>
        <p:blipFill>
          <a:blip r:embed="rId2" cstate="print"/>
          <a:srcRect/>
          <a:stretch>
            <a:fillRect/>
          </a:stretch>
        </p:blipFill>
        <p:spPr bwMode="auto">
          <a:xfrm>
            <a:off x="3131840" y="3830451"/>
            <a:ext cx="3022898" cy="3027549"/>
          </a:xfrm>
          <a:prstGeom prst="rect">
            <a:avLst/>
          </a:prstGeom>
          <a:noFill/>
        </p:spPr>
      </p:pic>
    </p:spTree>
    <p:extLst>
      <p:ext uri="{BB962C8B-B14F-4D97-AF65-F5344CB8AC3E}">
        <p14:creationId xmlns:p14="http://schemas.microsoft.com/office/powerpoint/2010/main" xmlns="" val="22565252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smtClean="0"/>
              <a:t>Objetivo general</a:t>
            </a:r>
            <a:endParaRPr lang="es-PA" dirty="0"/>
          </a:p>
        </p:txBody>
      </p:sp>
      <p:sp>
        <p:nvSpPr>
          <p:cNvPr id="3" name="2 Marcador de contenido"/>
          <p:cNvSpPr>
            <a:spLocks noGrp="1"/>
          </p:cNvSpPr>
          <p:nvPr>
            <p:ph idx="1"/>
          </p:nvPr>
        </p:nvSpPr>
        <p:spPr>
          <a:xfrm>
            <a:off x="467544" y="1772816"/>
            <a:ext cx="5976664" cy="3816424"/>
          </a:xfrm>
        </p:spPr>
        <p:txBody>
          <a:bodyPr>
            <a:normAutofit/>
          </a:bodyPr>
          <a:lstStyle/>
          <a:p>
            <a:pPr algn="just"/>
            <a:r>
              <a:rPr lang="es-MX" sz="2800" dirty="0" smtClean="0"/>
              <a:t>El objetivo principal consiste en realizar </a:t>
            </a:r>
            <a:r>
              <a:rPr lang="es-MX" sz="2800" dirty="0" smtClean="0"/>
              <a:t>un estudio específico acerca </a:t>
            </a:r>
            <a:r>
              <a:rPr lang="es-MX" sz="2800" dirty="0" smtClean="0"/>
              <a:t>de las medidas de seguridad que se deben mantener y practicar para conservar y obtener un ámbito seguro </a:t>
            </a:r>
            <a:r>
              <a:rPr lang="es-MX" sz="2800" dirty="0" smtClean="0"/>
              <a:t>en los correos electrónicos. </a:t>
            </a:r>
            <a:endParaRPr lang="es-PA" sz="2800" dirty="0"/>
          </a:p>
        </p:txBody>
      </p:sp>
      <p:sp>
        <p:nvSpPr>
          <p:cNvPr id="52226" name="AutoShape 2" descr="Resultado de imagen para objetivo general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sp>
        <p:nvSpPr>
          <p:cNvPr id="52228" name="AutoShape 4" descr="Resultado de imagen para objetivo general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sp>
        <p:nvSpPr>
          <p:cNvPr id="52230" name="AutoShape 6" descr="Resultado de imagen para objetivo general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pic>
        <p:nvPicPr>
          <p:cNvPr id="52232" name="Picture 8" descr="Resultado de imagen para objetivo general png"/>
          <p:cNvPicPr>
            <a:picLocks noChangeAspect="1" noChangeArrowheads="1"/>
          </p:cNvPicPr>
          <p:nvPr/>
        </p:nvPicPr>
        <p:blipFill>
          <a:blip r:embed="rId2" cstate="print"/>
          <a:srcRect/>
          <a:stretch>
            <a:fillRect/>
          </a:stretch>
        </p:blipFill>
        <p:spPr bwMode="auto">
          <a:xfrm>
            <a:off x="6286500" y="0"/>
            <a:ext cx="2857500" cy="283845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smtClean="0"/>
              <a:t>Objetivos específicos</a:t>
            </a:r>
            <a:endParaRPr lang="es-PA" dirty="0"/>
          </a:p>
        </p:txBody>
      </p:sp>
      <p:sp>
        <p:nvSpPr>
          <p:cNvPr id="3" name="2 Marcador de contenido"/>
          <p:cNvSpPr>
            <a:spLocks noGrp="1"/>
          </p:cNvSpPr>
          <p:nvPr>
            <p:ph idx="1"/>
          </p:nvPr>
        </p:nvSpPr>
        <p:spPr/>
        <p:txBody>
          <a:bodyPr>
            <a:normAutofit/>
          </a:bodyPr>
          <a:lstStyle/>
          <a:p>
            <a:pPr lvl="0" algn="just"/>
            <a:r>
              <a:rPr lang="es-PA" sz="2800" dirty="0" smtClean="0"/>
              <a:t>Evitar las malas prácticas en la seguridad implementada en los correos electrónicos. </a:t>
            </a:r>
            <a:endParaRPr lang="es-PA" sz="2800" dirty="0" smtClean="0"/>
          </a:p>
          <a:p>
            <a:pPr lvl="0" algn="just"/>
            <a:r>
              <a:rPr lang="es-MX" sz="2800" dirty="0" smtClean="0"/>
              <a:t>Conocer los riegos a los que están expuestos los usuarios que utilizan correo electrónico y cómo prevenirlos</a:t>
            </a:r>
            <a:r>
              <a:rPr lang="es-MX" sz="2800" dirty="0" smtClean="0"/>
              <a:t>.</a:t>
            </a:r>
          </a:p>
          <a:p>
            <a:pPr algn="just"/>
            <a:r>
              <a:rPr lang="es-PA" sz="2800" dirty="0" smtClean="0"/>
              <a:t>Determinar las buenas prácticas que deben realizarse para mejorar la seguridad en el ámbito de los correos electrónicos.</a:t>
            </a:r>
          </a:p>
          <a:p>
            <a:pPr lvl="0" algn="just">
              <a:buNone/>
            </a:pPr>
            <a:endParaRPr lang="es-PA" sz="2800" dirty="0" smtClean="0"/>
          </a:p>
          <a:p>
            <a:endParaRPr lang="es-PA" sz="2800" dirty="0"/>
          </a:p>
        </p:txBody>
      </p:sp>
      <p:pic>
        <p:nvPicPr>
          <p:cNvPr id="4" name="Picture 8" descr="Resultado de imagen para objetivo general png"/>
          <p:cNvPicPr>
            <a:picLocks noChangeAspect="1" noChangeArrowheads="1"/>
          </p:cNvPicPr>
          <p:nvPr/>
        </p:nvPicPr>
        <p:blipFill>
          <a:blip r:embed="rId2" cstate="print"/>
          <a:srcRect/>
          <a:stretch>
            <a:fillRect/>
          </a:stretch>
        </p:blipFill>
        <p:spPr bwMode="auto">
          <a:xfrm>
            <a:off x="6444208" y="4869160"/>
            <a:ext cx="1728192" cy="1716671"/>
          </a:xfrm>
          <a:prstGeom prst="rect">
            <a:avLst/>
          </a:prstGeom>
          <a:noFill/>
        </p:spPr>
      </p:pic>
      <p:pic>
        <p:nvPicPr>
          <p:cNvPr id="5" name="Picture 8" descr="Resultado de imagen para objetivo general png"/>
          <p:cNvPicPr>
            <a:picLocks noChangeAspect="1" noChangeArrowheads="1"/>
          </p:cNvPicPr>
          <p:nvPr/>
        </p:nvPicPr>
        <p:blipFill>
          <a:blip r:embed="rId2" cstate="print"/>
          <a:srcRect/>
          <a:stretch>
            <a:fillRect/>
          </a:stretch>
        </p:blipFill>
        <p:spPr bwMode="auto">
          <a:xfrm flipH="1">
            <a:off x="971600" y="5301208"/>
            <a:ext cx="1103570" cy="1318216"/>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404664"/>
            <a:ext cx="8077200" cy="1008112"/>
          </a:xfrm>
        </p:spPr>
        <p:txBody>
          <a:bodyPr/>
          <a:lstStyle/>
          <a:p>
            <a:pPr algn="ctr"/>
            <a:r>
              <a:rPr lang="es-PA" dirty="0" smtClean="0"/>
              <a:t>Marco  teórico</a:t>
            </a:r>
            <a:endParaRPr lang="es-PA" dirty="0"/>
          </a:p>
        </p:txBody>
      </p:sp>
      <p:pic>
        <p:nvPicPr>
          <p:cNvPr id="53252" name="Picture 4" descr="Resultado de imagen para seguridad correo electronico"/>
          <p:cNvPicPr>
            <a:picLocks noChangeAspect="1" noChangeArrowheads="1"/>
          </p:cNvPicPr>
          <p:nvPr/>
        </p:nvPicPr>
        <p:blipFill>
          <a:blip r:embed="rId2" cstate="print"/>
          <a:srcRect/>
          <a:stretch>
            <a:fillRect/>
          </a:stretch>
        </p:blipFill>
        <p:spPr bwMode="auto">
          <a:xfrm>
            <a:off x="1547664" y="1340768"/>
            <a:ext cx="6137920" cy="3495205"/>
          </a:xfrm>
          <a:prstGeom prst="rect">
            <a:avLst/>
          </a:prstGeom>
          <a:ln>
            <a:noFill/>
          </a:ln>
          <a:effectLst>
            <a:softEdge rad="112500"/>
          </a:effectLst>
        </p:spPr>
      </p:pic>
      <p:pic>
        <p:nvPicPr>
          <p:cNvPr id="53254" name="Picture 6" descr="Imagen relacionada"/>
          <p:cNvPicPr>
            <a:picLocks noChangeAspect="1" noChangeArrowheads="1"/>
          </p:cNvPicPr>
          <p:nvPr/>
        </p:nvPicPr>
        <p:blipFill>
          <a:blip r:embed="rId3" cstate="print"/>
          <a:srcRect/>
          <a:stretch>
            <a:fillRect/>
          </a:stretch>
        </p:blipFill>
        <p:spPr bwMode="auto">
          <a:xfrm>
            <a:off x="2771800" y="5373216"/>
            <a:ext cx="3514725" cy="129540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Antecedentes y situación actual</a:t>
            </a:r>
            <a:endParaRPr lang="es-PA" b="1" dirty="0"/>
          </a:p>
        </p:txBody>
      </p:sp>
      <p:sp>
        <p:nvSpPr>
          <p:cNvPr id="3" name="2 Marcador de contenido"/>
          <p:cNvSpPr>
            <a:spLocks noGrp="1"/>
          </p:cNvSpPr>
          <p:nvPr>
            <p:ph idx="1"/>
          </p:nvPr>
        </p:nvSpPr>
        <p:spPr>
          <a:xfrm>
            <a:off x="467544" y="1844824"/>
            <a:ext cx="5004048" cy="4536504"/>
          </a:xfrm>
        </p:spPr>
        <p:txBody>
          <a:bodyPr>
            <a:normAutofit/>
          </a:bodyPr>
          <a:lstStyle/>
          <a:p>
            <a:pPr algn="just"/>
            <a:r>
              <a:rPr lang="es-MX" sz="2800" dirty="0"/>
              <a:t>Durante los últimos 20 años, el correo electrónico ha dejado de ser una herramienta que utilizaban principalmente los técnicos y los investigadores para convertirse en la red troncal de las comunicaciones corporativas</a:t>
            </a:r>
            <a:r>
              <a:rPr lang="es-MX" sz="2800" dirty="0" smtClean="0"/>
              <a:t>.</a:t>
            </a:r>
            <a:endParaRPr lang="es-PA" sz="2800" dirty="0"/>
          </a:p>
        </p:txBody>
      </p:sp>
      <p:pic>
        <p:nvPicPr>
          <p:cNvPr id="31748" name="Picture 4" descr="Resultado de imagen para seguridad correo electronico"/>
          <p:cNvPicPr>
            <a:picLocks noChangeAspect="1" noChangeArrowheads="1"/>
          </p:cNvPicPr>
          <p:nvPr/>
        </p:nvPicPr>
        <p:blipFill>
          <a:blip r:embed="rId2" cstate="print"/>
          <a:srcRect/>
          <a:stretch>
            <a:fillRect/>
          </a:stretch>
        </p:blipFill>
        <p:spPr bwMode="auto">
          <a:xfrm>
            <a:off x="6084168" y="2996952"/>
            <a:ext cx="2143125" cy="2143125"/>
          </a:xfrm>
          <a:prstGeom prst="rect">
            <a:avLst/>
          </a:prstGeom>
          <a:noFill/>
        </p:spPr>
      </p:pic>
    </p:spTree>
    <p:extLst>
      <p:ext uri="{BB962C8B-B14F-4D97-AF65-F5344CB8AC3E}">
        <p14:creationId xmlns:p14="http://schemas.microsoft.com/office/powerpoint/2010/main" xmlns="" val="34107226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Antecedentes y situación actual</a:t>
            </a:r>
            <a:endParaRPr lang="es-PA" dirty="0"/>
          </a:p>
        </p:txBody>
      </p:sp>
      <p:sp>
        <p:nvSpPr>
          <p:cNvPr id="3" name="2 Marcador de contenido"/>
          <p:cNvSpPr>
            <a:spLocks noGrp="1"/>
          </p:cNvSpPr>
          <p:nvPr>
            <p:ph idx="1"/>
          </p:nvPr>
        </p:nvSpPr>
        <p:spPr>
          <a:xfrm>
            <a:off x="457200" y="1775191"/>
            <a:ext cx="8229600" cy="2301881"/>
          </a:xfrm>
        </p:spPr>
        <p:txBody>
          <a:bodyPr>
            <a:normAutofit/>
          </a:bodyPr>
          <a:lstStyle/>
          <a:p>
            <a:pPr algn="just"/>
            <a:r>
              <a:rPr lang="es-MX" sz="2800" dirty="0" smtClean="0"/>
              <a:t>El correo </a:t>
            </a:r>
            <a:r>
              <a:rPr lang="es-MX" sz="2800" dirty="0"/>
              <a:t>electrónico, se convirtió en un elemento socorrido por los cibercriminales, que, con el afán de sacar ventaja sobre los usuarios, comenzaron a utilizarlo con fines </a:t>
            </a:r>
            <a:r>
              <a:rPr lang="es-MX" sz="2800" dirty="0" smtClean="0"/>
              <a:t>maliciosos.</a:t>
            </a:r>
            <a:endParaRPr lang="es-PA" sz="2800" dirty="0"/>
          </a:p>
        </p:txBody>
      </p:sp>
      <p:pic>
        <p:nvPicPr>
          <p:cNvPr id="7170" name="Picture 2" descr="Resultado de imagen para correo electronic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15816" y="4005064"/>
            <a:ext cx="3960440" cy="22277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135516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70"/>
                                        </p:tgtEl>
                                        <p:attrNameLst>
                                          <p:attrName>style.visibility</p:attrName>
                                        </p:attrNameLst>
                                      </p:cBhvr>
                                      <p:to>
                                        <p:strVal val="visible"/>
                                      </p:to>
                                    </p:set>
                                    <p:animEffect transition="in" filter="fade">
                                      <p:cBhvr>
                                        <p:cTn id="21" dur="1000"/>
                                        <p:tgtEl>
                                          <p:spTgt spid="7170"/>
                                        </p:tgtEl>
                                      </p:cBhvr>
                                    </p:animEffect>
                                    <p:anim calcmode="lin" valueType="num">
                                      <p:cBhvr>
                                        <p:cTn id="22" dur="1000" fill="hold"/>
                                        <p:tgtEl>
                                          <p:spTgt spid="7170"/>
                                        </p:tgtEl>
                                        <p:attrNameLst>
                                          <p:attrName>ppt_x</p:attrName>
                                        </p:attrNameLst>
                                      </p:cBhvr>
                                      <p:tavLst>
                                        <p:tav tm="0">
                                          <p:val>
                                            <p:strVal val="#ppt_x"/>
                                          </p:val>
                                        </p:tav>
                                        <p:tav tm="100000">
                                          <p:val>
                                            <p:strVal val="#ppt_x"/>
                                          </p:val>
                                        </p:tav>
                                      </p:tavLst>
                                    </p:anim>
                                    <p:anim calcmode="lin" valueType="num">
                                      <p:cBhvr>
                                        <p:cTn id="23"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smtClean="0"/>
              <a:t>Enfoque empresarial</a:t>
            </a:r>
            <a:endParaRPr lang="es-PA" dirty="0"/>
          </a:p>
        </p:txBody>
      </p:sp>
      <p:sp>
        <p:nvSpPr>
          <p:cNvPr id="3" name="2 Marcador de contenido"/>
          <p:cNvSpPr>
            <a:spLocks noGrp="1"/>
          </p:cNvSpPr>
          <p:nvPr>
            <p:ph idx="1"/>
          </p:nvPr>
        </p:nvSpPr>
        <p:spPr>
          <a:xfrm>
            <a:off x="457200" y="1775191"/>
            <a:ext cx="5915000" cy="4625609"/>
          </a:xfrm>
        </p:spPr>
        <p:txBody>
          <a:bodyPr>
            <a:normAutofit lnSpcReduction="10000"/>
          </a:bodyPr>
          <a:lstStyle/>
          <a:p>
            <a:pPr algn="just"/>
            <a:r>
              <a:rPr lang="es-MX" sz="2800" dirty="0" smtClean="0"/>
              <a:t>La </a:t>
            </a:r>
            <a:r>
              <a:rPr lang="es-MX" sz="2800" dirty="0" smtClean="0"/>
              <a:t>investigaciones sugieren </a:t>
            </a:r>
            <a:r>
              <a:rPr lang="es-MX" sz="2800" dirty="0" smtClean="0"/>
              <a:t>que es posible que las organizaciones no puedan impedir toda infiltración de malware en </a:t>
            </a:r>
            <a:r>
              <a:rPr lang="es-MX" sz="2800" dirty="0" smtClean="0"/>
              <a:t>redes corporativas. </a:t>
            </a:r>
            <a:r>
              <a:rPr lang="es-MX" sz="2800" dirty="0" smtClean="0"/>
              <a:t>Sin embargo, las soluciones modernas de seguridad de correo electrónico pueden ayudar a reducir la posibilidad de que los datos críticos salgan de la red, ya sea de forma accidental o intencionalmente.</a:t>
            </a:r>
            <a:endParaRPr lang="es-PA" sz="2800" dirty="0"/>
          </a:p>
        </p:txBody>
      </p:sp>
      <p:sp>
        <p:nvSpPr>
          <p:cNvPr id="55298" name="AutoShape 2" descr="Resultado de imagen para edificio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sp>
        <p:nvSpPr>
          <p:cNvPr id="55300" name="AutoShape 4" descr="Resultado de imagen para edificio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A"/>
          </a:p>
        </p:txBody>
      </p:sp>
      <p:pic>
        <p:nvPicPr>
          <p:cNvPr id="55302" name="Picture 6" descr="Resultado de imagen para edificio png"/>
          <p:cNvPicPr>
            <a:picLocks noChangeAspect="1" noChangeArrowheads="1"/>
          </p:cNvPicPr>
          <p:nvPr/>
        </p:nvPicPr>
        <p:blipFill>
          <a:blip r:embed="rId2" cstate="print"/>
          <a:srcRect/>
          <a:stretch>
            <a:fillRect/>
          </a:stretch>
        </p:blipFill>
        <p:spPr bwMode="auto">
          <a:xfrm>
            <a:off x="6084168" y="1772816"/>
            <a:ext cx="3601360" cy="451676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741</TotalTime>
  <Words>874</Words>
  <Application>Microsoft Office PowerPoint</Application>
  <PresentationFormat>Presentación en pantalla (4:3)</PresentationFormat>
  <Paragraphs>59</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Módulo</vt:lpstr>
      <vt:lpstr>Diapositiva 1</vt:lpstr>
      <vt:lpstr>Introducción</vt:lpstr>
      <vt:lpstr>Planteamiento del problema</vt:lpstr>
      <vt:lpstr>Objetivo general</vt:lpstr>
      <vt:lpstr>Objetivos específicos</vt:lpstr>
      <vt:lpstr>Marco  teórico</vt:lpstr>
      <vt:lpstr>Antecedentes y situación actual</vt:lpstr>
      <vt:lpstr>Antecedentes y situación actual</vt:lpstr>
      <vt:lpstr>Enfoque empresarial</vt:lpstr>
      <vt:lpstr>El virus Melissa </vt:lpstr>
      <vt:lpstr>El virus Melissa </vt:lpstr>
      <vt:lpstr>Ransonware</vt:lpstr>
      <vt:lpstr>Tipos de Ransonware</vt:lpstr>
      <vt:lpstr>SPAM</vt:lpstr>
      <vt:lpstr>SPAM comercial</vt:lpstr>
      <vt:lpstr>El bulo  </vt:lpstr>
      <vt:lpstr>Marco metodológico</vt:lpstr>
      <vt:lpstr>Análisis de resultado</vt:lpstr>
      <vt:lpstr>Análisis de resultado</vt:lpstr>
      <vt:lpstr>Análisis de resultado</vt:lpstr>
      <vt:lpstr>Análisis de resultado</vt:lpstr>
      <vt:lpstr>Análisis de resultado</vt:lpstr>
      <vt:lpstr>Análisis de resultado</vt:lpstr>
      <vt:lpstr>Análisis de resultado</vt:lpstr>
      <vt:lpstr>Análisis de resultado</vt:lpstr>
      <vt:lpstr>Resumen de la encuesta </vt:lpstr>
      <vt:lpstr>Conclusión</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Abdias Navarro</dc:creator>
  <cp:lastModifiedBy>Abdias Navarro</cp:lastModifiedBy>
  <cp:revision>80</cp:revision>
  <dcterms:created xsi:type="dcterms:W3CDTF">2018-07-07T21:24:39Z</dcterms:created>
  <dcterms:modified xsi:type="dcterms:W3CDTF">2018-07-10T16:47:21Z</dcterms:modified>
</cp:coreProperties>
</file>