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6858000" cy="9906000" type="A4"/>
  <p:notesSz cx="6858000" cy="9906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8584B-EBA6-4A88-A59B-B7B7E90FB749}" v="3" dt="2025-01-31T08:43:50.62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776" y="-14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070860"/>
            <a:ext cx="5829300" cy="2080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547360"/>
            <a:ext cx="4800600" cy="2476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278380"/>
            <a:ext cx="298323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278380"/>
            <a:ext cx="298323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853555" cy="3096895"/>
          </a:xfrm>
          <a:custGeom>
            <a:avLst/>
            <a:gdLst/>
            <a:ahLst/>
            <a:cxnLst/>
            <a:rect l="l" t="t" r="r" b="b"/>
            <a:pathLst>
              <a:path w="6853555" h="3096895">
                <a:moveTo>
                  <a:pt x="6853428" y="0"/>
                </a:moveTo>
                <a:lnTo>
                  <a:pt x="0" y="0"/>
                </a:lnTo>
                <a:lnTo>
                  <a:pt x="0" y="3096768"/>
                </a:lnTo>
                <a:lnTo>
                  <a:pt x="6853428" y="3096768"/>
                </a:lnTo>
                <a:lnTo>
                  <a:pt x="6853428" y="0"/>
                </a:lnTo>
                <a:close/>
              </a:path>
            </a:pathLst>
          </a:custGeom>
          <a:solidFill>
            <a:srgbClr val="DAE2F3">
              <a:alpha val="5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00" y="396240"/>
            <a:ext cx="6172200" cy="158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278380"/>
            <a:ext cx="617220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9212580"/>
            <a:ext cx="157734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9212580"/>
            <a:ext cx="157734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hyperlink" Target="http://www.linkedin.com/in/sham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hyperlink" Target="mailto:shamchris29@gmail.com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3041173"/>
            <a:ext cx="2439035" cy="131762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2425">
              <a:lnSpc>
                <a:spcPct val="100000"/>
              </a:lnSpc>
              <a:spcBef>
                <a:spcPts val="705"/>
              </a:spcBef>
            </a:pPr>
            <a:r>
              <a:rPr sz="1500" u="sng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Times New Roman"/>
                <a:cs typeface="Times New Roman"/>
              </a:rPr>
              <a:t>Personal</a:t>
            </a:r>
            <a:r>
              <a:rPr sz="1500" u="sng" spc="-60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u="sng" spc="-10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Times New Roman"/>
                <a:cs typeface="Times New Roman"/>
              </a:rPr>
              <a:t>Information</a:t>
            </a: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1227455" algn="l"/>
              </a:tabLst>
            </a:pPr>
            <a:r>
              <a:rPr sz="1200" dirty="0">
                <a:solidFill>
                  <a:srgbClr val="2D75B6"/>
                </a:solidFill>
                <a:latin typeface="Times New Roman"/>
                <a:cs typeface="Times New Roman"/>
              </a:rPr>
              <a:t>Father’s</a:t>
            </a:r>
            <a:r>
              <a:rPr sz="1200" spc="24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D75B6"/>
                </a:solidFill>
                <a:latin typeface="Times New Roman"/>
                <a:cs typeface="Times New Roman"/>
              </a:rPr>
              <a:t>name:</a:t>
            </a:r>
            <a:r>
              <a:rPr sz="1200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1200" spc="-20" dirty="0">
                <a:solidFill>
                  <a:srgbClr val="252525"/>
                </a:solidFill>
                <a:latin typeface="Times New Roman"/>
                <a:cs typeface="Times New Roman"/>
              </a:rPr>
              <a:t>Mr.P.Anthony</a:t>
            </a:r>
            <a:r>
              <a:rPr sz="12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Times New Roman"/>
                <a:cs typeface="Times New Roman"/>
              </a:rPr>
              <a:t>Doss</a:t>
            </a:r>
            <a:endParaRPr sz="1200" dirty="0">
              <a:latin typeface="Times New Roman"/>
              <a:cs typeface="Times New Roman"/>
            </a:endParaRPr>
          </a:p>
          <a:p>
            <a:pPr marL="12700" marR="291465">
              <a:lnSpc>
                <a:spcPts val="2950"/>
              </a:lnSpc>
              <a:spcBef>
                <a:spcPts val="80"/>
              </a:spcBef>
              <a:tabLst>
                <a:tab pos="1204595" algn="l"/>
              </a:tabLst>
            </a:pPr>
            <a:r>
              <a:rPr sz="1200" dirty="0">
                <a:solidFill>
                  <a:srgbClr val="2D75B6"/>
                </a:solidFill>
                <a:latin typeface="Times New Roman"/>
                <a:cs typeface="Times New Roman"/>
              </a:rPr>
              <a:t>Date</a:t>
            </a:r>
            <a:r>
              <a:rPr sz="1200" spc="28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5B6"/>
                </a:solidFill>
                <a:latin typeface="Times New Roman"/>
                <a:cs typeface="Times New Roman"/>
              </a:rPr>
              <a:t>of</a:t>
            </a:r>
            <a:r>
              <a:rPr sz="1200" spc="-2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D75B6"/>
                </a:solidFill>
                <a:latin typeface="Times New Roman"/>
                <a:cs typeface="Times New Roman"/>
              </a:rPr>
              <a:t>Birth:</a:t>
            </a:r>
            <a:r>
              <a:rPr sz="1200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29/09/2001 </a:t>
            </a:r>
            <a:r>
              <a:rPr sz="1200" dirty="0">
                <a:solidFill>
                  <a:srgbClr val="2D75B6"/>
                </a:solidFill>
                <a:latin typeface="Times New Roman"/>
                <a:cs typeface="Times New Roman"/>
              </a:rPr>
              <a:t>Languages</a:t>
            </a:r>
            <a:r>
              <a:rPr sz="1200" spc="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5B6"/>
                </a:solidFill>
                <a:latin typeface="Times New Roman"/>
                <a:cs typeface="Times New Roman"/>
              </a:rPr>
              <a:t>known:</a:t>
            </a:r>
            <a:r>
              <a:rPr sz="1200" spc="-3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English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sz="12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Times New Roman"/>
                <a:cs typeface="Times New Roman"/>
              </a:rPr>
              <a:t>Tamil</a:t>
            </a:r>
            <a:endParaRPr sz="1200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690" y="4545033"/>
          <a:ext cx="3058160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580">
                <a:tc>
                  <a:txBody>
                    <a:bodyPr/>
                    <a:lstStyle/>
                    <a:p>
                      <a:pPr marL="31750">
                        <a:lnSpc>
                          <a:spcPts val="1310"/>
                        </a:lnSpc>
                      </a:pPr>
                      <a:r>
                        <a:rPr sz="1200" dirty="0">
                          <a:solidFill>
                            <a:srgbClr val="2D75B6"/>
                          </a:solidFill>
                          <a:latin typeface="Times New Roman"/>
                          <a:cs typeface="Times New Roman"/>
                        </a:rPr>
                        <a:t>Self</a:t>
                      </a:r>
                      <a:r>
                        <a:rPr sz="1200" spc="-15" dirty="0">
                          <a:solidFill>
                            <a:srgbClr val="2D75B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2D75B6"/>
                          </a:solidFill>
                          <a:latin typeface="Times New Roman"/>
                          <a:cs typeface="Times New Roman"/>
                        </a:rPr>
                        <a:t>Efficacy: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131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imes New Roman"/>
                          <a:cs typeface="Times New Roman"/>
                        </a:rPr>
                        <a:t>Quick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imes New Roman"/>
                          <a:cs typeface="Times New Roman"/>
                        </a:rPr>
                        <a:t>Learner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08915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252525"/>
                          </a:solidFill>
                          <a:latin typeface="Times New Roman"/>
                          <a:cs typeface="Times New Roman"/>
                        </a:rPr>
                        <a:t>Leadership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310"/>
                        </a:lnSpc>
                      </a:pPr>
                      <a:r>
                        <a:rPr sz="1200" spc="-10" dirty="0">
                          <a:solidFill>
                            <a:srgbClr val="252525"/>
                          </a:solidFill>
                          <a:latin typeface="Times New Roman"/>
                          <a:cs typeface="Times New Roman"/>
                        </a:rPr>
                        <a:t>Logical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252525"/>
                          </a:solidFill>
                          <a:latin typeface="Times New Roman"/>
                          <a:cs typeface="Times New Roman"/>
                        </a:rPr>
                        <a:t>Adaptability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200" spc="-10" dirty="0">
                          <a:solidFill>
                            <a:srgbClr val="2D75B6"/>
                          </a:solidFill>
                          <a:latin typeface="Times New Roman"/>
                          <a:cs typeface="Times New Roman"/>
                        </a:rPr>
                        <a:t>Hobbies: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 marL="208915" marR="229235" indent="165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10" dirty="0">
                          <a:solidFill>
                            <a:srgbClr val="252525"/>
                          </a:solidFill>
                          <a:latin typeface="Times New Roman"/>
                          <a:cs typeface="Times New Roman"/>
                        </a:rPr>
                        <a:t>Badminton Cricket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 marL="91440" marR="327025" indent="165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20" dirty="0">
                          <a:solidFill>
                            <a:srgbClr val="252525"/>
                          </a:solidFill>
                          <a:latin typeface="Times New Roman"/>
                          <a:cs typeface="Times New Roman"/>
                        </a:rPr>
                        <a:t>Music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imes New Roman"/>
                          <a:cs typeface="Times New Roman"/>
                        </a:rPr>
                        <a:t>Editing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431" y="5495829"/>
            <a:ext cx="2385695" cy="23050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07034">
              <a:lnSpc>
                <a:spcPct val="100000"/>
              </a:lnSpc>
              <a:spcBef>
                <a:spcPts val="625"/>
              </a:spcBef>
            </a:pPr>
            <a:r>
              <a:rPr sz="1500" u="sng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Times New Roman"/>
                <a:cs typeface="Times New Roman"/>
              </a:rPr>
              <a:t>Educational</a:t>
            </a:r>
            <a:r>
              <a:rPr sz="1500" u="sng" spc="-25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u="sng" spc="-10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Times New Roman"/>
                <a:cs typeface="Times New Roman"/>
              </a:rPr>
              <a:t>Qualification</a:t>
            </a:r>
            <a:endParaRPr sz="1500">
              <a:latin typeface="Times New Roman"/>
              <a:cs typeface="Times New Roman"/>
            </a:endParaRPr>
          </a:p>
          <a:p>
            <a:pPr marL="12700" marR="409575">
              <a:lnSpc>
                <a:spcPct val="100000"/>
              </a:lnSpc>
              <a:spcBef>
                <a:spcPts val="425"/>
              </a:spcBef>
            </a:pPr>
            <a:r>
              <a:rPr sz="1200" spc="-10" dirty="0">
                <a:solidFill>
                  <a:srgbClr val="2D75B6"/>
                </a:solidFill>
                <a:latin typeface="Times New Roman"/>
                <a:cs typeface="Times New Roman"/>
              </a:rPr>
              <a:t>B.Tech</a:t>
            </a:r>
            <a:r>
              <a:rPr sz="1200" spc="-5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5B6"/>
                </a:solidFill>
                <a:latin typeface="Times New Roman"/>
                <a:cs typeface="Times New Roman"/>
              </a:rPr>
              <a:t>Information</a:t>
            </a:r>
            <a:r>
              <a:rPr sz="1200" spc="-6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D75B6"/>
                </a:solidFill>
                <a:latin typeface="Times New Roman"/>
                <a:cs typeface="Times New Roman"/>
              </a:rPr>
              <a:t>Technology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SRM</a:t>
            </a:r>
            <a:r>
              <a:rPr sz="12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Valliammai</a:t>
            </a:r>
            <a:r>
              <a:rPr sz="12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Engineering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College</a:t>
            </a:r>
            <a:r>
              <a:rPr sz="12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Times New Roman"/>
                <a:cs typeface="Times New Roman"/>
              </a:rPr>
              <a:t>CGPA-</a:t>
            </a:r>
            <a:r>
              <a:rPr sz="12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2525"/>
                </a:solidFill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2D75B6"/>
                </a:solidFill>
                <a:latin typeface="Times New Roman"/>
                <a:cs typeface="Times New Roman"/>
              </a:rPr>
              <a:t>H.S.C</a:t>
            </a:r>
            <a:endParaRPr sz="1200">
              <a:latin typeface="Times New Roman"/>
              <a:cs typeface="Times New Roman"/>
            </a:endParaRPr>
          </a:p>
          <a:p>
            <a:pPr marL="12700" marR="300355">
              <a:lnSpc>
                <a:spcPct val="100000"/>
              </a:lnSpc>
            </a:pP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Infant</a:t>
            </a:r>
            <a:r>
              <a:rPr sz="1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Jesus</a:t>
            </a:r>
            <a:r>
              <a:rPr sz="12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Mat.Hr.Sec.School,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Kanchipuram</a:t>
            </a:r>
            <a:r>
              <a:rPr sz="1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(2017-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2018)</a:t>
            </a:r>
            <a:r>
              <a:rPr sz="12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83.8% </a:t>
            </a:r>
            <a:r>
              <a:rPr sz="1200" spc="-20" dirty="0">
                <a:solidFill>
                  <a:srgbClr val="2D75B6"/>
                </a:solidFill>
                <a:latin typeface="Times New Roman"/>
                <a:cs typeface="Times New Roman"/>
              </a:rPr>
              <a:t>SSLC</a:t>
            </a:r>
            <a:endParaRPr sz="1200">
              <a:latin typeface="Times New Roman"/>
              <a:cs typeface="Times New Roman"/>
            </a:endParaRPr>
          </a:p>
          <a:p>
            <a:pPr marL="12700" marR="217804">
              <a:lnSpc>
                <a:spcPct val="100000"/>
              </a:lnSpc>
            </a:pP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Infant</a:t>
            </a:r>
            <a:r>
              <a:rPr sz="1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Jesus</a:t>
            </a:r>
            <a:r>
              <a:rPr sz="12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Mat.Hr.Sec.School,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Kanchipuram</a:t>
            </a:r>
            <a:r>
              <a:rPr sz="1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(2015-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2016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)</a:t>
            </a:r>
            <a:r>
              <a:rPr sz="1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imes New Roman"/>
                <a:cs typeface="Times New Roman"/>
              </a:rPr>
              <a:t>92.8%</a:t>
            </a:r>
            <a:endParaRPr sz="1400">
              <a:latin typeface="Times New Roman"/>
              <a:cs typeface="Times New Roman"/>
            </a:endParaRPr>
          </a:p>
          <a:p>
            <a:pPr marL="410209">
              <a:lnSpc>
                <a:spcPct val="100000"/>
              </a:lnSpc>
              <a:spcBef>
                <a:spcPts val="195"/>
              </a:spcBef>
            </a:pPr>
            <a:r>
              <a:rPr sz="1500" u="sng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Times New Roman"/>
                <a:cs typeface="Times New Roman"/>
              </a:rPr>
              <a:t>Areas</a:t>
            </a:r>
            <a:r>
              <a:rPr sz="1500" u="sng" spc="-20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u="sng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500" u="sng" spc="-30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u="sng" spc="-10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Times New Roman"/>
                <a:cs typeface="Times New Roman"/>
              </a:rPr>
              <a:t>Interest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8104" y="7843519"/>
            <a:ext cx="944244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Cyber</a:t>
            </a:r>
            <a:r>
              <a:rPr sz="12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Security </a:t>
            </a:r>
            <a:r>
              <a:rPr sz="1200" spc="-25" dirty="0">
                <a:solidFill>
                  <a:srgbClr val="252525"/>
                </a:solidFill>
                <a:latin typeface="Times New Roman"/>
                <a:cs typeface="Times New Roman"/>
              </a:rPr>
              <a:t>AI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668" y="7841741"/>
            <a:ext cx="1369060" cy="702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8600">
              <a:lnSpc>
                <a:spcPct val="107500"/>
              </a:lnSpc>
              <a:spcBef>
                <a:spcPts val="100"/>
              </a:spcBef>
            </a:pPr>
            <a:r>
              <a:rPr sz="1200" spc="-20" dirty="0">
                <a:solidFill>
                  <a:srgbClr val="252525"/>
                </a:solidFill>
                <a:latin typeface="Times New Roman"/>
                <a:cs typeface="Times New Roman"/>
              </a:rPr>
              <a:t>Web</a:t>
            </a:r>
            <a:r>
              <a:rPr sz="12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Designing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App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 Development</a:t>
            </a:r>
            <a:endParaRPr sz="1200">
              <a:latin typeface="Times New Roman"/>
              <a:cs typeface="Times New Roman"/>
            </a:endParaRPr>
          </a:p>
          <a:p>
            <a:pPr marL="138430">
              <a:lnSpc>
                <a:spcPct val="100000"/>
              </a:lnSpc>
              <a:spcBef>
                <a:spcPts val="439"/>
              </a:spcBef>
            </a:pPr>
            <a:r>
              <a:rPr sz="1500" u="sng" spc="-10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Times New Roman"/>
                <a:cs typeface="Times New Roman"/>
              </a:rPr>
              <a:t>Technical</a:t>
            </a:r>
            <a:r>
              <a:rPr sz="1500" u="sng" spc="-70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u="sng" spc="-10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Times New Roman"/>
                <a:cs typeface="Times New Roman"/>
              </a:rPr>
              <a:t>Skills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43" y="8559495"/>
            <a:ext cx="3172258" cy="1251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10541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D75B6"/>
                </a:solidFill>
                <a:latin typeface="Times New Roman"/>
                <a:cs typeface="Times New Roman"/>
              </a:rPr>
              <a:t>Programming</a:t>
            </a:r>
            <a:r>
              <a:rPr sz="1200" spc="-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5B6"/>
                </a:solidFill>
                <a:latin typeface="Times New Roman"/>
                <a:cs typeface="Times New Roman"/>
              </a:rPr>
              <a:t>Skills</a:t>
            </a:r>
            <a:r>
              <a:rPr sz="1200" spc="-3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r>
              <a:rPr sz="12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Python</a:t>
            </a:r>
            <a:r>
              <a:rPr sz="1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sz="12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Times New Roman"/>
                <a:cs typeface="Times New Roman"/>
              </a:rPr>
              <a:t>Java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C 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Programming</a:t>
            </a:r>
            <a:r>
              <a:rPr lang="en-US"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, Shell scripting.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spc="-30" dirty="0">
                <a:solidFill>
                  <a:srgbClr val="2D75B6"/>
                </a:solidFill>
                <a:latin typeface="Times New Roman"/>
                <a:cs typeface="Times New Roman"/>
              </a:rPr>
              <a:t>Web</a:t>
            </a:r>
            <a:r>
              <a:rPr sz="1200" spc="-4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5B6"/>
                </a:solidFill>
                <a:latin typeface="Times New Roman"/>
                <a:cs typeface="Times New Roman"/>
              </a:rPr>
              <a:t>designing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r>
              <a:rPr sz="12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HTML,XML</a:t>
            </a:r>
            <a:endParaRPr sz="1200" dirty="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  <a:spcBef>
                <a:spcPts val="70"/>
              </a:spcBef>
            </a:pPr>
            <a:r>
              <a:rPr sz="1500" u="sng" spc="-10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Times New Roman"/>
                <a:cs typeface="Times New Roman"/>
              </a:rPr>
              <a:t>Certifications</a:t>
            </a:r>
            <a:endParaRPr sz="1500" dirty="0">
              <a:latin typeface="Times New Roman"/>
              <a:cs typeface="Times New Roman"/>
            </a:endParaRPr>
          </a:p>
          <a:p>
            <a:pPr marL="198755" marR="5080" indent="76200">
              <a:lnSpc>
                <a:spcPct val="100000"/>
              </a:lnSpc>
              <a:spcBef>
                <a:spcPts val="250"/>
              </a:spcBef>
              <a:tabLst>
                <a:tab pos="844550" algn="l"/>
                <a:tab pos="1706245" algn="l"/>
              </a:tabLst>
            </a:pP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Python</a:t>
            </a:r>
            <a:r>
              <a:rPr sz="12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Programming</a:t>
            </a:r>
            <a:r>
              <a:rPr lang="en-US" sz="1200" dirty="0">
                <a:solidFill>
                  <a:srgbClr val="252525"/>
                </a:solidFill>
                <a:latin typeface="Times New Roman"/>
                <a:cs typeface="Times New Roman"/>
              </a:rPr>
              <a:t>, REST API Testing</a:t>
            </a:r>
          </a:p>
          <a:p>
            <a:pPr marL="198755" marR="5080" indent="76200">
              <a:lnSpc>
                <a:spcPct val="100000"/>
              </a:lnSpc>
              <a:spcBef>
                <a:spcPts val="250"/>
              </a:spcBef>
              <a:tabLst>
                <a:tab pos="844550" algn="l"/>
                <a:tab pos="1706245" algn="l"/>
              </a:tabLst>
            </a:pPr>
            <a:r>
              <a:rPr lang="en-US" sz="1200" dirty="0">
                <a:solidFill>
                  <a:srgbClr val="252525"/>
                </a:solidFill>
                <a:latin typeface="Times New Roman"/>
                <a:cs typeface="Times New Roman"/>
              </a:rPr>
              <a:t>Digital Marketing (Google Unlocked)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12770" y="4988706"/>
            <a:ext cx="2967990" cy="4362733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080"/>
              </a:spcBef>
            </a:pPr>
            <a:endParaRPr lang="en-US" sz="1500" u="sng" dirty="0">
              <a:solidFill>
                <a:srgbClr val="1F3863"/>
              </a:solidFill>
              <a:uFill>
                <a:solidFill>
                  <a:srgbClr val="1F3863"/>
                </a:solidFill>
              </a:uFill>
              <a:latin typeface="Times New Roman"/>
              <a:cs typeface="Times New Roman"/>
            </a:endParaRPr>
          </a:p>
          <a:p>
            <a:pPr marL="273050">
              <a:lnSpc>
                <a:spcPct val="100000"/>
              </a:lnSpc>
              <a:spcBef>
                <a:spcPts val="1080"/>
              </a:spcBef>
            </a:pPr>
            <a:endParaRPr lang="en-US" sz="1500" u="sng" dirty="0">
              <a:solidFill>
                <a:srgbClr val="1F3863"/>
              </a:solidFill>
              <a:uFill>
                <a:solidFill>
                  <a:srgbClr val="1F3863"/>
                </a:solidFill>
              </a:uFill>
              <a:latin typeface="Times New Roman"/>
              <a:cs typeface="Times New Roman"/>
            </a:endParaRPr>
          </a:p>
          <a:p>
            <a:pPr marL="273050">
              <a:lnSpc>
                <a:spcPct val="100000"/>
              </a:lnSpc>
              <a:spcBef>
                <a:spcPts val="1080"/>
              </a:spcBef>
            </a:pPr>
            <a:endParaRPr lang="en-US" sz="1500" u="sng" dirty="0">
              <a:solidFill>
                <a:srgbClr val="1F3863"/>
              </a:solidFill>
              <a:uFill>
                <a:solidFill>
                  <a:srgbClr val="1F3863"/>
                </a:solidFill>
              </a:uFill>
              <a:latin typeface="Times New Roman"/>
              <a:cs typeface="Times New Roman"/>
            </a:endParaRPr>
          </a:p>
          <a:p>
            <a:pPr marL="273050">
              <a:lnSpc>
                <a:spcPct val="100000"/>
              </a:lnSpc>
              <a:spcBef>
                <a:spcPts val="1080"/>
              </a:spcBef>
            </a:pPr>
            <a:endParaRPr lang="en-US" sz="1500" u="sng" dirty="0">
              <a:solidFill>
                <a:srgbClr val="1F3863"/>
              </a:solidFill>
              <a:uFill>
                <a:solidFill>
                  <a:srgbClr val="1F3863"/>
                </a:solidFill>
              </a:uFill>
              <a:latin typeface="Times New Roman"/>
              <a:cs typeface="Times New Roman"/>
            </a:endParaRPr>
          </a:p>
          <a:p>
            <a:pPr marL="273050">
              <a:lnSpc>
                <a:spcPct val="100000"/>
              </a:lnSpc>
              <a:spcBef>
                <a:spcPts val="1080"/>
              </a:spcBef>
            </a:pPr>
            <a:endParaRPr lang="en-US" sz="1500" u="sng" dirty="0">
              <a:solidFill>
                <a:srgbClr val="1F3863"/>
              </a:solidFill>
              <a:uFill>
                <a:solidFill>
                  <a:srgbClr val="1F3863"/>
                </a:solidFill>
              </a:uFill>
              <a:latin typeface="Times New Roman"/>
              <a:cs typeface="Times New Roman"/>
            </a:endParaRPr>
          </a:p>
          <a:p>
            <a:pPr marL="273050">
              <a:lnSpc>
                <a:spcPct val="100000"/>
              </a:lnSpc>
              <a:spcBef>
                <a:spcPts val="1080"/>
              </a:spcBef>
            </a:pPr>
            <a:r>
              <a:rPr sz="1500" u="sng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Times New Roman"/>
                <a:cs typeface="Times New Roman"/>
              </a:rPr>
              <a:t>Industrial</a:t>
            </a:r>
            <a:r>
              <a:rPr sz="1500" u="sng" spc="-55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u="sng" spc="-10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Times New Roman"/>
                <a:cs typeface="Times New Roman"/>
              </a:rPr>
              <a:t>Exposure</a:t>
            </a:r>
            <a:endParaRPr sz="15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85"/>
              </a:spcBef>
            </a:pPr>
            <a:r>
              <a:rPr sz="1200" dirty="0">
                <a:solidFill>
                  <a:srgbClr val="2D75B6"/>
                </a:solidFill>
                <a:latin typeface="Times New Roman"/>
                <a:cs typeface="Times New Roman"/>
              </a:rPr>
              <a:t>Industrial</a:t>
            </a:r>
            <a:r>
              <a:rPr sz="1200" spc="-2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D75B6"/>
                </a:solidFill>
                <a:latin typeface="Times New Roman"/>
                <a:cs typeface="Times New Roman"/>
              </a:rPr>
              <a:t>visit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endParaRPr sz="1200" dirty="0">
              <a:latin typeface="Times New Roman"/>
              <a:cs typeface="Times New Roman"/>
            </a:endParaRPr>
          </a:p>
          <a:p>
            <a:pPr marL="12700" marR="102870" algn="just">
              <a:lnSpc>
                <a:spcPct val="100000"/>
              </a:lnSpc>
            </a:pP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Bharat</a:t>
            </a:r>
            <a:r>
              <a:rPr sz="1200" spc="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Sanchar</a:t>
            </a:r>
            <a:r>
              <a:rPr sz="1200" spc="1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Nigam</a:t>
            </a:r>
            <a:r>
              <a:rPr sz="1200" spc="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Limited</a:t>
            </a:r>
            <a:r>
              <a:rPr sz="1200" spc="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(A</a:t>
            </a:r>
            <a:r>
              <a:rPr sz="1200" spc="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Govt.</a:t>
            </a:r>
            <a:r>
              <a:rPr sz="1200" spc="1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India</a:t>
            </a:r>
            <a:r>
              <a:rPr sz="1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Enterprise)</a:t>
            </a:r>
            <a:r>
              <a:rPr sz="1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Chennai 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Telephones,</a:t>
            </a:r>
            <a:r>
              <a:rPr sz="1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Periyar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salai,</a:t>
            </a:r>
            <a:r>
              <a:rPr sz="12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Marai</a:t>
            </a:r>
            <a:r>
              <a:rPr sz="12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Malai</a:t>
            </a:r>
            <a:r>
              <a:rPr sz="12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nagar</a:t>
            </a:r>
            <a:r>
              <a:rPr sz="12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(2019).</a:t>
            </a:r>
            <a:endParaRPr sz="1200" dirty="0">
              <a:latin typeface="Times New Roman"/>
              <a:cs typeface="Times New Roman"/>
            </a:endParaRPr>
          </a:p>
          <a:p>
            <a:pPr marL="12700" marR="728980">
              <a:lnSpc>
                <a:spcPct val="100000"/>
              </a:lnSpc>
            </a:pP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Infoziant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PVT</a:t>
            </a:r>
            <a:r>
              <a:rPr sz="12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35" dirty="0">
                <a:solidFill>
                  <a:srgbClr val="252525"/>
                </a:solidFill>
                <a:latin typeface="Times New Roman"/>
                <a:cs typeface="Times New Roman"/>
              </a:rPr>
              <a:t>LTD,</a:t>
            </a:r>
            <a:r>
              <a:rPr sz="12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70" dirty="0">
                <a:solidFill>
                  <a:srgbClr val="252525"/>
                </a:solidFill>
                <a:latin typeface="Times New Roman"/>
                <a:cs typeface="Times New Roman"/>
              </a:rPr>
              <a:t>T-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Nagar 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(2020) </a:t>
            </a:r>
            <a:r>
              <a:rPr sz="1200" dirty="0">
                <a:solidFill>
                  <a:srgbClr val="2D75B6"/>
                </a:solidFill>
                <a:latin typeface="Times New Roman"/>
                <a:cs typeface="Times New Roman"/>
              </a:rPr>
              <a:t>Inplant</a:t>
            </a:r>
            <a:r>
              <a:rPr sz="1200" spc="-4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D75B6"/>
                </a:solidFill>
                <a:latin typeface="Times New Roman"/>
                <a:cs typeface="Times New Roman"/>
              </a:rPr>
              <a:t>Training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endParaRPr sz="1200" dirty="0">
              <a:latin typeface="Times New Roman"/>
              <a:cs typeface="Times New Roman"/>
            </a:endParaRPr>
          </a:p>
          <a:p>
            <a:pPr marL="12700" marR="102870">
              <a:lnSpc>
                <a:spcPct val="100000"/>
              </a:lnSpc>
            </a:pP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SRIP</a:t>
            </a:r>
            <a:r>
              <a:rPr sz="1200" spc="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IITGN</a:t>
            </a:r>
            <a:r>
              <a:rPr sz="1200" spc="1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Internship</a:t>
            </a:r>
            <a:r>
              <a:rPr sz="1200" spc="1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program</a:t>
            </a:r>
            <a:r>
              <a:rPr sz="1200" spc="1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1200" spc="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Android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Apps</a:t>
            </a:r>
            <a:r>
              <a:rPr sz="12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(2021)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2D75B6"/>
                </a:solidFill>
                <a:latin typeface="Times New Roman"/>
                <a:cs typeface="Times New Roman"/>
              </a:rPr>
              <a:t>Webinars: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Attended</a:t>
            </a:r>
            <a:r>
              <a:rPr sz="12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webinar</a:t>
            </a:r>
            <a:r>
              <a:rPr sz="12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12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Times New Roman"/>
                <a:cs typeface="Times New Roman"/>
              </a:rPr>
              <a:t>IOT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200" dirty="0">
                <a:solidFill>
                  <a:srgbClr val="252525"/>
                </a:solidFill>
                <a:latin typeface="Times New Roman"/>
                <a:cs typeface="Times New Roman"/>
              </a:rPr>
              <a:t>Attended</a:t>
            </a:r>
            <a:r>
              <a:rPr lang="en-US" sz="1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252525"/>
                </a:solidFill>
                <a:latin typeface="Times New Roman"/>
                <a:cs typeface="Times New Roman"/>
              </a:rPr>
              <a:t>webinar</a:t>
            </a:r>
            <a:r>
              <a:rPr lang="en-US" sz="1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lang="en-US" sz="12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3-</a:t>
            </a:r>
            <a:r>
              <a:rPr lang="en-US" sz="1200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lang="en-US" sz="12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printing</a:t>
            </a:r>
            <a:endParaRPr lang="en-US" sz="1500" dirty="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1" y="5597652"/>
            <a:ext cx="332232" cy="2103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35" y="7586471"/>
            <a:ext cx="236220" cy="23926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4" y="8328659"/>
            <a:ext cx="140208" cy="21945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627" y="9145523"/>
            <a:ext cx="256032" cy="25603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12770" y="9450918"/>
            <a:ext cx="173501" cy="18287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52255" y="3083051"/>
            <a:ext cx="239267" cy="24079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6047" y="4605528"/>
            <a:ext cx="67056" cy="6858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52144" y="4777740"/>
            <a:ext cx="68580" cy="6858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12848" y="4797552"/>
            <a:ext cx="67056" cy="6858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12848" y="4626864"/>
            <a:ext cx="67056" cy="6858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56716" y="5128259"/>
            <a:ext cx="68580" cy="6857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64336" y="5323332"/>
            <a:ext cx="68579" cy="6857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218944" y="5132832"/>
            <a:ext cx="68580" cy="6857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218944" y="5337047"/>
            <a:ext cx="68580" cy="67055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17548" y="7940040"/>
            <a:ext cx="67056" cy="6858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12976" y="8130540"/>
            <a:ext cx="68580" cy="6858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9539" y="7946135"/>
            <a:ext cx="68580" cy="6858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1920" y="8136635"/>
            <a:ext cx="68580" cy="6858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1544" y="9654540"/>
            <a:ext cx="68580" cy="68580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35051" y="158369"/>
            <a:ext cx="6701790" cy="9716135"/>
            <a:chOff x="35051" y="158369"/>
            <a:chExt cx="6701790" cy="9716135"/>
          </a:xfrm>
        </p:grpSpPr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051" y="3083051"/>
              <a:ext cx="330708" cy="32918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264408" y="3243071"/>
              <a:ext cx="79375" cy="4617720"/>
            </a:xfrm>
            <a:custGeom>
              <a:avLst/>
              <a:gdLst/>
              <a:ahLst/>
              <a:cxnLst/>
              <a:rect l="l" t="t" r="r" b="b"/>
              <a:pathLst>
                <a:path w="79375" h="4617720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2481453"/>
                  </a:lnTo>
                  <a:lnTo>
                    <a:pt x="0" y="2481453"/>
                  </a:lnTo>
                  <a:lnTo>
                    <a:pt x="38100" y="2557653"/>
                  </a:lnTo>
                  <a:lnTo>
                    <a:pt x="69850" y="2494153"/>
                  </a:lnTo>
                  <a:lnTo>
                    <a:pt x="76200" y="2481453"/>
                  </a:lnTo>
                  <a:lnTo>
                    <a:pt x="44450" y="2481453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79375" h="4617720">
                  <a:moveTo>
                    <a:pt x="79248" y="2657856"/>
                  </a:moveTo>
                  <a:lnTo>
                    <a:pt x="72898" y="2645156"/>
                  </a:lnTo>
                  <a:lnTo>
                    <a:pt x="41135" y="2581656"/>
                  </a:lnTo>
                  <a:lnTo>
                    <a:pt x="3035" y="2657856"/>
                  </a:lnTo>
                  <a:lnTo>
                    <a:pt x="34785" y="2657856"/>
                  </a:lnTo>
                  <a:lnTo>
                    <a:pt x="34785" y="4541393"/>
                  </a:lnTo>
                  <a:lnTo>
                    <a:pt x="3035" y="4541393"/>
                  </a:lnTo>
                  <a:lnTo>
                    <a:pt x="41135" y="4617593"/>
                  </a:lnTo>
                  <a:lnTo>
                    <a:pt x="72898" y="4554093"/>
                  </a:lnTo>
                  <a:lnTo>
                    <a:pt x="79248" y="4541393"/>
                  </a:lnTo>
                  <a:lnTo>
                    <a:pt x="47485" y="4541393"/>
                  </a:lnTo>
                  <a:lnTo>
                    <a:pt x="47485" y="2657856"/>
                  </a:lnTo>
                  <a:lnTo>
                    <a:pt x="79248" y="265785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9851" y="1217676"/>
              <a:ext cx="6393815" cy="51435"/>
            </a:xfrm>
            <a:custGeom>
              <a:avLst/>
              <a:gdLst/>
              <a:ahLst/>
              <a:cxnLst/>
              <a:rect l="l" t="t" r="r" b="b"/>
              <a:pathLst>
                <a:path w="6393815" h="51434">
                  <a:moveTo>
                    <a:pt x="0" y="0"/>
                  </a:moveTo>
                  <a:lnTo>
                    <a:pt x="341198" y="0"/>
                  </a:lnTo>
                </a:path>
                <a:path w="6393815" h="51434">
                  <a:moveTo>
                    <a:pt x="2327148" y="15240"/>
                  </a:moveTo>
                  <a:lnTo>
                    <a:pt x="6393433" y="5105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8951" y="449580"/>
              <a:ext cx="1821942" cy="177241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171444" y="161544"/>
              <a:ext cx="0" cy="2736850"/>
            </a:xfrm>
            <a:custGeom>
              <a:avLst/>
              <a:gdLst/>
              <a:ahLst/>
              <a:cxnLst/>
              <a:rect l="l" t="t" r="r" b="b"/>
              <a:pathLst>
                <a:path h="2736850">
                  <a:moveTo>
                    <a:pt x="0" y="0"/>
                  </a:moveTo>
                  <a:lnTo>
                    <a:pt x="0" y="2736596"/>
                  </a:lnTo>
                </a:path>
              </a:pathLst>
            </a:custGeom>
            <a:ln w="6350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0499" y="161544"/>
              <a:ext cx="2921000" cy="2848610"/>
            </a:xfrm>
            <a:custGeom>
              <a:avLst/>
              <a:gdLst/>
              <a:ahLst/>
              <a:cxnLst/>
              <a:rect l="l" t="t" r="r" b="b"/>
              <a:pathLst>
                <a:path w="2921000" h="2848610">
                  <a:moveTo>
                    <a:pt x="141732" y="0"/>
                  </a:moveTo>
                  <a:lnTo>
                    <a:pt x="2849372" y="0"/>
                  </a:lnTo>
                </a:path>
                <a:path w="2921000" h="2848610">
                  <a:moveTo>
                    <a:pt x="7302" y="0"/>
                  </a:moveTo>
                  <a:lnTo>
                    <a:pt x="0" y="2829559"/>
                  </a:lnTo>
                </a:path>
                <a:path w="2921000" h="2848610">
                  <a:moveTo>
                    <a:pt x="141732" y="2848355"/>
                  </a:moveTo>
                  <a:lnTo>
                    <a:pt x="2921000" y="284835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64407" y="7877555"/>
              <a:ext cx="76200" cy="1997075"/>
            </a:xfrm>
            <a:custGeom>
              <a:avLst/>
              <a:gdLst/>
              <a:ahLst/>
              <a:cxnLst/>
              <a:rect l="l" t="t" r="r" b="b"/>
              <a:pathLst>
                <a:path w="76200" h="1997075">
                  <a:moveTo>
                    <a:pt x="31750" y="1920379"/>
                  </a:moveTo>
                  <a:lnTo>
                    <a:pt x="0" y="1920379"/>
                  </a:lnTo>
                  <a:lnTo>
                    <a:pt x="38100" y="1996579"/>
                  </a:lnTo>
                  <a:lnTo>
                    <a:pt x="69849" y="1933080"/>
                  </a:lnTo>
                  <a:lnTo>
                    <a:pt x="31750" y="1933080"/>
                  </a:lnTo>
                  <a:lnTo>
                    <a:pt x="31750" y="1920379"/>
                  </a:lnTo>
                  <a:close/>
                </a:path>
                <a:path w="76200" h="1997075">
                  <a:moveTo>
                    <a:pt x="44450" y="63500"/>
                  </a:moveTo>
                  <a:lnTo>
                    <a:pt x="31750" y="63500"/>
                  </a:lnTo>
                  <a:lnTo>
                    <a:pt x="31750" y="1933080"/>
                  </a:lnTo>
                  <a:lnTo>
                    <a:pt x="44450" y="1933080"/>
                  </a:lnTo>
                  <a:lnTo>
                    <a:pt x="44450" y="63500"/>
                  </a:lnTo>
                  <a:close/>
                </a:path>
                <a:path w="76200" h="1997075">
                  <a:moveTo>
                    <a:pt x="76200" y="1920379"/>
                  </a:moveTo>
                  <a:lnTo>
                    <a:pt x="44450" y="1920379"/>
                  </a:lnTo>
                  <a:lnTo>
                    <a:pt x="44450" y="1933080"/>
                  </a:lnTo>
                  <a:lnTo>
                    <a:pt x="69849" y="1933080"/>
                  </a:lnTo>
                  <a:lnTo>
                    <a:pt x="76200" y="1920379"/>
                  </a:lnTo>
                  <a:close/>
                </a:path>
                <a:path w="76200" h="1997075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997075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1544" y="9489948"/>
              <a:ext cx="68580" cy="68579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3291332" y="5301"/>
            <a:ext cx="3500120" cy="116268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2E5496"/>
                </a:solidFill>
                <a:latin typeface="Times New Roman"/>
                <a:cs typeface="Times New Roman"/>
              </a:rPr>
              <a:t>Career</a:t>
            </a:r>
            <a:r>
              <a:rPr sz="1500" spc="-20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E5496"/>
                </a:solidFill>
                <a:latin typeface="Times New Roman"/>
                <a:cs typeface="Times New Roman"/>
              </a:rPr>
              <a:t>Objective</a:t>
            </a:r>
            <a:endParaRPr sz="1500">
              <a:latin typeface="Times New Roman"/>
              <a:cs typeface="Times New Roman"/>
            </a:endParaRPr>
          </a:p>
          <a:p>
            <a:pPr marL="17145" marR="5080" algn="just">
              <a:lnSpc>
                <a:spcPct val="98900"/>
              </a:lnSpc>
              <a:spcBef>
                <a:spcPts val="655"/>
              </a:spcBef>
            </a:pP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Looking</a:t>
            </a:r>
            <a:r>
              <a:rPr sz="1200" spc="3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1200" spc="3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1200" spc="3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opportunities</a:t>
            </a:r>
            <a:r>
              <a:rPr sz="1200" spc="3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1200" spc="3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secure</a:t>
            </a:r>
            <a:r>
              <a:rPr sz="1200" spc="3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1200" spc="3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position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where</a:t>
            </a:r>
            <a:r>
              <a:rPr sz="1200" spc="45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1200" spc="4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1200" spc="4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employ</a:t>
            </a:r>
            <a:r>
              <a:rPr sz="1200" spc="4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my</a:t>
            </a:r>
            <a:r>
              <a:rPr sz="1200" spc="4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skills</a:t>
            </a:r>
            <a:r>
              <a:rPr sz="1200" spc="4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1200" spc="4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1200" spc="4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expand</a:t>
            </a:r>
            <a:r>
              <a:rPr sz="1200" spc="45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35" dirty="0">
                <a:solidFill>
                  <a:srgbClr val="252525"/>
                </a:solidFill>
                <a:latin typeface="Times New Roman"/>
                <a:cs typeface="Times New Roman"/>
              </a:rPr>
              <a:t>my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knowledge</a:t>
            </a:r>
            <a:r>
              <a:rPr sz="1200" spc="2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1200" spc="2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responsibilities</a:t>
            </a:r>
            <a:r>
              <a:rPr sz="1200" spc="2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1200" spc="2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1200" spc="2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growth</a:t>
            </a:r>
            <a:r>
              <a:rPr sz="1200" spc="3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1200" spc="2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company.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2816" y="2385060"/>
            <a:ext cx="2607945" cy="513715"/>
          </a:xfrm>
          <a:prstGeom prst="rect">
            <a:avLst/>
          </a:prstGeom>
          <a:solidFill>
            <a:srgbClr val="404040">
              <a:alpha val="12940"/>
            </a:srgbClr>
          </a:solidFill>
        </p:spPr>
        <p:txBody>
          <a:bodyPr vert="horz" wrap="square" lIns="0" tIns="10160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A.Sham</a:t>
            </a:r>
            <a:r>
              <a:rPr sz="20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Christopher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635246" y="1392682"/>
            <a:ext cx="1475105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No:55,Vippedu</a:t>
            </a:r>
            <a:r>
              <a:rPr sz="1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Times New Roman"/>
                <a:cs typeface="Times New Roman"/>
              </a:rPr>
              <a:t>Village, 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Kanchipuram-631502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30828" y="1424685"/>
            <a:ext cx="566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Address: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43654" y="1913381"/>
            <a:ext cx="624840" cy="822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Phone:</a:t>
            </a:r>
            <a:endParaRPr sz="1200">
              <a:latin typeface="Times New Roman"/>
              <a:cs typeface="Times New Roman"/>
            </a:endParaRPr>
          </a:p>
          <a:p>
            <a:pPr marL="21590" marR="5080" indent="-3175">
              <a:lnSpc>
                <a:spcPts val="2470"/>
              </a:lnSpc>
            </a:pPr>
            <a:r>
              <a:rPr sz="1200" spc="-20" dirty="0">
                <a:solidFill>
                  <a:srgbClr val="252525"/>
                </a:solidFill>
                <a:latin typeface="Times New Roman"/>
                <a:cs typeface="Times New Roman"/>
              </a:rPr>
              <a:t>E-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mail: Linkedin: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610227" y="1853819"/>
            <a:ext cx="2148840" cy="105918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+918940016120</a:t>
            </a:r>
            <a:endParaRPr sz="1200">
              <a:latin typeface="Times New Roman"/>
              <a:cs typeface="Times New Roman"/>
            </a:endParaRPr>
          </a:p>
          <a:p>
            <a:pPr marL="27305" marR="5080" indent="-1905">
              <a:lnSpc>
                <a:spcPts val="2250"/>
              </a:lnSpc>
              <a:spcBef>
                <a:spcPts val="130"/>
              </a:spcBef>
            </a:pP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  <a:hlinkClick r:id="rId19"/>
              </a:rPr>
              <a:t>shamchris29@gmail</a:t>
            </a:r>
            <a:r>
              <a:rPr sz="1200" spc="-10" dirty="0">
                <a:solidFill>
                  <a:srgbClr val="252525"/>
                </a:solidFill>
                <a:latin typeface="Arial"/>
                <a:cs typeface="Arial"/>
                <a:hlinkClick r:id="rId19"/>
              </a:rPr>
              <a:t>.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  <a:hlinkClick r:id="rId19"/>
              </a:rPr>
              <a:t>com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 https:/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  <a:hlinkClick r:id="rId20"/>
              </a:rPr>
              <a:t>/www.linkedin.com/in/sham</a:t>
            </a:r>
            <a:endParaRPr sz="1200">
              <a:latin typeface="Times New Roman"/>
              <a:cs typeface="Times New Roman"/>
            </a:endParaRPr>
          </a:p>
          <a:p>
            <a:pPr marL="27305">
              <a:lnSpc>
                <a:spcPts val="1335"/>
              </a:lnSpc>
            </a:pP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-christopher-a3783b211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0" name="Subtitle 3">
            <a:extLst>
              <a:ext uri="{FF2B5EF4-FFF2-40B4-BE49-F238E27FC236}">
                <a16:creationId xmlns:a16="http://schemas.microsoft.com/office/drawing/2014/main" id="{59A67E12-7EBA-C972-54AF-B875661BAF3B}"/>
              </a:ext>
            </a:extLst>
          </p:cNvPr>
          <p:cNvSpPr txBox="1">
            <a:spLocks/>
          </p:cNvSpPr>
          <p:nvPr/>
        </p:nvSpPr>
        <p:spPr>
          <a:xfrm>
            <a:off x="3231390" y="2731044"/>
            <a:ext cx="3730751" cy="1782344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73050">
              <a:spcBef>
                <a:spcPts val="1080"/>
              </a:spcBef>
            </a:pPr>
            <a:r>
              <a:rPr lang="en-US" sz="1200" u="sng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Times New Roman"/>
                <a:cs typeface="Times New Roman"/>
              </a:rPr>
              <a:t>       </a:t>
            </a:r>
          </a:p>
          <a:p>
            <a:pPr marL="273050">
              <a:spcBef>
                <a:spcPts val="1080"/>
              </a:spcBef>
            </a:pPr>
            <a:endParaRPr lang="en-US" sz="1200" u="sng" dirty="0">
              <a:solidFill>
                <a:srgbClr val="1F3863"/>
              </a:solidFill>
              <a:uFill>
                <a:solidFill>
                  <a:srgbClr val="1F3863"/>
                </a:solidFill>
              </a:uFill>
              <a:latin typeface="Times New Roman"/>
              <a:cs typeface="Times New Roman"/>
            </a:endParaRPr>
          </a:p>
          <a:p>
            <a:pPr marL="273050">
              <a:spcBef>
                <a:spcPts val="1080"/>
              </a:spcBef>
            </a:pPr>
            <a:r>
              <a:rPr lang="en-US" sz="1200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Times New Roman"/>
                <a:cs typeface="Times New Roman"/>
              </a:rPr>
              <a:t>LTIMINDTREE:</a:t>
            </a:r>
          </a:p>
          <a:p>
            <a:pPr marL="273050">
              <a:spcBef>
                <a:spcPts val="1080"/>
              </a:spcBef>
            </a:pPr>
            <a:r>
              <a:rPr lang="en-US" sz="1200" dirty="0">
                <a:solidFill>
                  <a:schemeClr val="tx1"/>
                </a:solidFill>
                <a:uFill>
                  <a:solidFill>
                    <a:srgbClr val="1F3863"/>
                  </a:solidFill>
                </a:uFill>
                <a:latin typeface="Times New Roman"/>
                <a:cs typeface="Times New Roman"/>
              </a:rPr>
              <a:t>ROLE: Cloud/Infra engineer</a:t>
            </a:r>
          </a:p>
          <a:p>
            <a:pPr marL="273050">
              <a:spcBef>
                <a:spcPts val="1080"/>
              </a:spcBef>
            </a:pPr>
            <a:r>
              <a:rPr lang="en-US" sz="1200" dirty="0">
                <a:solidFill>
                  <a:schemeClr val="tx1"/>
                </a:solidFill>
                <a:uFill>
                  <a:solidFill>
                    <a:srgbClr val="1F3863"/>
                  </a:solidFill>
                </a:uFill>
                <a:latin typeface="Times New Roman"/>
                <a:cs typeface="Times New Roman"/>
              </a:rPr>
              <a:t>Duration: Sep 2024 – Present</a:t>
            </a:r>
          </a:p>
          <a:p>
            <a:pPr marL="273050">
              <a:spcBef>
                <a:spcPts val="1080"/>
              </a:spcBef>
            </a:pPr>
            <a:r>
              <a:rPr lang="en-US" sz="1200" dirty="0">
                <a:solidFill>
                  <a:schemeClr val="tx1"/>
                </a:solidFill>
                <a:uFill>
                  <a:solidFill>
                    <a:srgbClr val="1F3863"/>
                  </a:solidFill>
                </a:uFill>
                <a:latin typeface="Times New Roman"/>
                <a:cs typeface="Times New Roman"/>
              </a:rPr>
              <a:t>Project: CITI Bank</a:t>
            </a:r>
          </a:p>
          <a:p>
            <a:pPr marL="273050">
              <a:spcBef>
                <a:spcPts val="1080"/>
              </a:spcBef>
            </a:pPr>
            <a:r>
              <a:rPr lang="en-US" sz="1200" dirty="0">
                <a:solidFill>
                  <a:schemeClr val="tx2"/>
                </a:solidFill>
                <a:uFill>
                  <a:solidFill>
                    <a:srgbClr val="1F3863"/>
                  </a:solidFill>
                </a:uFill>
                <a:latin typeface="Times New Roman"/>
                <a:cs typeface="Times New Roman"/>
              </a:rPr>
              <a:t>CI/CD Implementation : </a:t>
            </a:r>
            <a:r>
              <a:rPr lang="en-US" sz="1200" dirty="0">
                <a:solidFill>
                  <a:schemeClr val="tx1"/>
                </a:solidFill>
                <a:uFill>
                  <a:solidFill>
                    <a:srgbClr val="1F3863"/>
                  </a:solidFill>
                </a:uFill>
                <a:latin typeface="Times New Roman"/>
                <a:cs typeface="Times New Roman"/>
              </a:rPr>
              <a:t>Worked on continues integration using Jenkins, Bitbucket, Artifactory integrating with BMC RLM for continuous deployment.</a:t>
            </a:r>
          </a:p>
          <a:p>
            <a:pPr marL="273050">
              <a:spcBef>
                <a:spcPts val="1080"/>
              </a:spcBef>
            </a:pPr>
            <a:r>
              <a:rPr lang="en-US" sz="1200" dirty="0">
                <a:solidFill>
                  <a:schemeClr val="tx2"/>
                </a:solidFill>
                <a:uFill>
                  <a:solidFill>
                    <a:srgbClr val="1F3863"/>
                  </a:solidFill>
                </a:uFill>
                <a:latin typeface="Times New Roman"/>
                <a:cs typeface="Times New Roman"/>
              </a:rPr>
              <a:t>API Testing: </a:t>
            </a:r>
            <a:r>
              <a:rPr lang="en-US" sz="1200" dirty="0">
                <a:solidFill>
                  <a:schemeClr val="tx1"/>
                </a:solidFill>
                <a:uFill>
                  <a:solidFill>
                    <a:srgbClr val="1F3863"/>
                  </a:solidFill>
                </a:uFill>
                <a:latin typeface="Times New Roman"/>
                <a:cs typeface="Times New Roman"/>
              </a:rPr>
              <a:t>Performed manual and script-based testing for REST APIs to ensure functionality and reliability</a:t>
            </a:r>
          </a:p>
          <a:p>
            <a:pPr marL="273050">
              <a:spcBef>
                <a:spcPts val="1080"/>
              </a:spcBef>
            </a:pPr>
            <a:r>
              <a:rPr lang="en-US" sz="1200" dirty="0">
                <a:solidFill>
                  <a:schemeClr val="tx2"/>
                </a:solidFill>
                <a:uFill>
                  <a:solidFill>
                    <a:srgbClr val="1F3863"/>
                  </a:solidFill>
                </a:uFill>
                <a:latin typeface="Times New Roman"/>
                <a:cs typeface="Times New Roman"/>
              </a:rPr>
              <a:t>Automation &amp; Deployment</a:t>
            </a:r>
            <a:r>
              <a:rPr lang="en-US" sz="1200" dirty="0">
                <a:solidFill>
                  <a:schemeClr val="tx1"/>
                </a:solidFill>
                <a:uFill>
                  <a:solidFill>
                    <a:srgbClr val="1F3863"/>
                  </a:solidFill>
                </a:uFill>
                <a:latin typeface="Times New Roman"/>
                <a:cs typeface="Times New Roman"/>
              </a:rPr>
              <a:t>: involved in automating build, deployment, and release process to streamline software delivery</a:t>
            </a:r>
            <a:r>
              <a:rPr lang="en-US" sz="1200" dirty="0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Times New Roman"/>
                <a:cs typeface="Times New Roman"/>
              </a:rPr>
              <a:t>.</a:t>
            </a:r>
          </a:p>
          <a:p>
            <a:endParaRPr lang="en-IN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021087-E70F-B940-A85C-E932651E92C9}"/>
              </a:ext>
            </a:extLst>
          </p:cNvPr>
          <p:cNvSpPr txBox="1"/>
          <p:nvPr/>
        </p:nvSpPr>
        <p:spPr>
          <a:xfrm>
            <a:off x="3481451" y="9346634"/>
            <a:ext cx="3889569" cy="464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5275" marR="389890" indent="-9525">
              <a:lnSpc>
                <a:spcPct val="103600"/>
              </a:lnSpc>
              <a:spcBef>
                <a:spcPts val="175"/>
              </a:spcBef>
            </a:pPr>
            <a:r>
              <a:rPr lang="en-US" sz="1200" u="sng" spc="-10" dirty="0">
                <a:solidFill>
                  <a:schemeClr val="tx2"/>
                </a:solidFill>
                <a:uFill>
                  <a:solidFill>
                    <a:srgbClr val="1F3863"/>
                  </a:solidFill>
                </a:uFill>
                <a:latin typeface="Times New Roman"/>
                <a:cs typeface="Times New Roman"/>
              </a:rPr>
              <a:t>Membership:</a:t>
            </a:r>
            <a:r>
              <a:rPr lang="en-US" sz="1200" spc="-10" dirty="0">
                <a:solidFill>
                  <a:schemeClr val="tx1"/>
                </a:solidFill>
                <a:uFill>
                  <a:solidFill>
                    <a:srgbClr val="1F3863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Indian</a:t>
            </a:r>
            <a:r>
              <a:rPr lang="en-US" sz="12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Society</a:t>
            </a:r>
            <a:r>
              <a:rPr lang="en-US" sz="1200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lang="en-US" sz="1200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spc="-10" dirty="0">
                <a:solidFill>
                  <a:schemeClr val="tx1"/>
                </a:solidFill>
                <a:latin typeface="Times New Roman"/>
                <a:cs typeface="Times New Roman"/>
              </a:rPr>
              <a:t>Technical</a:t>
            </a:r>
            <a:r>
              <a:rPr lang="en-US" sz="12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spc="-10" dirty="0">
                <a:solidFill>
                  <a:schemeClr val="tx1"/>
                </a:solidFill>
                <a:latin typeface="Times New Roman"/>
                <a:cs typeface="Times New Roman"/>
              </a:rPr>
              <a:t>Education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Computer</a:t>
            </a:r>
            <a:r>
              <a:rPr lang="en-US" sz="12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Society</a:t>
            </a:r>
            <a:r>
              <a:rPr lang="en-US" sz="12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12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200" spc="-10" dirty="0">
                <a:solidFill>
                  <a:schemeClr val="tx1"/>
                </a:solidFill>
                <a:latin typeface="Times New Roman"/>
                <a:cs typeface="Times New Roman"/>
              </a:rPr>
              <a:t>India</a:t>
            </a:r>
            <a:endParaRPr lang="en-US" sz="1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5" name="Title 2">
            <a:extLst>
              <a:ext uri="{FF2B5EF4-FFF2-40B4-BE49-F238E27FC236}">
                <a16:creationId xmlns:a16="http://schemas.microsoft.com/office/drawing/2014/main" id="{4706724C-AD98-6085-E292-E182D4CD31BB}"/>
              </a:ext>
            </a:extLst>
          </p:cNvPr>
          <p:cNvSpPr txBox="1">
            <a:spLocks/>
          </p:cNvSpPr>
          <p:nvPr/>
        </p:nvSpPr>
        <p:spPr>
          <a:xfrm>
            <a:off x="3791522" y="3039665"/>
            <a:ext cx="2470277" cy="22655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experience</a:t>
            </a:r>
            <a:endParaRPr lang="en-IN" sz="1500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" name="object 17">
            <a:extLst>
              <a:ext uri="{FF2B5EF4-FFF2-40B4-BE49-F238E27FC236}">
                <a16:creationId xmlns:a16="http://schemas.microsoft.com/office/drawing/2014/main" id="{F3C99519-FAC9-2957-FEB5-CA35D248445F}"/>
              </a:ext>
            </a:extLst>
          </p:cNvPr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604534" y="6974000"/>
            <a:ext cx="240791" cy="2392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5252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353</Words>
  <Application>Microsoft Office PowerPoint</Application>
  <PresentationFormat>A4 Paper (210x297 mm)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Sham Christopher Anthonydoss</cp:lastModifiedBy>
  <cp:revision>1</cp:revision>
  <dcterms:created xsi:type="dcterms:W3CDTF">2025-01-31T08:08:47Z</dcterms:created>
  <dcterms:modified xsi:type="dcterms:W3CDTF">2025-01-31T08:45:30Z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2025-01-31T00:00:00Z</vt:filetime>
  </property>
  <property fmtid="{D5CDD505-2E9C-101B-9397-08002B2CF9AE}" pid="5" name="Producer">
    <vt:lpwstr>Microsoft® PowerPoint® 2016</vt:lpwstr>
  </property>
</Properties>
</file>