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70"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892C7-2538-484F-879D-3878B0BE6735}"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6419F-F07F-4C15-9648-68860D5E61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196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892C7-2538-484F-879D-3878B0BE6735}"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229700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892C7-2538-484F-879D-3878B0BE6735}"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412676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892C7-2538-484F-879D-3878B0BE6735}"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422360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892C7-2538-484F-879D-3878B0BE6735}"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6419F-F07F-4C15-9648-68860D5E61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9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892C7-2538-484F-879D-3878B0BE6735}"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45954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892C7-2538-484F-879D-3878B0BE6735}"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353998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892C7-2538-484F-879D-3878B0BE6735}"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233146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3892C7-2538-484F-879D-3878B0BE6735}" type="datetimeFigureOut">
              <a:rPr lang="en-US" smtClean="0"/>
              <a:t>1/22/2025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179199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3892C7-2538-484F-879D-3878B0BE6735}" type="datetimeFigureOut">
              <a:rPr lang="en-US" smtClean="0"/>
              <a:t>1/22/2025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C6419F-F07F-4C15-9648-68860D5E615F}" type="slidenum">
              <a:rPr lang="en-US" smtClean="0"/>
              <a:t>‹#›</a:t>
            </a:fld>
            <a:endParaRPr lang="en-US"/>
          </a:p>
        </p:txBody>
      </p:sp>
    </p:spTree>
    <p:extLst>
      <p:ext uri="{BB962C8B-B14F-4D97-AF65-F5344CB8AC3E}">
        <p14:creationId xmlns:p14="http://schemas.microsoft.com/office/powerpoint/2010/main" val="219811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3892C7-2538-484F-879D-3878B0BE6735}"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6419F-F07F-4C15-9648-68860D5E615F}" type="slidenum">
              <a:rPr lang="en-US" smtClean="0"/>
              <a:t>‹#›</a:t>
            </a:fld>
            <a:endParaRPr lang="en-US"/>
          </a:p>
        </p:txBody>
      </p:sp>
    </p:spTree>
    <p:extLst>
      <p:ext uri="{BB962C8B-B14F-4D97-AF65-F5344CB8AC3E}">
        <p14:creationId xmlns:p14="http://schemas.microsoft.com/office/powerpoint/2010/main" val="387566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3892C7-2538-484F-879D-3878B0BE6735}" type="datetimeFigureOut">
              <a:rPr lang="en-US" smtClean="0"/>
              <a:t>1/22/2025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EC6419F-F07F-4C15-9648-68860D5E61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03946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ysdottrafficdata.drakewell.com/publicmultinodemap.as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ata.cityofnewyork.us/Transportation/Automated-Traffic-Volume-Counts/7ym2-way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EF85-079B-D867-2943-11C9ABA2A4ED}"/>
              </a:ext>
            </a:extLst>
          </p:cNvPr>
          <p:cNvSpPr>
            <a:spLocks noGrp="1"/>
          </p:cNvSpPr>
          <p:nvPr>
            <p:ph type="ctrTitle"/>
          </p:nvPr>
        </p:nvSpPr>
        <p:spPr/>
        <p:txBody>
          <a:bodyPr/>
          <a:lstStyle/>
          <a:p>
            <a:r>
              <a:rPr lang="en-US" dirty="0"/>
              <a:t>Research Topics</a:t>
            </a:r>
          </a:p>
        </p:txBody>
      </p:sp>
    </p:spTree>
    <p:extLst>
      <p:ext uri="{BB962C8B-B14F-4D97-AF65-F5344CB8AC3E}">
        <p14:creationId xmlns:p14="http://schemas.microsoft.com/office/powerpoint/2010/main" val="24921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4EB89-3538-A7EC-CA04-BFE4A046B22A}"/>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648938E7-348D-8A3E-3F3D-409A158F49AF}"/>
              </a:ext>
            </a:extLst>
          </p:cNvPr>
          <p:cNvSpPr>
            <a:spLocks noGrp="1"/>
          </p:cNvSpPr>
          <p:nvPr>
            <p:ph idx="1"/>
          </p:nvPr>
        </p:nvSpPr>
        <p:spPr/>
        <p:txBody>
          <a:bodyPr/>
          <a:lstStyle/>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Analyze the Annual Average Daily Traffic (AADT) data in New York to identify trends in traffic volume across different regions or counties. Investigate how traffic volume correlates with road characteristics such as speed limits or functional classifications. Use this to assess congestion and propose traffic management strategies.</a:t>
            </a:r>
          </a:p>
          <a:p>
            <a:endParaRPr lang="en-US" dirty="0"/>
          </a:p>
        </p:txBody>
      </p:sp>
    </p:spTree>
    <p:extLst>
      <p:ext uri="{BB962C8B-B14F-4D97-AF65-F5344CB8AC3E}">
        <p14:creationId xmlns:p14="http://schemas.microsoft.com/office/powerpoint/2010/main" val="35854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3C9C-C791-51C7-04E1-C803C18D6BEF}"/>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9D8E696-2543-6F05-7404-94C30EA0EE2F}"/>
              </a:ext>
            </a:extLst>
          </p:cNvPr>
          <p:cNvSpPr>
            <a:spLocks noGrp="1"/>
          </p:cNvSpPr>
          <p:nvPr>
            <p:ph idx="1"/>
          </p:nvPr>
        </p:nvSpPr>
        <p:spPr/>
        <p:txBody>
          <a:bodyPr/>
          <a:lstStyle/>
          <a:p>
            <a:r>
              <a:rPr lang="en-US" dirty="0"/>
              <a:t>Roughly 150,000 rows by 91 columns of traffic data per year from the New York Department of Transportation.</a:t>
            </a:r>
          </a:p>
          <a:p>
            <a:r>
              <a:rPr lang="en-US" dirty="0"/>
              <a:t>- Contains thousands of “Count stations” that have an </a:t>
            </a:r>
            <a:r>
              <a:rPr lang="en-US" dirty="0" err="1"/>
              <a:t>aadt</a:t>
            </a:r>
            <a:r>
              <a:rPr lang="en-US" dirty="0"/>
              <a:t> value</a:t>
            </a:r>
          </a:p>
          <a:p>
            <a:r>
              <a:rPr lang="en-US" dirty="0"/>
              <a:t>- Stations are grouped by region (11) and county</a:t>
            </a:r>
          </a:p>
          <a:p>
            <a:r>
              <a:rPr lang="en-US" dirty="0"/>
              <a:t>- Addition information on traffic speeds</a:t>
            </a:r>
          </a:p>
          <a:p>
            <a:r>
              <a:rPr lang="en-US" dirty="0"/>
              <a:t>- Some information on traffic directionality</a:t>
            </a:r>
          </a:p>
          <a:p>
            <a:r>
              <a:rPr lang="en-US" dirty="0"/>
              <a:t>- Updated to 2022 spanning several years prior</a:t>
            </a:r>
          </a:p>
          <a:p>
            <a:r>
              <a:rPr lang="en-US" dirty="0"/>
              <a:t>- Excel and CSV format</a:t>
            </a:r>
          </a:p>
        </p:txBody>
      </p:sp>
    </p:spTree>
    <p:extLst>
      <p:ext uri="{BB962C8B-B14F-4D97-AF65-F5344CB8AC3E}">
        <p14:creationId xmlns:p14="http://schemas.microsoft.com/office/powerpoint/2010/main" val="360147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8254-360E-6E8A-BCEE-D12B381F6C88}"/>
              </a:ext>
            </a:extLst>
          </p:cNvPr>
          <p:cNvSpPr>
            <a:spLocks noGrp="1"/>
          </p:cNvSpPr>
          <p:nvPr>
            <p:ph type="title"/>
          </p:nvPr>
        </p:nvSpPr>
        <p:spPr/>
        <p:txBody>
          <a:bodyPr/>
          <a:lstStyle/>
          <a:p>
            <a:r>
              <a:rPr lang="en-US" dirty="0"/>
              <a:t>New York Traffic Data Viewer</a:t>
            </a:r>
          </a:p>
        </p:txBody>
      </p:sp>
      <p:sp>
        <p:nvSpPr>
          <p:cNvPr id="3" name="Content Placeholder 2">
            <a:extLst>
              <a:ext uri="{FF2B5EF4-FFF2-40B4-BE49-F238E27FC236}">
                <a16:creationId xmlns:a16="http://schemas.microsoft.com/office/drawing/2014/main" id="{0C357E07-2646-190D-A1DA-5E7CCDF50810}"/>
              </a:ext>
            </a:extLst>
          </p:cNvPr>
          <p:cNvSpPr>
            <a:spLocks noGrp="1"/>
          </p:cNvSpPr>
          <p:nvPr>
            <p:ph idx="1"/>
          </p:nvPr>
        </p:nvSpPr>
        <p:spPr/>
        <p:txBody>
          <a:bodyPr/>
          <a:lstStyle/>
          <a:p>
            <a:r>
              <a:rPr lang="en-US" dirty="0">
                <a:hlinkClick r:id="rId2"/>
              </a:rPr>
              <a:t>https://nysdottrafficdata.drakewell.com/publicmultinodemap.asp</a:t>
            </a:r>
            <a:endParaRPr lang="en-US" dirty="0"/>
          </a:p>
          <a:p>
            <a:r>
              <a:rPr lang="en-US" sz="1800" dirty="0"/>
              <a:t>- This map contains updated traffic data in a visual map</a:t>
            </a:r>
          </a:p>
          <a:p>
            <a:r>
              <a:rPr lang="en-US" sz="1800" dirty="0"/>
              <a:t>- Selecting a station gives its AADT count</a:t>
            </a:r>
          </a:p>
          <a:p>
            <a:r>
              <a:rPr lang="en-US" sz="1800" dirty="0"/>
              <a:t>- Helpful for cross checking traffic volume numbers and</a:t>
            </a:r>
          </a:p>
          <a:p>
            <a:pPr marL="201168" lvl="1" indent="0">
              <a:buNone/>
            </a:pPr>
            <a:r>
              <a:rPr lang="en-US" dirty="0"/>
              <a:t>getting bearings for location</a:t>
            </a:r>
          </a:p>
        </p:txBody>
      </p:sp>
      <p:pic>
        <p:nvPicPr>
          <p:cNvPr id="4" name="Picture 3">
            <a:extLst>
              <a:ext uri="{FF2B5EF4-FFF2-40B4-BE49-F238E27FC236}">
                <a16:creationId xmlns:a16="http://schemas.microsoft.com/office/drawing/2014/main" id="{0E7392E2-1BD2-FF1E-5669-3C2D11086F01}"/>
              </a:ext>
            </a:extLst>
          </p:cNvPr>
          <p:cNvPicPr>
            <a:picLocks noChangeAspect="1"/>
          </p:cNvPicPr>
          <p:nvPr/>
        </p:nvPicPr>
        <p:blipFill>
          <a:blip r:embed="rId3"/>
          <a:srcRect l="18480" t="6338" b="18662"/>
          <a:stretch/>
        </p:blipFill>
        <p:spPr>
          <a:xfrm>
            <a:off x="3785698" y="3995388"/>
            <a:ext cx="2605480" cy="1913368"/>
          </a:xfrm>
          <a:prstGeom prst="rect">
            <a:avLst/>
          </a:prstGeom>
        </p:spPr>
      </p:pic>
      <p:pic>
        <p:nvPicPr>
          <p:cNvPr id="6" name="Picture 5">
            <a:extLst>
              <a:ext uri="{FF2B5EF4-FFF2-40B4-BE49-F238E27FC236}">
                <a16:creationId xmlns:a16="http://schemas.microsoft.com/office/drawing/2014/main" id="{89E1CEEF-EAE9-670D-D67C-A4F5896DF4AF}"/>
              </a:ext>
            </a:extLst>
          </p:cNvPr>
          <p:cNvPicPr>
            <a:picLocks noChangeAspect="1"/>
          </p:cNvPicPr>
          <p:nvPr/>
        </p:nvPicPr>
        <p:blipFill>
          <a:blip r:embed="rId4"/>
          <a:stretch>
            <a:fillRect/>
          </a:stretch>
        </p:blipFill>
        <p:spPr>
          <a:xfrm>
            <a:off x="6522715" y="2308925"/>
            <a:ext cx="5517575" cy="2907911"/>
          </a:xfrm>
          <a:prstGeom prst="rect">
            <a:avLst/>
          </a:prstGeom>
        </p:spPr>
      </p:pic>
    </p:spTree>
    <p:extLst>
      <p:ext uri="{BB962C8B-B14F-4D97-AF65-F5344CB8AC3E}">
        <p14:creationId xmlns:p14="http://schemas.microsoft.com/office/powerpoint/2010/main" val="320945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3D77-3EA1-B27A-739E-13675B420A3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2ECAF0B-C366-43F3-2092-3FD5CDF3B8A1}"/>
              </a:ext>
            </a:extLst>
          </p:cNvPr>
          <p:cNvSpPr>
            <a:spLocks noGrp="1"/>
          </p:cNvSpPr>
          <p:nvPr>
            <p:ph idx="1"/>
          </p:nvPr>
        </p:nvSpPr>
        <p:spPr/>
        <p:txBody>
          <a:bodyPr>
            <a:normAutofit lnSpcReduction="10000"/>
          </a:bodyPr>
          <a:lstStyle/>
          <a:p>
            <a:r>
              <a:rPr lang="en-US" sz="2400" dirty="0"/>
              <a:t>Jupyter Notebook</a:t>
            </a:r>
          </a:p>
          <a:p>
            <a:r>
              <a:rPr lang="en-US" dirty="0"/>
              <a:t>- Cohesive platform for writing code and visualizing data</a:t>
            </a:r>
          </a:p>
          <a:p>
            <a:endParaRPr lang="en-US" dirty="0"/>
          </a:p>
          <a:p>
            <a:r>
              <a:rPr lang="en-US" sz="2400" dirty="0"/>
              <a:t>Python</a:t>
            </a:r>
            <a:endParaRPr lang="en-US" dirty="0"/>
          </a:p>
          <a:p>
            <a:r>
              <a:rPr lang="en-US" dirty="0"/>
              <a:t>- Pandas (data manipulation)</a:t>
            </a:r>
          </a:p>
          <a:p>
            <a:r>
              <a:rPr lang="en-US" dirty="0"/>
              <a:t>- Matplotlib (visualization)</a:t>
            </a:r>
          </a:p>
          <a:p>
            <a:endParaRPr lang="en-US" dirty="0"/>
          </a:p>
          <a:p>
            <a:r>
              <a:rPr lang="en-US" sz="2400" dirty="0"/>
              <a:t>SQLite</a:t>
            </a:r>
          </a:p>
          <a:p>
            <a:r>
              <a:rPr lang="en-US" dirty="0"/>
              <a:t>- Allows the creation an in-memory database that can be used to execute SQL commands on</a:t>
            </a:r>
          </a:p>
        </p:txBody>
      </p:sp>
    </p:spTree>
    <p:extLst>
      <p:ext uri="{BB962C8B-B14F-4D97-AF65-F5344CB8AC3E}">
        <p14:creationId xmlns:p14="http://schemas.microsoft.com/office/powerpoint/2010/main" val="2123027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30B9-86C4-01F1-5011-1060A860677D}"/>
              </a:ext>
            </a:extLst>
          </p:cNvPr>
          <p:cNvSpPr>
            <a:spLocks noGrp="1"/>
          </p:cNvSpPr>
          <p:nvPr>
            <p:ph type="ctrTitle"/>
          </p:nvPr>
        </p:nvSpPr>
        <p:spPr/>
        <p:txBody>
          <a:bodyPr/>
          <a:lstStyle/>
          <a:p>
            <a:r>
              <a:rPr lang="en-US" dirty="0"/>
              <a:t>Cleaning Data</a:t>
            </a:r>
          </a:p>
        </p:txBody>
      </p:sp>
      <p:sp>
        <p:nvSpPr>
          <p:cNvPr id="3" name="Subtitle 2">
            <a:extLst>
              <a:ext uri="{FF2B5EF4-FFF2-40B4-BE49-F238E27FC236}">
                <a16:creationId xmlns:a16="http://schemas.microsoft.com/office/drawing/2014/main" id="{14F67544-7528-66FD-C172-4ABFA6B51E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8216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2BCC-E771-E955-EA96-8D471BC17EED}"/>
              </a:ext>
            </a:extLst>
          </p:cNvPr>
          <p:cNvSpPr>
            <a:spLocks noGrp="1"/>
          </p:cNvSpPr>
          <p:nvPr>
            <p:ph type="title"/>
          </p:nvPr>
        </p:nvSpPr>
        <p:spPr/>
        <p:txBody>
          <a:bodyPr/>
          <a:lstStyle/>
          <a:p>
            <a:r>
              <a:rPr lang="en-US" dirty="0"/>
              <a:t>Region, Station, County Codes</a:t>
            </a:r>
          </a:p>
        </p:txBody>
      </p:sp>
      <p:sp>
        <p:nvSpPr>
          <p:cNvPr id="3" name="Content Placeholder 2">
            <a:extLst>
              <a:ext uri="{FF2B5EF4-FFF2-40B4-BE49-F238E27FC236}">
                <a16:creationId xmlns:a16="http://schemas.microsoft.com/office/drawing/2014/main" id="{8B873F8D-7031-5283-840F-F1AC630170B0}"/>
              </a:ext>
            </a:extLst>
          </p:cNvPr>
          <p:cNvSpPr>
            <a:spLocks noGrp="1"/>
          </p:cNvSpPr>
          <p:nvPr>
            <p:ph idx="1"/>
          </p:nvPr>
        </p:nvSpPr>
        <p:spPr/>
        <p:txBody>
          <a:bodyPr/>
          <a:lstStyle/>
          <a:p>
            <a:r>
              <a:rPr lang="en-US" dirty="0"/>
              <a:t>Currently 5 Columns to represent this information:</a:t>
            </a:r>
          </a:p>
          <a:p>
            <a:endParaRPr lang="en-US" dirty="0"/>
          </a:p>
          <a:p>
            <a:endParaRPr lang="en-US" dirty="0"/>
          </a:p>
          <a:p>
            <a:endParaRPr lang="en-US" dirty="0"/>
          </a:p>
          <a:p>
            <a:endParaRPr lang="en-US" dirty="0"/>
          </a:p>
          <a:p>
            <a:endParaRPr lang="en-US" dirty="0"/>
          </a:p>
          <a:p>
            <a:pPr>
              <a:spcBef>
                <a:spcPts val="200"/>
              </a:spcBef>
            </a:pPr>
            <a:r>
              <a:rPr lang="en-US" dirty="0"/>
              <a:t>RCSTA contains region, county, and station numbers in one code.</a:t>
            </a:r>
          </a:p>
          <a:p>
            <a:pPr>
              <a:spcBef>
                <a:spcPts val="200"/>
              </a:spcBef>
            </a:pPr>
            <a:r>
              <a:rPr lang="en-US" dirty="0"/>
              <a:t>This allows these columns to be removed.</a:t>
            </a:r>
          </a:p>
          <a:p>
            <a:pPr>
              <a:spcBef>
                <a:spcPts val="200"/>
              </a:spcBef>
            </a:pPr>
            <a:endParaRPr lang="en-US" dirty="0"/>
          </a:p>
        </p:txBody>
      </p:sp>
      <p:pic>
        <p:nvPicPr>
          <p:cNvPr id="5" name="Picture 4">
            <a:extLst>
              <a:ext uri="{FF2B5EF4-FFF2-40B4-BE49-F238E27FC236}">
                <a16:creationId xmlns:a16="http://schemas.microsoft.com/office/drawing/2014/main" id="{D940738B-16A1-F8B9-5F61-02245AC11D45}"/>
              </a:ext>
            </a:extLst>
          </p:cNvPr>
          <p:cNvPicPr>
            <a:picLocks noChangeAspect="1"/>
          </p:cNvPicPr>
          <p:nvPr/>
        </p:nvPicPr>
        <p:blipFill>
          <a:blip r:embed="rId2"/>
          <a:stretch>
            <a:fillRect/>
          </a:stretch>
        </p:blipFill>
        <p:spPr>
          <a:xfrm>
            <a:off x="1498982" y="2206311"/>
            <a:ext cx="5510163" cy="1940686"/>
          </a:xfrm>
          <a:prstGeom prst="rect">
            <a:avLst/>
          </a:prstGeom>
        </p:spPr>
      </p:pic>
    </p:spTree>
    <p:extLst>
      <p:ext uri="{BB962C8B-B14F-4D97-AF65-F5344CB8AC3E}">
        <p14:creationId xmlns:p14="http://schemas.microsoft.com/office/powerpoint/2010/main" val="144325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6D9D-A434-CFFB-BE2B-EFD9007CC7CF}"/>
              </a:ext>
            </a:extLst>
          </p:cNvPr>
          <p:cNvSpPr>
            <a:spLocks noGrp="1"/>
          </p:cNvSpPr>
          <p:nvPr>
            <p:ph type="title"/>
          </p:nvPr>
        </p:nvSpPr>
        <p:spPr/>
        <p:txBody>
          <a:bodyPr/>
          <a:lstStyle/>
          <a:p>
            <a:r>
              <a:rPr lang="en-US" dirty="0"/>
              <a:t>Lots of Empty Data</a:t>
            </a:r>
          </a:p>
        </p:txBody>
      </p:sp>
      <p:sp>
        <p:nvSpPr>
          <p:cNvPr id="3" name="Content Placeholder 2">
            <a:extLst>
              <a:ext uri="{FF2B5EF4-FFF2-40B4-BE49-F238E27FC236}">
                <a16:creationId xmlns:a16="http://schemas.microsoft.com/office/drawing/2014/main" id="{B927989E-B365-01FB-D29F-35A5D846D3F6}"/>
              </a:ext>
            </a:extLst>
          </p:cNvPr>
          <p:cNvSpPr>
            <a:spLocks noGrp="1"/>
          </p:cNvSpPr>
          <p:nvPr>
            <p:ph idx="1"/>
          </p:nvPr>
        </p:nvSpPr>
        <p:spPr/>
        <p:txBody>
          <a:bodyPr/>
          <a:lstStyle/>
          <a:p>
            <a:pPr marL="0" indent="0">
              <a:buNone/>
            </a:pPr>
            <a:r>
              <a:rPr lang="en-US" dirty="0"/>
              <a:t>Mainly traffic count percentage with reference vehicle class</a:t>
            </a:r>
          </a:p>
          <a:p>
            <a:pPr marL="0" indent="0">
              <a:buNone/>
            </a:pPr>
            <a:endParaRPr lang="en-US" dirty="0"/>
          </a:p>
          <a:p>
            <a:pPr marL="0" indent="0">
              <a:buNone/>
            </a:pPr>
            <a:r>
              <a:rPr lang="en-US" dirty="0"/>
              <a:t>Data within a similar category (i.e. speed, percentages, </a:t>
            </a:r>
            <a:r>
              <a:rPr lang="en-US" dirty="0" err="1"/>
              <a:t>aadt</a:t>
            </a:r>
            <a:r>
              <a:rPr lang="en-US" dirty="0"/>
              <a:t>) have similar numbers of empty cells</a:t>
            </a:r>
          </a:p>
          <a:p>
            <a:pPr marL="0" indent="0">
              <a:buNone/>
            </a:pPr>
            <a:endParaRPr lang="en-US" dirty="0"/>
          </a:p>
          <a:p>
            <a:pPr marL="0" indent="0">
              <a:spcBef>
                <a:spcPts val="200"/>
              </a:spcBef>
              <a:buNone/>
            </a:pPr>
            <a:r>
              <a:rPr lang="en-US" dirty="0"/>
              <a:t>Some empty data is explained by incomplete categorical records.</a:t>
            </a:r>
          </a:p>
          <a:p>
            <a:pPr marL="0" indent="0">
              <a:spcBef>
                <a:spcPts val="200"/>
              </a:spcBef>
              <a:buNone/>
            </a:pPr>
            <a:r>
              <a:rPr lang="en-US" dirty="0"/>
              <a:t>All data using Y/N, 1/0, 30/50/70/90 etc. are empty if false. This can </a:t>
            </a:r>
          </a:p>
          <a:p>
            <a:pPr marL="0" indent="0">
              <a:spcBef>
                <a:spcPts val="200"/>
              </a:spcBef>
              <a:buNone/>
            </a:pPr>
            <a:r>
              <a:rPr lang="en-US" dirty="0"/>
              <a:t>be fixed by filling empty space accordingly, but caution needs to be</a:t>
            </a:r>
          </a:p>
          <a:p>
            <a:pPr marL="0" indent="0">
              <a:spcBef>
                <a:spcPts val="200"/>
              </a:spcBef>
              <a:buNone/>
            </a:pPr>
            <a:r>
              <a:rPr lang="en-US" dirty="0"/>
              <a:t>taken to avoid real empty data.</a:t>
            </a:r>
          </a:p>
        </p:txBody>
      </p:sp>
      <p:pic>
        <p:nvPicPr>
          <p:cNvPr id="5" name="Picture 4">
            <a:extLst>
              <a:ext uri="{FF2B5EF4-FFF2-40B4-BE49-F238E27FC236}">
                <a16:creationId xmlns:a16="http://schemas.microsoft.com/office/drawing/2014/main" id="{DC3DD460-C442-C579-CEDE-9C3EBB3C4353}"/>
              </a:ext>
            </a:extLst>
          </p:cNvPr>
          <p:cNvPicPr>
            <a:picLocks noChangeAspect="1"/>
          </p:cNvPicPr>
          <p:nvPr/>
        </p:nvPicPr>
        <p:blipFill>
          <a:blip r:embed="rId2"/>
          <a:stretch>
            <a:fillRect/>
          </a:stretch>
        </p:blipFill>
        <p:spPr>
          <a:xfrm>
            <a:off x="8188711" y="3118472"/>
            <a:ext cx="1943687" cy="3174573"/>
          </a:xfrm>
          <a:prstGeom prst="rect">
            <a:avLst/>
          </a:prstGeom>
        </p:spPr>
      </p:pic>
      <p:pic>
        <p:nvPicPr>
          <p:cNvPr id="7" name="Picture 6">
            <a:extLst>
              <a:ext uri="{FF2B5EF4-FFF2-40B4-BE49-F238E27FC236}">
                <a16:creationId xmlns:a16="http://schemas.microsoft.com/office/drawing/2014/main" id="{6256EACE-C2C0-68D4-85F3-BFEE48660023}"/>
              </a:ext>
            </a:extLst>
          </p:cNvPr>
          <p:cNvPicPr>
            <a:picLocks noChangeAspect="1"/>
          </p:cNvPicPr>
          <p:nvPr/>
        </p:nvPicPr>
        <p:blipFill>
          <a:blip r:embed="rId3"/>
          <a:stretch>
            <a:fillRect/>
          </a:stretch>
        </p:blipFill>
        <p:spPr>
          <a:xfrm>
            <a:off x="10228610" y="3118473"/>
            <a:ext cx="1732220" cy="3174573"/>
          </a:xfrm>
          <a:prstGeom prst="rect">
            <a:avLst/>
          </a:prstGeom>
        </p:spPr>
      </p:pic>
    </p:spTree>
    <p:extLst>
      <p:ext uri="{BB962C8B-B14F-4D97-AF65-F5344CB8AC3E}">
        <p14:creationId xmlns:p14="http://schemas.microsoft.com/office/powerpoint/2010/main" val="237700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A957-B4E5-EBB6-D020-FE1C122A415F}"/>
              </a:ext>
            </a:extLst>
          </p:cNvPr>
          <p:cNvSpPr>
            <a:spLocks noGrp="1"/>
          </p:cNvSpPr>
          <p:nvPr>
            <p:ph type="title"/>
          </p:nvPr>
        </p:nvSpPr>
        <p:spPr/>
        <p:txBody>
          <a:bodyPr/>
          <a:lstStyle/>
          <a:p>
            <a:r>
              <a:rPr lang="en-US" dirty="0"/>
              <a:t>Likely Columns to be Removed</a:t>
            </a:r>
          </a:p>
        </p:txBody>
      </p:sp>
      <p:sp>
        <p:nvSpPr>
          <p:cNvPr id="3" name="Content Placeholder 2">
            <a:extLst>
              <a:ext uri="{FF2B5EF4-FFF2-40B4-BE49-F238E27FC236}">
                <a16:creationId xmlns:a16="http://schemas.microsoft.com/office/drawing/2014/main" id="{B9A22A0E-61BF-9B15-3F4D-F32074ABEECB}"/>
              </a:ext>
            </a:extLst>
          </p:cNvPr>
          <p:cNvSpPr>
            <a:spLocks noGrp="1"/>
          </p:cNvSpPr>
          <p:nvPr>
            <p:ph idx="1"/>
          </p:nvPr>
        </p:nvSpPr>
        <p:spPr/>
        <p:txBody>
          <a:bodyPr/>
          <a:lstStyle/>
          <a:p>
            <a:pPr>
              <a:spcBef>
                <a:spcPts val="200"/>
              </a:spcBef>
            </a:pPr>
            <a:r>
              <a:rPr lang="en-US" dirty="0"/>
              <a:t>REGION (Redundant)</a:t>
            </a:r>
          </a:p>
          <a:p>
            <a:pPr>
              <a:spcBef>
                <a:spcPts val="200"/>
              </a:spcBef>
            </a:pPr>
            <a:r>
              <a:rPr lang="en-US" dirty="0"/>
              <a:t>REGION_CODE (Redundant)</a:t>
            </a:r>
          </a:p>
          <a:p>
            <a:pPr>
              <a:spcBef>
                <a:spcPts val="200"/>
              </a:spcBef>
            </a:pPr>
            <a:r>
              <a:rPr lang="en-US" dirty="0"/>
              <a:t>COUNTY_CODE (Redundant)</a:t>
            </a:r>
          </a:p>
          <a:p>
            <a:pPr>
              <a:spcBef>
                <a:spcPts val="200"/>
              </a:spcBef>
            </a:pPr>
            <a:r>
              <a:rPr lang="en-US" dirty="0"/>
              <a:t>STATION (Redundant)</a:t>
            </a:r>
          </a:p>
          <a:p>
            <a:pPr>
              <a:spcBef>
                <a:spcPts val="200"/>
              </a:spcBef>
            </a:pPr>
            <a:r>
              <a:rPr lang="en-US" dirty="0"/>
              <a:t>CCSTA (Mostly Empty)</a:t>
            </a:r>
          </a:p>
          <a:p>
            <a:pPr>
              <a:spcBef>
                <a:spcPts val="200"/>
              </a:spcBef>
            </a:pPr>
            <a:r>
              <a:rPr lang="en-US" dirty="0"/>
              <a:t>AXLE_FACTOR (Irrelevant)</a:t>
            </a:r>
          </a:p>
          <a:p>
            <a:pPr>
              <a:spcBef>
                <a:spcPts val="200"/>
              </a:spcBef>
            </a:pPr>
            <a:r>
              <a:rPr lang="en-US" dirty="0"/>
              <a:t>EST_FC_AXLE_FACTR (Irrelevant)</a:t>
            </a:r>
          </a:p>
          <a:p>
            <a:pPr>
              <a:spcBef>
                <a:spcPts val="200"/>
              </a:spcBef>
            </a:pPr>
            <a:r>
              <a:rPr lang="fr-FR" dirty="0"/>
              <a:t>EST_RG_FC_AXLE_FACTR</a:t>
            </a:r>
            <a:r>
              <a:rPr lang="en-US" dirty="0"/>
              <a:t> (Irrelevant)</a:t>
            </a:r>
          </a:p>
          <a:p>
            <a:pPr>
              <a:spcBef>
                <a:spcPts val="200"/>
              </a:spcBef>
            </a:pPr>
            <a:r>
              <a:rPr lang="en-US" dirty="0"/>
              <a:t>Any date data (Irrelevant)</a:t>
            </a:r>
          </a:p>
          <a:p>
            <a:pPr>
              <a:spcBef>
                <a:spcPts val="200"/>
              </a:spcBef>
            </a:pPr>
            <a:r>
              <a:rPr lang="en-US" dirty="0"/>
              <a:t>AVG_K_FACTOR (Redundant)</a:t>
            </a:r>
          </a:p>
          <a:p>
            <a:pPr>
              <a:spcBef>
                <a:spcPts val="200"/>
              </a:spcBef>
            </a:pPr>
            <a:r>
              <a:rPr lang="en-US" dirty="0"/>
              <a:t>AVG_D_FACTOR (Redundant)</a:t>
            </a:r>
          </a:p>
          <a:p>
            <a:pPr>
              <a:spcBef>
                <a:spcPts val="200"/>
              </a:spcBef>
            </a:pPr>
            <a:endParaRPr lang="en-US" dirty="0"/>
          </a:p>
          <a:p>
            <a:pPr>
              <a:spcBef>
                <a:spcPts val="200"/>
              </a:spcBef>
            </a:pPr>
            <a:endParaRPr lang="en-US" dirty="0"/>
          </a:p>
        </p:txBody>
      </p:sp>
    </p:spTree>
    <p:extLst>
      <p:ext uri="{BB962C8B-B14F-4D97-AF65-F5344CB8AC3E}">
        <p14:creationId xmlns:p14="http://schemas.microsoft.com/office/powerpoint/2010/main" val="262647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1DE2-F60F-E369-9E19-19F09B01CFC4}"/>
              </a:ext>
            </a:extLst>
          </p:cNvPr>
          <p:cNvSpPr>
            <a:spLocks noGrp="1"/>
          </p:cNvSpPr>
          <p:nvPr>
            <p:ph type="title"/>
          </p:nvPr>
        </p:nvSpPr>
        <p:spPr/>
        <p:txBody>
          <a:bodyPr/>
          <a:lstStyle/>
          <a:p>
            <a:r>
              <a:rPr lang="en-US" dirty="0"/>
              <a:t>Merging Vehicle Count Percentages</a:t>
            </a:r>
          </a:p>
        </p:txBody>
      </p:sp>
      <p:sp>
        <p:nvSpPr>
          <p:cNvPr id="3" name="Content Placeholder 2">
            <a:extLst>
              <a:ext uri="{FF2B5EF4-FFF2-40B4-BE49-F238E27FC236}">
                <a16:creationId xmlns:a16="http://schemas.microsoft.com/office/drawing/2014/main" id="{98D1A928-1F5A-ED18-53E4-41E366353354}"/>
              </a:ext>
            </a:extLst>
          </p:cNvPr>
          <p:cNvSpPr>
            <a:spLocks noGrp="1"/>
          </p:cNvSpPr>
          <p:nvPr>
            <p:ph idx="1"/>
          </p:nvPr>
        </p:nvSpPr>
        <p:spPr/>
        <p:txBody>
          <a:bodyPr/>
          <a:lstStyle/>
          <a:p>
            <a:pPr>
              <a:spcBef>
                <a:spcPts val="200"/>
              </a:spcBef>
              <a:buFont typeface="Arial" panose="020B0604020202020204" pitchFamily="34" charset="0"/>
              <a:buChar char="•"/>
            </a:pPr>
            <a:endParaRPr lang="en-US" dirty="0"/>
          </a:p>
          <a:p>
            <a:pPr>
              <a:spcBef>
                <a:spcPts val="200"/>
              </a:spcBef>
              <a:buFont typeface="Arial" panose="020B0604020202020204" pitchFamily="34" charset="0"/>
              <a:buChar char="•"/>
            </a:pPr>
            <a:r>
              <a:rPr lang="en-US" dirty="0"/>
              <a:t> The federal department of transportation groups vehicle</a:t>
            </a:r>
          </a:p>
          <a:p>
            <a:pPr marL="0" indent="0">
              <a:spcBef>
                <a:spcPts val="200"/>
              </a:spcBef>
              <a:buNone/>
            </a:pPr>
            <a:r>
              <a:rPr lang="en-US" dirty="0"/>
              <a:t>types using a functional class.</a:t>
            </a:r>
          </a:p>
          <a:p>
            <a:pPr>
              <a:spcBef>
                <a:spcPts val="200"/>
              </a:spcBef>
              <a:buFont typeface="Arial" panose="020B0604020202020204" pitchFamily="34" charset="0"/>
              <a:buChar char="•"/>
            </a:pPr>
            <a:endParaRPr lang="en-US" dirty="0"/>
          </a:p>
          <a:p>
            <a:pPr>
              <a:spcBef>
                <a:spcPts val="200"/>
              </a:spcBef>
              <a:buFont typeface="Arial" panose="020B0604020202020204" pitchFamily="34" charset="0"/>
              <a:buChar char="•"/>
            </a:pPr>
            <a:r>
              <a:rPr lang="en-US" dirty="0"/>
              <a:t> The original dataset contained dozens of columns pertaining</a:t>
            </a:r>
          </a:p>
          <a:p>
            <a:pPr marL="0" indent="0">
              <a:spcBef>
                <a:spcPts val="200"/>
              </a:spcBef>
              <a:buNone/>
            </a:pPr>
            <a:r>
              <a:rPr lang="en-US" dirty="0"/>
              <a:t>To the percentages of vehicles counted per class.</a:t>
            </a:r>
          </a:p>
          <a:p>
            <a:pPr>
              <a:spcBef>
                <a:spcPts val="200"/>
              </a:spcBef>
              <a:buFont typeface="Arial" panose="020B0604020202020204" pitchFamily="34" charset="0"/>
              <a:buChar char="•"/>
            </a:pPr>
            <a:endParaRPr lang="en-US" dirty="0"/>
          </a:p>
          <a:p>
            <a:pPr>
              <a:spcBef>
                <a:spcPts val="200"/>
              </a:spcBef>
              <a:buFont typeface="Arial" panose="020B0604020202020204" pitchFamily="34" charset="0"/>
              <a:buChar char="•"/>
            </a:pPr>
            <a:r>
              <a:rPr lang="en-US" dirty="0"/>
              <a:t> Much of this data can be trimmed/merged for simplicity.</a:t>
            </a:r>
          </a:p>
        </p:txBody>
      </p:sp>
      <p:pic>
        <p:nvPicPr>
          <p:cNvPr id="4" name="Picture 2" descr="FHWA’s 13-Vehicle Category Classification. This graphic illustrates and defines associated vehicle types for each of the thirteen classes.">
            <a:extLst>
              <a:ext uri="{FF2B5EF4-FFF2-40B4-BE49-F238E27FC236}">
                <a16:creationId xmlns:a16="http://schemas.microsoft.com/office/drawing/2014/main" id="{79B9BCC1-B9E0-8564-F813-7515F819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282" y="1845734"/>
            <a:ext cx="3410398" cy="436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54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07DC56A-D339-39C1-E1C6-368BF0757488}"/>
              </a:ext>
            </a:extLst>
          </p:cNvPr>
          <p:cNvSpPr/>
          <p:nvPr/>
        </p:nvSpPr>
        <p:spPr>
          <a:xfrm>
            <a:off x="1167233" y="3649318"/>
            <a:ext cx="4628964" cy="346686"/>
          </a:xfrm>
          <a:prstGeom prst="rect">
            <a:avLst/>
          </a:prstGeom>
          <a:solidFill>
            <a:schemeClr val="accent6">
              <a:lumMod val="20000"/>
              <a:lumOff val="8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CDE7E0-D59B-B3C4-CB2E-93DDEB45DFF4}"/>
              </a:ext>
            </a:extLst>
          </p:cNvPr>
          <p:cNvSpPr/>
          <p:nvPr/>
        </p:nvSpPr>
        <p:spPr>
          <a:xfrm>
            <a:off x="1167233" y="1871859"/>
            <a:ext cx="4429094" cy="346686"/>
          </a:xfrm>
          <a:prstGeom prst="rect">
            <a:avLst/>
          </a:prstGeom>
          <a:solidFill>
            <a:schemeClr val="accent1">
              <a:lumMod val="20000"/>
              <a:lumOff val="8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8881EC-0A98-C78F-3264-6337E43FE26E}"/>
              </a:ext>
            </a:extLst>
          </p:cNvPr>
          <p:cNvSpPr>
            <a:spLocks noGrp="1"/>
          </p:cNvSpPr>
          <p:nvPr>
            <p:ph type="title"/>
          </p:nvPr>
        </p:nvSpPr>
        <p:spPr/>
        <p:txBody>
          <a:bodyPr/>
          <a:lstStyle/>
          <a:p>
            <a:r>
              <a:rPr lang="en-US" dirty="0"/>
              <a:t>Merging Vehicle Count Percentages</a:t>
            </a:r>
          </a:p>
        </p:txBody>
      </p:sp>
      <p:sp>
        <p:nvSpPr>
          <p:cNvPr id="3" name="Content Placeholder 2">
            <a:extLst>
              <a:ext uri="{FF2B5EF4-FFF2-40B4-BE49-F238E27FC236}">
                <a16:creationId xmlns:a16="http://schemas.microsoft.com/office/drawing/2014/main" id="{7D6C90F9-7BAC-B9E2-4F4B-212DFB63F990}"/>
              </a:ext>
            </a:extLst>
          </p:cNvPr>
          <p:cNvSpPr>
            <a:spLocks noGrp="1"/>
          </p:cNvSpPr>
          <p:nvPr>
            <p:ph idx="1"/>
          </p:nvPr>
        </p:nvSpPr>
        <p:spPr>
          <a:xfrm>
            <a:off x="1097280" y="1845734"/>
            <a:ext cx="10058400" cy="4475348"/>
          </a:xfrm>
        </p:spPr>
        <p:txBody>
          <a:bodyPr/>
          <a:lstStyle/>
          <a:p>
            <a:r>
              <a:rPr lang="en-US" b="1" i="0" dirty="0">
                <a:effectLst/>
                <a:latin typeface="system-ui"/>
              </a:rPr>
              <a:t>Everyday Roadway Vehicles (Class F1 - F7)</a:t>
            </a:r>
          </a:p>
          <a:p>
            <a:pPr>
              <a:spcBef>
                <a:spcPts val="200"/>
              </a:spcBef>
            </a:pPr>
            <a:endParaRPr lang="en-US" sz="1400" b="0" i="0" dirty="0">
              <a:effectLst/>
              <a:latin typeface="system-ui"/>
            </a:endParaRPr>
          </a:p>
          <a:p>
            <a:pPr>
              <a:spcBef>
                <a:spcPts val="200"/>
              </a:spcBef>
            </a:pPr>
            <a:r>
              <a:rPr lang="en-US" sz="1400" dirty="0">
                <a:latin typeface="system-ui"/>
              </a:rPr>
              <a:t>Common Vehicle Percentage</a:t>
            </a:r>
            <a:r>
              <a:rPr lang="en-US" sz="1400" b="0" i="0" dirty="0">
                <a:effectLst/>
                <a:latin typeface="system-ui"/>
              </a:rPr>
              <a:t>. The percentage of the total vehicles in classes</a:t>
            </a:r>
          </a:p>
          <a:p>
            <a:pPr>
              <a:spcBef>
                <a:spcPts val="200"/>
              </a:spcBef>
            </a:pPr>
            <a:r>
              <a:rPr lang="en-US" sz="1400" b="0" i="0" dirty="0">
                <a:effectLst/>
                <a:latin typeface="system-ui"/>
              </a:rPr>
              <a:t>F1 through F7 based on the average weekday distribution of vehicle classes from the</a:t>
            </a:r>
          </a:p>
          <a:p>
            <a:pPr>
              <a:spcBef>
                <a:spcPts val="200"/>
              </a:spcBef>
            </a:pPr>
            <a:r>
              <a:rPr lang="en-US" sz="1400" b="0" i="0" dirty="0">
                <a:effectLst/>
                <a:latin typeface="system-ui"/>
              </a:rPr>
              <a:t>most recent vehicle classification count for the segment</a:t>
            </a:r>
          </a:p>
          <a:p>
            <a:pPr marL="0" indent="0">
              <a:spcBef>
                <a:spcPts val="200"/>
              </a:spcBef>
              <a:buNone/>
            </a:pPr>
            <a:endParaRPr lang="en-US" dirty="0"/>
          </a:p>
          <a:p>
            <a:r>
              <a:rPr lang="en-US" b="1" i="0" dirty="0">
                <a:effectLst/>
                <a:latin typeface="system-ui"/>
              </a:rPr>
              <a:t>Large/Heavyweight Vehicles (Class F8 - F13)</a:t>
            </a:r>
          </a:p>
          <a:p>
            <a:pPr>
              <a:spcBef>
                <a:spcPts val="200"/>
              </a:spcBef>
            </a:pPr>
            <a:endParaRPr lang="en-US" sz="1400" b="0" i="0" dirty="0">
              <a:effectLst/>
              <a:latin typeface="system-ui"/>
            </a:endParaRPr>
          </a:p>
          <a:p>
            <a:pPr>
              <a:spcBef>
                <a:spcPts val="200"/>
              </a:spcBef>
            </a:pPr>
            <a:r>
              <a:rPr lang="en-US" sz="1400" b="0" i="0" dirty="0">
                <a:effectLst/>
                <a:latin typeface="system-ui"/>
              </a:rPr>
              <a:t>Truck percentage or Heavy Vehicle Percentage. The percentage of the total vehicles in</a:t>
            </a:r>
          </a:p>
          <a:p>
            <a:pPr>
              <a:spcBef>
                <a:spcPts val="200"/>
              </a:spcBef>
            </a:pPr>
            <a:r>
              <a:rPr lang="en-US" sz="1400" b="0" i="0" dirty="0">
                <a:effectLst/>
                <a:latin typeface="system-ui"/>
              </a:rPr>
              <a:t>classes F8 through F13 based on the average weekday distribution of vehicle classes</a:t>
            </a:r>
          </a:p>
          <a:p>
            <a:pPr>
              <a:spcBef>
                <a:spcPts val="200"/>
              </a:spcBef>
            </a:pPr>
            <a:r>
              <a:rPr lang="en-US" sz="1400" b="0" i="0" dirty="0">
                <a:effectLst/>
                <a:latin typeface="system-ui"/>
              </a:rPr>
              <a:t>from the most recent vehicle classification count for the segment.</a:t>
            </a:r>
          </a:p>
          <a:p>
            <a:pPr>
              <a:spcBef>
                <a:spcPts val="200"/>
              </a:spcBef>
            </a:pPr>
            <a:endParaRPr lang="en-US" sz="1400" dirty="0">
              <a:latin typeface="system-ui"/>
            </a:endParaRPr>
          </a:p>
          <a:p>
            <a:pPr>
              <a:spcBef>
                <a:spcPts val="200"/>
              </a:spcBef>
              <a:buFont typeface="Arial" panose="020B0604020202020204" pitchFamily="34" charset="0"/>
              <a:buChar char="•"/>
            </a:pPr>
            <a:r>
              <a:rPr lang="en-US" dirty="0"/>
              <a:t> Dataset contains percentages for F1, F2, F3, F4 -7, and F4-13</a:t>
            </a:r>
          </a:p>
          <a:p>
            <a:pPr>
              <a:spcBef>
                <a:spcPts val="200"/>
              </a:spcBef>
            </a:pPr>
            <a:r>
              <a:rPr lang="en-US" dirty="0"/>
              <a:t> individually. This means there is overlap that needs to be</a:t>
            </a:r>
          </a:p>
          <a:p>
            <a:pPr marL="0" indent="0">
              <a:spcBef>
                <a:spcPts val="200"/>
              </a:spcBef>
              <a:buNone/>
            </a:pPr>
            <a:r>
              <a:rPr lang="en-US" dirty="0"/>
              <a:t>  removed before separation.</a:t>
            </a:r>
          </a:p>
        </p:txBody>
      </p:sp>
      <p:pic>
        <p:nvPicPr>
          <p:cNvPr id="7" name="Picture 2" descr="FHWA’s 13-Vehicle Category Classification. This graphic illustrates and defines associated vehicle types for each of the thirteen classes.">
            <a:extLst>
              <a:ext uri="{FF2B5EF4-FFF2-40B4-BE49-F238E27FC236}">
                <a16:creationId xmlns:a16="http://schemas.microsoft.com/office/drawing/2014/main" id="{01299F4C-E4D3-B588-2CB6-7B3F70E36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5282" y="1845734"/>
            <a:ext cx="3410398" cy="436697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7ECD2D9-142B-F374-2157-3833F1C07349}"/>
              </a:ext>
            </a:extLst>
          </p:cNvPr>
          <p:cNvSpPr/>
          <p:nvPr/>
        </p:nvSpPr>
        <p:spPr>
          <a:xfrm>
            <a:off x="7793930" y="1871859"/>
            <a:ext cx="1499515" cy="4295907"/>
          </a:xfrm>
          <a:prstGeom prst="rect">
            <a:avLst/>
          </a:prstGeom>
          <a:solidFill>
            <a:schemeClr val="accent1">
              <a:lumMod val="20000"/>
              <a:lumOff val="8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4D7E55-2A9B-D39C-4365-AB66BB8B132C}"/>
              </a:ext>
            </a:extLst>
          </p:cNvPr>
          <p:cNvSpPr/>
          <p:nvPr/>
        </p:nvSpPr>
        <p:spPr>
          <a:xfrm>
            <a:off x="9293444" y="1871859"/>
            <a:ext cx="1831333" cy="776403"/>
          </a:xfrm>
          <a:prstGeom prst="rect">
            <a:avLst/>
          </a:prstGeom>
          <a:solidFill>
            <a:schemeClr val="accent1">
              <a:lumMod val="20000"/>
              <a:lumOff val="8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855842-FAC7-6036-615B-7E17014D9BD3}"/>
              </a:ext>
            </a:extLst>
          </p:cNvPr>
          <p:cNvSpPr/>
          <p:nvPr/>
        </p:nvSpPr>
        <p:spPr>
          <a:xfrm>
            <a:off x="9301170" y="2648262"/>
            <a:ext cx="1823608" cy="3519503"/>
          </a:xfrm>
          <a:prstGeom prst="rect">
            <a:avLst/>
          </a:prstGeom>
          <a:solidFill>
            <a:schemeClr val="accent6">
              <a:lumMod val="20000"/>
              <a:lumOff val="8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923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B387-C0B6-7B1E-265F-4120D82F86C5}"/>
              </a:ext>
            </a:extLst>
          </p:cNvPr>
          <p:cNvSpPr>
            <a:spLocks noGrp="1"/>
          </p:cNvSpPr>
          <p:nvPr>
            <p:ph type="title"/>
          </p:nvPr>
        </p:nvSpPr>
        <p:spPr/>
        <p:txBody>
          <a:bodyPr/>
          <a:lstStyle/>
          <a:p>
            <a:r>
              <a:rPr lang="en-US" dirty="0"/>
              <a:t>Smart Cities</a:t>
            </a:r>
          </a:p>
        </p:txBody>
      </p:sp>
      <p:sp>
        <p:nvSpPr>
          <p:cNvPr id="3" name="Content Placeholder 2">
            <a:extLst>
              <a:ext uri="{FF2B5EF4-FFF2-40B4-BE49-F238E27FC236}">
                <a16:creationId xmlns:a16="http://schemas.microsoft.com/office/drawing/2014/main" id="{CA3C8487-1951-A2E8-B8BF-885E17EB9E93}"/>
              </a:ext>
            </a:extLst>
          </p:cNvPr>
          <p:cNvSpPr>
            <a:spLocks noGrp="1"/>
          </p:cNvSpPr>
          <p:nvPr>
            <p:ph idx="1"/>
          </p:nvPr>
        </p:nvSpPr>
        <p:spPr/>
        <p:txBody>
          <a:bodyPr/>
          <a:lstStyle/>
          <a:p>
            <a:r>
              <a:rPr lang="en-US" dirty="0"/>
              <a:t>- Big data analytics can be used by cities to monitor and manage traffic flows effectively.</a:t>
            </a:r>
          </a:p>
          <a:p>
            <a:r>
              <a:rPr lang="en-US" u="sng" dirty="0"/>
              <a:t>Data Collection</a:t>
            </a:r>
          </a:p>
          <a:p>
            <a:pPr>
              <a:buFont typeface="Arial" panose="020B0604020202020204" pitchFamily="34" charset="0"/>
              <a:buChar char="•"/>
            </a:pPr>
            <a:r>
              <a:rPr lang="en-US" dirty="0"/>
              <a:t> Sensors and IoT devices at intersections and roadways</a:t>
            </a:r>
          </a:p>
          <a:p>
            <a:pPr>
              <a:buFont typeface="Arial" panose="020B0604020202020204" pitchFamily="34" charset="0"/>
              <a:buChar char="•"/>
            </a:pPr>
            <a:r>
              <a:rPr lang="en-US" dirty="0"/>
              <a:t> Mobile Applications</a:t>
            </a:r>
          </a:p>
          <a:p>
            <a:pPr marL="0" indent="0">
              <a:buNone/>
            </a:pPr>
            <a:endParaRPr lang="en-US" dirty="0"/>
          </a:p>
          <a:p>
            <a:pPr marL="0" indent="0">
              <a:buNone/>
            </a:pPr>
            <a:r>
              <a:rPr lang="en-US" u="sng" dirty="0"/>
              <a:t>Data Processing and Analysis</a:t>
            </a:r>
          </a:p>
          <a:p>
            <a:pPr>
              <a:buFont typeface="Arial" panose="020B0604020202020204" pitchFamily="34" charset="0"/>
              <a:buChar char="•"/>
            </a:pPr>
            <a:r>
              <a:rPr lang="en-US" dirty="0"/>
              <a:t> Big data analytics can be used to process a vast amount of traffic data</a:t>
            </a:r>
          </a:p>
          <a:p>
            <a:pPr>
              <a:buFont typeface="Arial" panose="020B0604020202020204" pitchFamily="34" charset="0"/>
              <a:buChar char="•"/>
            </a:pPr>
            <a:r>
              <a:rPr lang="en-US" dirty="0"/>
              <a:t> Machine Learning Models may be used to develop predictive models to forecast traffic and optimize stop light timings for better traffic flow</a:t>
            </a:r>
          </a:p>
        </p:txBody>
      </p:sp>
    </p:spTree>
    <p:extLst>
      <p:ext uri="{BB962C8B-B14F-4D97-AF65-F5344CB8AC3E}">
        <p14:creationId xmlns:p14="http://schemas.microsoft.com/office/powerpoint/2010/main" val="249044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356E-A326-BC59-A432-24C2CC67C8A7}"/>
              </a:ext>
            </a:extLst>
          </p:cNvPr>
          <p:cNvSpPr>
            <a:spLocks noGrp="1"/>
          </p:cNvSpPr>
          <p:nvPr>
            <p:ph type="title"/>
          </p:nvPr>
        </p:nvSpPr>
        <p:spPr/>
        <p:txBody>
          <a:bodyPr/>
          <a:lstStyle/>
          <a:p>
            <a:r>
              <a:rPr lang="en-US" dirty="0"/>
              <a:t>After Trimming</a:t>
            </a:r>
          </a:p>
        </p:txBody>
      </p:sp>
      <p:sp>
        <p:nvSpPr>
          <p:cNvPr id="3" name="Content Placeholder 2">
            <a:extLst>
              <a:ext uri="{FF2B5EF4-FFF2-40B4-BE49-F238E27FC236}">
                <a16:creationId xmlns:a16="http://schemas.microsoft.com/office/drawing/2014/main" id="{F8844088-6CA1-C4E6-B1F1-D2C3E1F01709}"/>
              </a:ext>
            </a:extLst>
          </p:cNvPr>
          <p:cNvSpPr>
            <a:spLocks noGrp="1"/>
          </p:cNvSpPr>
          <p:nvPr>
            <p:ph idx="1"/>
          </p:nvPr>
        </p:nvSpPr>
        <p:spPr/>
        <p:txBody>
          <a:bodyPr>
            <a:normAutofit lnSpcReduction="10000"/>
          </a:bodyPr>
          <a:lstStyle/>
          <a:p>
            <a:endParaRPr lang="en-US" dirty="0"/>
          </a:p>
          <a:p>
            <a:pPr>
              <a:buFont typeface="Arial" panose="020B0604020202020204" pitchFamily="34" charset="0"/>
              <a:buChar char="•"/>
            </a:pPr>
            <a:r>
              <a:rPr lang="en-US" dirty="0"/>
              <a:t> 68 Total Columns removed</a:t>
            </a:r>
          </a:p>
          <a:p>
            <a:pPr lvl="1">
              <a:buFont typeface="Courier New" panose="02070309020205020404" pitchFamily="49" charset="0"/>
              <a:buChar char="o"/>
            </a:pPr>
            <a:r>
              <a:rPr lang="en-US" sz="1600" dirty="0"/>
              <a:t>Redundant information</a:t>
            </a:r>
          </a:p>
          <a:p>
            <a:pPr lvl="1">
              <a:buFont typeface="Courier New" panose="02070309020205020404" pitchFamily="49" charset="0"/>
              <a:buChar char="o"/>
            </a:pPr>
            <a:r>
              <a:rPr lang="en-US" sz="1600" dirty="0"/>
              <a:t>Irrelevant date data</a:t>
            </a:r>
          </a:p>
          <a:p>
            <a:pPr lvl="1">
              <a:buFont typeface="Courier New" panose="02070309020205020404" pitchFamily="49" charset="0"/>
              <a:buChar char="o"/>
            </a:pPr>
            <a:r>
              <a:rPr lang="en-US" sz="1600" dirty="0"/>
              <a:t>Excess Count Percentages</a:t>
            </a:r>
          </a:p>
          <a:p>
            <a:pPr marL="201168" lvl="1" indent="0">
              <a:buNone/>
            </a:pPr>
            <a:endParaRPr lang="en-US" sz="1600" dirty="0"/>
          </a:p>
          <a:p>
            <a:pPr>
              <a:buFont typeface="Arial" panose="020B0604020202020204" pitchFamily="34" charset="0"/>
              <a:buChar char="•"/>
            </a:pPr>
            <a:r>
              <a:rPr lang="en-US" sz="2200" dirty="0"/>
              <a:t> </a:t>
            </a:r>
            <a:r>
              <a:rPr lang="en-US" dirty="0"/>
              <a:t>Old Column Total: 94</a:t>
            </a:r>
          </a:p>
          <a:p>
            <a:pPr>
              <a:buFont typeface="Arial" panose="020B0604020202020204" pitchFamily="34" charset="0"/>
              <a:buChar char="•"/>
            </a:pPr>
            <a:r>
              <a:rPr lang="en-US" dirty="0"/>
              <a:t> New Column Total: 29</a:t>
            </a:r>
          </a:p>
          <a:p>
            <a:pPr marL="201168" lvl="1" indent="0">
              <a:buNone/>
            </a:pPr>
            <a:endParaRPr lang="en-US" sz="1600" dirty="0"/>
          </a:p>
          <a:p>
            <a:pPr>
              <a:buFont typeface="Arial" panose="020B0604020202020204" pitchFamily="34" charset="0"/>
              <a:buChar char="•"/>
            </a:pPr>
            <a:r>
              <a:rPr lang="en-US" sz="2200" dirty="0"/>
              <a:t> Other cleaning needed:</a:t>
            </a:r>
          </a:p>
          <a:p>
            <a:pPr lvl="1">
              <a:buFont typeface="Courier New" panose="02070309020205020404" pitchFamily="49" charset="0"/>
              <a:buChar char="o"/>
            </a:pPr>
            <a:r>
              <a:rPr lang="en-US" sz="1600" dirty="0"/>
              <a:t>Empty data</a:t>
            </a:r>
          </a:p>
          <a:p>
            <a:pPr lvl="1">
              <a:buFont typeface="Courier New" panose="02070309020205020404" pitchFamily="49" charset="0"/>
              <a:buChar char="o"/>
            </a:pPr>
            <a:endParaRPr lang="en-US" sz="1600" dirty="0"/>
          </a:p>
        </p:txBody>
      </p:sp>
    </p:spTree>
    <p:extLst>
      <p:ext uri="{BB962C8B-B14F-4D97-AF65-F5344CB8AC3E}">
        <p14:creationId xmlns:p14="http://schemas.microsoft.com/office/powerpoint/2010/main" val="242452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325A-461A-8CC4-D145-1A8AFDB817B6}"/>
              </a:ext>
            </a:extLst>
          </p:cNvPr>
          <p:cNvSpPr>
            <a:spLocks noGrp="1"/>
          </p:cNvSpPr>
          <p:nvPr>
            <p:ph type="title"/>
          </p:nvPr>
        </p:nvSpPr>
        <p:spPr/>
        <p:txBody>
          <a:bodyPr/>
          <a:lstStyle/>
          <a:p>
            <a:r>
              <a:rPr lang="en-US" dirty="0"/>
              <a:t>Analysis Methods Research</a:t>
            </a:r>
          </a:p>
        </p:txBody>
      </p:sp>
      <p:sp>
        <p:nvSpPr>
          <p:cNvPr id="3" name="Content Placeholder 2">
            <a:extLst>
              <a:ext uri="{FF2B5EF4-FFF2-40B4-BE49-F238E27FC236}">
                <a16:creationId xmlns:a16="http://schemas.microsoft.com/office/drawing/2014/main" id="{F2DC1030-068D-D028-7930-4530CB2D16FF}"/>
              </a:ext>
            </a:extLst>
          </p:cNvPr>
          <p:cNvSpPr>
            <a:spLocks noGrp="1"/>
          </p:cNvSpPr>
          <p:nvPr>
            <p:ph idx="1"/>
          </p:nvPr>
        </p:nvSpPr>
        <p:spPr/>
        <p:txBody>
          <a:bodyPr/>
          <a:lstStyle/>
          <a:p>
            <a:r>
              <a:rPr lang="en-US" dirty="0"/>
              <a:t>Machine Learning Algorithms</a:t>
            </a:r>
          </a:p>
          <a:p>
            <a:pPr>
              <a:buFont typeface="Arial" panose="020B0604020202020204" pitchFamily="34" charset="0"/>
              <a:buChar char="•"/>
            </a:pPr>
            <a:r>
              <a:rPr lang="en-US" dirty="0"/>
              <a:t> Isolation Forest</a:t>
            </a:r>
          </a:p>
          <a:p>
            <a:pPr lvl="1">
              <a:buFont typeface="Arial" panose="020B0604020202020204" pitchFamily="34" charset="0"/>
              <a:buChar char="•"/>
            </a:pPr>
            <a:r>
              <a:rPr lang="en-US" dirty="0"/>
              <a:t>Identify Anomalies</a:t>
            </a:r>
          </a:p>
          <a:p>
            <a:pPr>
              <a:buFont typeface="Arial" panose="020B0604020202020204" pitchFamily="34" charset="0"/>
              <a:buChar char="•"/>
            </a:pPr>
            <a:r>
              <a:rPr lang="en-US" dirty="0"/>
              <a:t> Regression Models to Predict Traffic</a:t>
            </a:r>
          </a:p>
          <a:p>
            <a:pPr lvl="1">
              <a:buFont typeface="Arial" panose="020B0604020202020204" pitchFamily="34" charset="0"/>
              <a:buChar char="•"/>
            </a:pPr>
            <a:r>
              <a:rPr lang="en-US" dirty="0"/>
              <a:t>Random Forest</a:t>
            </a:r>
          </a:p>
          <a:p>
            <a:pPr lvl="1">
              <a:buFont typeface="Arial" panose="020B0604020202020204" pitchFamily="34" charset="0"/>
              <a:buChar char="•"/>
            </a:pPr>
            <a:r>
              <a:rPr lang="en-US" dirty="0"/>
              <a:t>Linear Regression</a:t>
            </a:r>
          </a:p>
          <a:p>
            <a:pPr>
              <a:buFont typeface="Arial" panose="020B0604020202020204" pitchFamily="34" charset="0"/>
              <a:buChar char="•"/>
            </a:pPr>
            <a:r>
              <a:rPr lang="en-US" dirty="0"/>
              <a:t> Clustering Techniques</a:t>
            </a:r>
          </a:p>
          <a:p>
            <a:pPr lvl="1">
              <a:buFont typeface="Arial" panose="020B0604020202020204" pitchFamily="34" charset="0"/>
              <a:buChar char="•"/>
            </a:pPr>
            <a:r>
              <a:rPr lang="en-US" dirty="0"/>
              <a:t>K-Means Clustering</a:t>
            </a:r>
          </a:p>
          <a:p>
            <a:pPr lvl="1">
              <a:buFont typeface="Arial" panose="020B0604020202020204" pitchFamily="34" charset="0"/>
              <a:buChar char="•"/>
            </a:pPr>
            <a:r>
              <a:rPr lang="en-US" dirty="0"/>
              <a:t>Partition roads or regions into groups based on traffic features.</a:t>
            </a:r>
          </a:p>
        </p:txBody>
      </p:sp>
      <p:pic>
        <p:nvPicPr>
          <p:cNvPr id="1026" name="Picture 2">
            <a:extLst>
              <a:ext uri="{FF2B5EF4-FFF2-40B4-BE49-F238E27FC236}">
                <a16:creationId xmlns:a16="http://schemas.microsoft.com/office/drawing/2014/main" id="{8A27C9DE-BED9-CE01-58F4-A5058E001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734" y="2364980"/>
            <a:ext cx="3641986" cy="24158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B6C9E3-B0B4-EE08-315D-D3B3EEB4FE17}"/>
              </a:ext>
            </a:extLst>
          </p:cNvPr>
          <p:cNvSpPr txBox="1"/>
          <p:nvPr/>
        </p:nvSpPr>
        <p:spPr>
          <a:xfrm>
            <a:off x="8462254" y="2096825"/>
            <a:ext cx="1622945" cy="369332"/>
          </a:xfrm>
          <a:prstGeom prst="rect">
            <a:avLst/>
          </a:prstGeom>
          <a:noFill/>
        </p:spPr>
        <p:txBody>
          <a:bodyPr wrap="none" rtlCol="0">
            <a:spAutoFit/>
          </a:bodyPr>
          <a:lstStyle/>
          <a:p>
            <a:r>
              <a:rPr lang="en-US" dirty="0"/>
              <a:t>Isolation Forest</a:t>
            </a:r>
          </a:p>
        </p:txBody>
      </p:sp>
    </p:spTree>
    <p:extLst>
      <p:ext uri="{BB962C8B-B14F-4D97-AF65-F5344CB8AC3E}">
        <p14:creationId xmlns:p14="http://schemas.microsoft.com/office/powerpoint/2010/main" val="1371300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D9A6-155D-F5B1-C96B-69E780F6A51E}"/>
              </a:ext>
            </a:extLst>
          </p:cNvPr>
          <p:cNvSpPr>
            <a:spLocks noGrp="1"/>
          </p:cNvSpPr>
          <p:nvPr>
            <p:ph type="title"/>
          </p:nvPr>
        </p:nvSpPr>
        <p:spPr/>
        <p:txBody>
          <a:bodyPr/>
          <a:lstStyle/>
          <a:p>
            <a:r>
              <a:rPr lang="en-US" dirty="0"/>
              <a:t>Empty Data</a:t>
            </a:r>
          </a:p>
        </p:txBody>
      </p:sp>
      <p:sp>
        <p:nvSpPr>
          <p:cNvPr id="3" name="Content Placeholder 2">
            <a:extLst>
              <a:ext uri="{FF2B5EF4-FFF2-40B4-BE49-F238E27FC236}">
                <a16:creationId xmlns:a16="http://schemas.microsoft.com/office/drawing/2014/main" id="{AA61FAA0-56AF-180E-F262-9B65382206BD}"/>
              </a:ext>
            </a:extLst>
          </p:cNvPr>
          <p:cNvSpPr>
            <a:spLocks noGrp="1"/>
          </p:cNvSpPr>
          <p:nvPr>
            <p:ph idx="1"/>
          </p:nvPr>
        </p:nvSpPr>
        <p:spPr/>
        <p:txBody>
          <a:bodyPr/>
          <a:lstStyle/>
          <a:p>
            <a:r>
              <a:rPr lang="en-US" dirty="0"/>
              <a:t>Empty Data is a detriment when using AI models</a:t>
            </a:r>
          </a:p>
          <a:p>
            <a:endParaRPr lang="en-US" dirty="0"/>
          </a:p>
          <a:p>
            <a:pPr>
              <a:spcBef>
                <a:spcPts val="200"/>
              </a:spcBef>
            </a:pPr>
            <a:r>
              <a:rPr lang="en-US" dirty="0"/>
              <a:t>While the core information of the dataset (Annual Count Averages and Location) is complete,</a:t>
            </a:r>
          </a:p>
          <a:p>
            <a:pPr>
              <a:spcBef>
                <a:spcPts val="200"/>
              </a:spcBef>
            </a:pPr>
            <a:r>
              <a:rPr lang="en-US" dirty="0"/>
              <a:t>supplemental information such as speeds and vehicle type are often half empty.</a:t>
            </a:r>
          </a:p>
          <a:p>
            <a:pPr>
              <a:spcBef>
                <a:spcPts val="200"/>
              </a:spcBef>
            </a:pPr>
            <a:endParaRPr lang="en-US" dirty="0"/>
          </a:p>
          <a:p>
            <a:pPr>
              <a:spcBef>
                <a:spcPts val="200"/>
              </a:spcBef>
            </a:pPr>
            <a:r>
              <a:rPr lang="en-US" dirty="0"/>
              <a:t>This data exists in the same format for several years back, so it may be possible to </a:t>
            </a:r>
          </a:p>
          <a:p>
            <a:pPr>
              <a:spcBef>
                <a:spcPts val="200"/>
              </a:spcBef>
            </a:pPr>
            <a:r>
              <a:rPr lang="en-US" dirty="0"/>
              <a:t>supplement a lack of data using prior years recordings.</a:t>
            </a:r>
          </a:p>
        </p:txBody>
      </p:sp>
    </p:spTree>
    <p:extLst>
      <p:ext uri="{BB962C8B-B14F-4D97-AF65-F5344CB8AC3E}">
        <p14:creationId xmlns:p14="http://schemas.microsoft.com/office/powerpoint/2010/main" val="42196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5658-F447-03AA-20C5-573860314CB1}"/>
              </a:ext>
            </a:extLst>
          </p:cNvPr>
          <p:cNvSpPr>
            <a:spLocks noGrp="1"/>
          </p:cNvSpPr>
          <p:nvPr>
            <p:ph type="title"/>
          </p:nvPr>
        </p:nvSpPr>
        <p:spPr/>
        <p:txBody>
          <a:bodyPr/>
          <a:lstStyle/>
          <a:p>
            <a:r>
              <a:rPr lang="en-US" dirty="0"/>
              <a:t>Studies and Implementation</a:t>
            </a:r>
          </a:p>
        </p:txBody>
      </p:sp>
      <p:sp>
        <p:nvSpPr>
          <p:cNvPr id="3" name="Content Placeholder 2">
            <a:extLst>
              <a:ext uri="{FF2B5EF4-FFF2-40B4-BE49-F238E27FC236}">
                <a16:creationId xmlns:a16="http://schemas.microsoft.com/office/drawing/2014/main" id="{A6926C34-7A2D-ACE4-6979-7A9AAB478D5B}"/>
              </a:ext>
            </a:extLst>
          </p:cNvPr>
          <p:cNvSpPr>
            <a:spLocks noGrp="1"/>
          </p:cNvSpPr>
          <p:nvPr>
            <p:ph idx="1"/>
          </p:nvPr>
        </p:nvSpPr>
        <p:spPr/>
        <p:txBody>
          <a:bodyPr/>
          <a:lstStyle/>
          <a:p>
            <a:pPr>
              <a:buFont typeface="Arial" panose="020B0604020202020204" pitchFamily="34" charset="0"/>
              <a:buChar char="•"/>
            </a:pPr>
            <a:r>
              <a:rPr lang="en-US" dirty="0"/>
              <a:t> </a:t>
            </a:r>
            <a:r>
              <a:rPr lang="en-US" u="sng" dirty="0"/>
              <a:t>Google’s Green Light project:</a:t>
            </a:r>
          </a:p>
          <a:p>
            <a:pPr marL="0" indent="0">
              <a:buNone/>
            </a:pPr>
            <a:r>
              <a:rPr lang="en-US" dirty="0"/>
              <a:t>	</a:t>
            </a:r>
            <a:r>
              <a:rPr lang="en-US" sz="1800" dirty="0"/>
              <a:t>Google has deployed AI-driven systems in 14 cities to create "green waves," optimizing 	traffic light sequences to reduce stop-and-go traffic by up to 30%. This approach utilizes data from connected vehicles and navigation apps, allowing municipalities to adjust traffic light timings without the need for new hardware</a:t>
            </a:r>
          </a:p>
          <a:p>
            <a:pPr marL="0" indent="0">
              <a:buNone/>
            </a:pPr>
            <a:endParaRPr lang="en-US" u="sng" dirty="0"/>
          </a:p>
          <a:p>
            <a:pPr>
              <a:buFont typeface="Arial" panose="020B0604020202020204" pitchFamily="34" charset="0"/>
              <a:buChar char="•"/>
            </a:pPr>
            <a:r>
              <a:rPr lang="en-US" dirty="0"/>
              <a:t> </a:t>
            </a:r>
            <a:r>
              <a:rPr lang="en-US" u="sng" dirty="0" err="1"/>
              <a:t>Cavnue's</a:t>
            </a:r>
            <a:r>
              <a:rPr lang="en-US" u="sng" dirty="0"/>
              <a:t> Smart Infrastructure:</a:t>
            </a:r>
          </a:p>
          <a:p>
            <a:pPr marL="0" indent="0">
              <a:buNone/>
            </a:pPr>
            <a:r>
              <a:rPr lang="en-US" sz="1800" dirty="0"/>
              <a:t>	In Michigan, </a:t>
            </a:r>
            <a:r>
              <a:rPr lang="en-US" sz="1800" dirty="0" err="1"/>
              <a:t>Cavnue</a:t>
            </a:r>
            <a:r>
              <a:rPr lang="en-US" sz="1800" dirty="0"/>
              <a:t> has developed a smart infrastructure system on a three-mile section of Interstate 94, installing sensors every 200 meters to monitor and analyze road conditions in real time. This system provides valuable insights to help government agencies improve and repair roadways more efficiently.</a:t>
            </a:r>
          </a:p>
        </p:txBody>
      </p:sp>
    </p:spTree>
    <p:extLst>
      <p:ext uri="{BB962C8B-B14F-4D97-AF65-F5344CB8AC3E}">
        <p14:creationId xmlns:p14="http://schemas.microsoft.com/office/powerpoint/2010/main" val="17583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C356-FFB7-9794-8230-AB47633743DF}"/>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77BD473-2EF9-FCDE-4B69-006B708EEF56}"/>
              </a:ext>
            </a:extLst>
          </p:cNvPr>
          <p:cNvSpPr>
            <a:spLocks noGrp="1"/>
          </p:cNvSpPr>
          <p:nvPr>
            <p:ph idx="1"/>
          </p:nvPr>
        </p:nvSpPr>
        <p:spPr/>
        <p:txBody>
          <a:bodyPr>
            <a:normAutofit lnSpcReduction="10000"/>
          </a:bodyPr>
          <a:lstStyle/>
          <a:p>
            <a:pPr>
              <a:spcBef>
                <a:spcPts val="200"/>
              </a:spcBef>
            </a:pPr>
            <a:r>
              <a:rPr lang="en-US" i="1" dirty="0"/>
              <a:t>“Smart city re-imagined: City planning and GeoAI in the age of big data"</a:t>
            </a:r>
            <a:r>
              <a:rPr lang="en-US" dirty="0"/>
              <a:t> by Reza Mortaheb and Piotr Jankowski</a:t>
            </a:r>
          </a:p>
          <a:p>
            <a:pPr marL="0" indent="0">
              <a:spcBef>
                <a:spcPts val="200"/>
              </a:spcBef>
              <a:buNone/>
            </a:pPr>
            <a:r>
              <a:rPr lang="en-US" sz="1200" dirty="0"/>
              <a:t>This paper critiques the techno-centric notion of smart cities and argues for the integration of city planning with GeoAI (Geospatial Artificial Intelligence) to achieve sustainable, equitable, and efficient urban development. It introduces a human-centered city planning framework that leverages GeoAI, Big Data, and GIScience to achieve four overarching goals:</a:t>
            </a:r>
          </a:p>
          <a:p>
            <a:pPr marL="0" indent="0">
              <a:spcBef>
                <a:spcPts val="200"/>
              </a:spcBef>
              <a:buNone/>
            </a:pPr>
            <a:endParaRPr lang="en-US" sz="1200" dirty="0"/>
          </a:p>
          <a:p>
            <a:pPr>
              <a:spcBef>
                <a:spcPts val="200"/>
              </a:spcBef>
              <a:buFont typeface="Arial" panose="020B0604020202020204" pitchFamily="34" charset="0"/>
              <a:buChar char="•"/>
            </a:pPr>
            <a:r>
              <a:rPr lang="en-US" sz="1200" dirty="0"/>
              <a:t>Enhance efficiency in urban services.</a:t>
            </a:r>
          </a:p>
          <a:p>
            <a:pPr>
              <a:spcBef>
                <a:spcPts val="200"/>
              </a:spcBef>
              <a:buFont typeface="Arial" panose="020B0604020202020204" pitchFamily="34" charset="0"/>
              <a:buChar char="•"/>
            </a:pPr>
            <a:r>
              <a:rPr lang="en-US" sz="1200" dirty="0"/>
              <a:t>Improve quality of life for urban citizens.</a:t>
            </a:r>
          </a:p>
          <a:p>
            <a:pPr>
              <a:spcBef>
                <a:spcPts val="200"/>
              </a:spcBef>
              <a:buFont typeface="Arial" panose="020B0604020202020204" pitchFamily="34" charset="0"/>
              <a:buChar char="•"/>
            </a:pPr>
            <a:r>
              <a:rPr lang="en-US" sz="1200" dirty="0"/>
              <a:t>Address socio-environmental and economic challenges.</a:t>
            </a:r>
          </a:p>
          <a:p>
            <a:pPr>
              <a:spcBef>
                <a:spcPts val="200"/>
              </a:spcBef>
              <a:buFont typeface="Arial" panose="020B0604020202020204" pitchFamily="34" charset="0"/>
              <a:buChar char="•"/>
            </a:pPr>
            <a:r>
              <a:rPr lang="en-US" sz="1200" dirty="0"/>
              <a:t>Generate spatial data and knowledge on urban dynamics.</a:t>
            </a:r>
          </a:p>
          <a:p>
            <a:pPr>
              <a:spcBef>
                <a:spcPts val="200"/>
              </a:spcBef>
              <a:buFont typeface="Arial" panose="020B0604020202020204" pitchFamily="34" charset="0"/>
              <a:buChar char="•"/>
            </a:pPr>
            <a:endParaRPr lang="en-US" sz="1200" dirty="0"/>
          </a:p>
          <a:p>
            <a:pPr>
              <a:spcBef>
                <a:spcPts val="200"/>
              </a:spcBef>
              <a:buFont typeface="Arial" panose="020B0604020202020204" pitchFamily="34" charset="0"/>
              <a:buChar char="•"/>
            </a:pPr>
            <a:endParaRPr lang="en-US" sz="1200" dirty="0"/>
          </a:p>
          <a:p>
            <a:pPr>
              <a:spcBef>
                <a:spcPts val="200"/>
              </a:spcBef>
            </a:pPr>
            <a:r>
              <a:rPr lang="en-US" dirty="0"/>
              <a:t>“SmartAirQ: A Big Data Governance Framework for Urban Air Quality Management in Smart Cities”</a:t>
            </a:r>
          </a:p>
          <a:p>
            <a:pPr>
              <a:spcBef>
                <a:spcPts val="200"/>
              </a:spcBef>
            </a:pPr>
            <a:r>
              <a:rPr lang="en-US" sz="1200" dirty="0"/>
              <a:t>This study proposes the SmartAirQ framework, which integrates advanced technologies (AI, IoT, Big Data, and Cloud Computing) for urban air quality management (UAQM) in smart cities. Its goal is to tackle air quality issues using various data-collection methods and AI.</a:t>
            </a:r>
          </a:p>
          <a:p>
            <a:pPr>
              <a:spcBef>
                <a:spcPts val="200"/>
              </a:spcBef>
            </a:pPr>
            <a:endParaRPr lang="en-US" sz="1200" dirty="0"/>
          </a:p>
          <a:p>
            <a:pPr>
              <a:spcBef>
                <a:spcPts val="200"/>
              </a:spcBef>
              <a:buFont typeface="Arial" panose="020B0604020202020204" pitchFamily="34" charset="0"/>
              <a:buChar char="•"/>
            </a:pPr>
            <a:r>
              <a:rPr lang="en-US" sz="1200" dirty="0"/>
              <a:t>Acquire massive amounts of data using sensors, AI, and existing big data platforms.</a:t>
            </a:r>
          </a:p>
          <a:p>
            <a:pPr>
              <a:spcBef>
                <a:spcPts val="200"/>
              </a:spcBef>
              <a:buFont typeface="Arial" panose="020B0604020202020204" pitchFamily="34" charset="0"/>
              <a:buChar char="•"/>
            </a:pPr>
            <a:r>
              <a:rPr lang="en-US" sz="1200" dirty="0"/>
              <a:t>More of a discussion than action </a:t>
            </a:r>
          </a:p>
          <a:p>
            <a:endParaRPr lang="en-US" sz="1100" dirty="0"/>
          </a:p>
        </p:txBody>
      </p:sp>
    </p:spTree>
    <p:extLst>
      <p:ext uri="{BB962C8B-B14F-4D97-AF65-F5344CB8AC3E}">
        <p14:creationId xmlns:p14="http://schemas.microsoft.com/office/powerpoint/2010/main" val="91590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379-E1FA-38F1-D958-489DCFE117B7}"/>
              </a:ext>
            </a:extLst>
          </p:cNvPr>
          <p:cNvSpPr>
            <a:spLocks noGrp="1"/>
          </p:cNvSpPr>
          <p:nvPr>
            <p:ph type="title"/>
          </p:nvPr>
        </p:nvSpPr>
        <p:spPr/>
        <p:txBody>
          <a:bodyPr/>
          <a:lstStyle/>
          <a:p>
            <a:r>
              <a:rPr lang="en-US" dirty="0"/>
              <a:t>Literature Review cont.</a:t>
            </a:r>
          </a:p>
        </p:txBody>
      </p:sp>
      <p:sp>
        <p:nvSpPr>
          <p:cNvPr id="3" name="Content Placeholder 2">
            <a:extLst>
              <a:ext uri="{FF2B5EF4-FFF2-40B4-BE49-F238E27FC236}">
                <a16:creationId xmlns:a16="http://schemas.microsoft.com/office/drawing/2014/main" id="{26EB4111-A753-B87A-928B-A36D399C9299}"/>
              </a:ext>
            </a:extLst>
          </p:cNvPr>
          <p:cNvSpPr>
            <a:spLocks noGrp="1"/>
          </p:cNvSpPr>
          <p:nvPr>
            <p:ph idx="1"/>
          </p:nvPr>
        </p:nvSpPr>
        <p:spPr>
          <a:xfrm>
            <a:off x="1097280" y="1845733"/>
            <a:ext cx="10058400" cy="4470583"/>
          </a:xfrm>
        </p:spPr>
        <p:txBody>
          <a:bodyPr/>
          <a:lstStyle/>
          <a:p>
            <a:pPr>
              <a:spcBef>
                <a:spcPts val="200"/>
              </a:spcBef>
            </a:pPr>
            <a:r>
              <a:rPr lang="en-US" dirty="0"/>
              <a:t>“The Role of Big Data in Smart Cities”</a:t>
            </a:r>
          </a:p>
          <a:p>
            <a:pPr>
              <a:spcBef>
                <a:spcPts val="200"/>
              </a:spcBef>
            </a:pPr>
            <a:r>
              <a:rPr lang="en-US" sz="1200" dirty="0"/>
              <a:t>This paper explores the potential impact of data collection techniques and the applications that could be employed using this data. It emphasizes Internet of Things (IoT) technologies and the deployment of sensors as primary data sources.</a:t>
            </a:r>
          </a:p>
          <a:p>
            <a:pPr>
              <a:spcBef>
                <a:spcPts val="200"/>
              </a:spcBef>
            </a:pPr>
            <a:endParaRPr lang="en-US" sz="1200" dirty="0"/>
          </a:p>
          <a:p>
            <a:pPr>
              <a:spcBef>
                <a:spcPts val="200"/>
              </a:spcBef>
              <a:buFont typeface="Arial" panose="020B0604020202020204" pitchFamily="34" charset="0"/>
              <a:buChar char="•"/>
            </a:pPr>
            <a:r>
              <a:rPr lang="en-US" sz="1200" dirty="0"/>
              <a:t>Smart Grid: Enhances energy efficiency based on real time needs using big data capabilities.</a:t>
            </a:r>
          </a:p>
          <a:p>
            <a:pPr>
              <a:spcBef>
                <a:spcPts val="200"/>
              </a:spcBef>
              <a:buFont typeface="Arial" panose="020B0604020202020204" pitchFamily="34" charset="0"/>
              <a:buChar char="•"/>
            </a:pPr>
            <a:r>
              <a:rPr lang="en-US" sz="1200" dirty="0"/>
              <a:t>Smart Transportation: Aimed at reducing traffic congestion using optimized routes and patter analysis.</a:t>
            </a:r>
          </a:p>
          <a:p>
            <a:pPr>
              <a:spcBef>
                <a:spcPts val="200"/>
              </a:spcBef>
              <a:buFont typeface="Arial" panose="020B0604020202020204" pitchFamily="34" charset="0"/>
              <a:buChar char="•"/>
            </a:pPr>
            <a:r>
              <a:rPr lang="en-US" sz="1200" dirty="0"/>
              <a:t>Smart Governance: Support future policy formulation</a:t>
            </a:r>
          </a:p>
          <a:p>
            <a:pPr>
              <a:spcBef>
                <a:spcPts val="200"/>
              </a:spcBef>
              <a:buFont typeface="Arial" panose="020B0604020202020204" pitchFamily="34" charset="0"/>
              <a:buChar char="•"/>
            </a:pPr>
            <a:endParaRPr lang="en-US" sz="1100" dirty="0"/>
          </a:p>
          <a:p>
            <a:pPr>
              <a:spcBef>
                <a:spcPts val="200"/>
              </a:spcBef>
              <a:buFont typeface="Arial" panose="020B0604020202020204" pitchFamily="34" charset="0"/>
              <a:buChar char="•"/>
            </a:pPr>
            <a:endParaRPr lang="en-US" sz="1100" dirty="0"/>
          </a:p>
          <a:p>
            <a:pPr>
              <a:spcBef>
                <a:spcPts val="200"/>
              </a:spcBef>
            </a:pPr>
            <a:r>
              <a:rPr lang="en-US" dirty="0"/>
              <a:t>Key Concepts to Research Further</a:t>
            </a:r>
          </a:p>
          <a:p>
            <a:pPr>
              <a:spcBef>
                <a:spcPts val="200"/>
              </a:spcBef>
              <a:buFont typeface="Arial" panose="020B0604020202020204" pitchFamily="34" charset="0"/>
              <a:buChar char="•"/>
            </a:pPr>
            <a:r>
              <a:rPr lang="en-US" sz="1600" dirty="0"/>
              <a:t> Internet of Things (IoT)</a:t>
            </a:r>
          </a:p>
          <a:p>
            <a:pPr lvl="1">
              <a:spcAft>
                <a:spcPts val="200"/>
              </a:spcAft>
              <a:buFont typeface="Arial" panose="020B0604020202020204" pitchFamily="34" charset="0"/>
              <a:buChar char="•"/>
            </a:pPr>
            <a:r>
              <a:rPr lang="en-US" sz="1200" dirty="0"/>
              <a:t>Recurs in almost every paper on Smart City.</a:t>
            </a:r>
          </a:p>
          <a:p>
            <a:pPr lvl="1">
              <a:spcAft>
                <a:spcPts val="200"/>
              </a:spcAft>
              <a:buFont typeface="Arial" panose="020B0604020202020204" pitchFamily="34" charset="0"/>
              <a:buChar char="•"/>
            </a:pPr>
            <a:r>
              <a:rPr lang="en-US" sz="1200" dirty="0"/>
              <a:t>Best means of data collection</a:t>
            </a:r>
          </a:p>
          <a:p>
            <a:pPr>
              <a:spcBef>
                <a:spcPts val="200"/>
              </a:spcBef>
              <a:buFont typeface="Arial" panose="020B0604020202020204" pitchFamily="34" charset="0"/>
              <a:buChar char="•"/>
            </a:pPr>
            <a:r>
              <a:rPr lang="en-US" sz="1600" dirty="0"/>
              <a:t> Big Data</a:t>
            </a:r>
          </a:p>
          <a:p>
            <a:pPr lvl="1">
              <a:spcAft>
                <a:spcPts val="200"/>
              </a:spcAft>
              <a:buFont typeface="Arial" panose="020B0604020202020204" pitchFamily="34" charset="0"/>
              <a:buChar char="•"/>
            </a:pPr>
            <a:r>
              <a:rPr lang="en-US" sz="1200" dirty="0"/>
              <a:t>Massive amounts of data will be generated using the suggested collection techniques.</a:t>
            </a:r>
          </a:p>
          <a:p>
            <a:pPr lvl="1">
              <a:spcAft>
                <a:spcPts val="200"/>
              </a:spcAft>
              <a:buFont typeface="Arial" panose="020B0604020202020204" pitchFamily="34" charset="0"/>
              <a:buChar char="•"/>
            </a:pPr>
            <a:r>
              <a:rPr lang="en-US" sz="1200" dirty="0"/>
              <a:t>Big data makes it possible to work in real time.</a:t>
            </a:r>
          </a:p>
          <a:p>
            <a:pPr>
              <a:spcBef>
                <a:spcPts val="200"/>
              </a:spcBef>
              <a:buFont typeface="Arial" panose="020B0604020202020204" pitchFamily="34" charset="0"/>
              <a:buChar char="•"/>
            </a:pPr>
            <a:r>
              <a:rPr lang="en-US" dirty="0"/>
              <a:t> AI</a:t>
            </a:r>
          </a:p>
          <a:p>
            <a:pPr lvl="1">
              <a:spcAft>
                <a:spcPts val="200"/>
              </a:spcAft>
              <a:buFont typeface="Arial" panose="020B0604020202020204" pitchFamily="34" charset="0"/>
              <a:buChar char="•"/>
            </a:pPr>
            <a:r>
              <a:rPr lang="en-US" sz="1200" dirty="0"/>
              <a:t>Useful for pattern prediction</a:t>
            </a:r>
          </a:p>
        </p:txBody>
      </p:sp>
    </p:spTree>
    <p:extLst>
      <p:ext uri="{BB962C8B-B14F-4D97-AF65-F5344CB8AC3E}">
        <p14:creationId xmlns:p14="http://schemas.microsoft.com/office/powerpoint/2010/main" val="424805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4EAF-9F03-BD86-7F3D-02B9A67DD8FA}"/>
              </a:ext>
            </a:extLst>
          </p:cNvPr>
          <p:cNvSpPr>
            <a:spLocks noGrp="1"/>
          </p:cNvSpPr>
          <p:nvPr>
            <p:ph type="title"/>
          </p:nvPr>
        </p:nvSpPr>
        <p:spPr/>
        <p:txBody>
          <a:bodyPr/>
          <a:lstStyle/>
          <a:p>
            <a:r>
              <a:rPr lang="en-US" dirty="0"/>
              <a:t>Possible Data Sources</a:t>
            </a:r>
          </a:p>
        </p:txBody>
      </p:sp>
      <p:sp>
        <p:nvSpPr>
          <p:cNvPr id="3" name="Content Placeholder 2">
            <a:extLst>
              <a:ext uri="{FF2B5EF4-FFF2-40B4-BE49-F238E27FC236}">
                <a16:creationId xmlns:a16="http://schemas.microsoft.com/office/drawing/2014/main" id="{43D9D557-B164-CD7C-0D78-7ACC2C486AF4}"/>
              </a:ext>
            </a:extLst>
          </p:cNvPr>
          <p:cNvSpPr>
            <a:spLocks noGrp="1"/>
          </p:cNvSpPr>
          <p:nvPr>
            <p:ph idx="1"/>
          </p:nvPr>
        </p:nvSpPr>
        <p:spPr/>
        <p:txBody>
          <a:bodyPr>
            <a:normAutofit lnSpcReduction="10000"/>
          </a:bodyPr>
          <a:lstStyle/>
          <a:p>
            <a:r>
              <a:rPr lang="en-US" dirty="0"/>
              <a:t>Kaggle Datasets</a:t>
            </a:r>
          </a:p>
          <a:p>
            <a:pPr lvl="1"/>
            <a:r>
              <a:rPr lang="en-US" sz="1200" dirty="0"/>
              <a:t>Various datasets on participating smart cities</a:t>
            </a:r>
            <a:endParaRPr lang="en-US" dirty="0"/>
          </a:p>
          <a:p>
            <a:r>
              <a:rPr lang="en-US" dirty="0"/>
              <a:t>SensorThings API</a:t>
            </a:r>
          </a:p>
          <a:p>
            <a:pPr lvl="1"/>
            <a:r>
              <a:rPr lang="en-US" sz="1200" dirty="0"/>
              <a:t>Unified framework for interconnected IoT devices</a:t>
            </a:r>
            <a:endParaRPr lang="en-US" dirty="0"/>
          </a:p>
          <a:p>
            <a:r>
              <a:rPr lang="en-US" dirty="0"/>
              <a:t>pNEUMA</a:t>
            </a:r>
          </a:p>
          <a:p>
            <a:pPr lvl="1"/>
            <a:r>
              <a:rPr lang="en-US" sz="1200" dirty="0"/>
              <a:t>Large-scale dataset of vehicle trajectories collected through drone experiments in Athens, Greece</a:t>
            </a:r>
          </a:p>
          <a:p>
            <a:r>
              <a:rPr lang="en-US" dirty="0"/>
              <a:t>Open Traffic</a:t>
            </a:r>
          </a:p>
          <a:p>
            <a:pPr lvl="1"/>
            <a:r>
              <a:rPr lang="en-US" sz="1200" b="0" i="0" dirty="0">
                <a:solidFill>
                  <a:schemeClr val="tx1"/>
                </a:solidFill>
                <a:effectLst/>
              </a:rPr>
              <a:t>Open Traffic is a global data platform to process anonymous positions of vehicles and smartphones into real-time and historical traffic statistics</a:t>
            </a:r>
            <a:endParaRPr lang="en-US" dirty="0"/>
          </a:p>
          <a:p>
            <a:r>
              <a:rPr lang="en-US" dirty="0"/>
              <a:t>Aimsun</a:t>
            </a:r>
          </a:p>
          <a:p>
            <a:pPr lvl="1"/>
            <a:r>
              <a:rPr lang="en-US" sz="1200" dirty="0"/>
              <a:t>Various papers and software on urban mobility</a:t>
            </a:r>
            <a:endParaRPr lang="en-US" dirty="0"/>
          </a:p>
          <a:p>
            <a:r>
              <a:rPr lang="en-US" dirty="0"/>
              <a:t>Smart City website</a:t>
            </a:r>
          </a:p>
          <a:p>
            <a:pPr lvl="1"/>
            <a:r>
              <a:rPr lang="en-US" sz="1200" dirty="0"/>
              <a:t>Data catalogs, participating city information, etc. Great source for general information. </a:t>
            </a:r>
          </a:p>
          <a:p>
            <a:endParaRPr lang="en-US" dirty="0"/>
          </a:p>
        </p:txBody>
      </p:sp>
    </p:spTree>
    <p:extLst>
      <p:ext uri="{BB962C8B-B14F-4D97-AF65-F5344CB8AC3E}">
        <p14:creationId xmlns:p14="http://schemas.microsoft.com/office/powerpoint/2010/main" val="27827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8B6F-987E-828A-BB77-F637D1B28BC1}"/>
              </a:ext>
            </a:extLst>
          </p:cNvPr>
          <p:cNvSpPr>
            <a:spLocks noGrp="1"/>
          </p:cNvSpPr>
          <p:nvPr>
            <p:ph type="title"/>
          </p:nvPr>
        </p:nvSpPr>
        <p:spPr/>
        <p:txBody>
          <a:bodyPr/>
          <a:lstStyle/>
          <a:p>
            <a:r>
              <a:rPr lang="en-US" dirty="0"/>
              <a:t>Data.gov</a:t>
            </a:r>
          </a:p>
        </p:txBody>
      </p:sp>
      <p:sp>
        <p:nvSpPr>
          <p:cNvPr id="3" name="Content Placeholder 2">
            <a:extLst>
              <a:ext uri="{FF2B5EF4-FFF2-40B4-BE49-F238E27FC236}">
                <a16:creationId xmlns:a16="http://schemas.microsoft.com/office/drawing/2014/main" id="{53E262C2-AE3D-E00A-1B2A-36F7500C76B2}"/>
              </a:ext>
            </a:extLst>
          </p:cNvPr>
          <p:cNvSpPr>
            <a:spLocks noGrp="1"/>
          </p:cNvSpPr>
          <p:nvPr>
            <p:ph idx="1"/>
          </p:nvPr>
        </p:nvSpPr>
        <p:spPr/>
        <p:txBody>
          <a:bodyPr>
            <a:normAutofit/>
          </a:bodyPr>
          <a:lstStyle/>
          <a:p>
            <a:r>
              <a:rPr lang="en-US" dirty="0"/>
              <a:t>Massive wide range US government data catalog</a:t>
            </a:r>
          </a:p>
          <a:p>
            <a:endParaRPr lang="en-US" dirty="0"/>
          </a:p>
          <a:p>
            <a:pPr>
              <a:spcBef>
                <a:spcPts val="200"/>
              </a:spcBef>
            </a:pPr>
            <a:r>
              <a:rPr lang="en-US" sz="1600" dirty="0"/>
              <a:t>1. Traffic Volume Counts</a:t>
            </a:r>
          </a:p>
          <a:p>
            <a:pPr>
              <a:spcBef>
                <a:spcPts val="200"/>
              </a:spcBef>
            </a:pPr>
            <a:r>
              <a:rPr lang="en-US" sz="1200" dirty="0"/>
              <a:t>Metadata Updated: September 2, 2023</a:t>
            </a:r>
          </a:p>
          <a:p>
            <a:pPr>
              <a:spcBef>
                <a:spcPts val="200"/>
              </a:spcBef>
            </a:pPr>
            <a:r>
              <a:rPr lang="en-US" sz="1200" dirty="0"/>
              <a:t>New York City Department of Transportation (NYC DOT) uses Automated Traffic Recorders (ATR) to collect traffic sample volume counts at bridge crossings and roadways. These counts do not cover the entire year, and the number of days counted per location may vary from year to year. Also see Automated Traffic Volume Counts: </a:t>
            </a:r>
            <a:r>
              <a:rPr lang="en-US" sz="1200" dirty="0">
                <a:hlinkClick r:id="rId2"/>
              </a:rPr>
              <a:t>https://data.cityofnewyork.us/Transportation/Automated-Traffic-Volume-Counts/7ym2-wayt</a:t>
            </a:r>
            <a:endParaRPr lang="en-US" sz="1200" dirty="0"/>
          </a:p>
          <a:p>
            <a:pPr>
              <a:spcBef>
                <a:spcPts val="200"/>
              </a:spcBef>
            </a:pPr>
            <a:r>
              <a:rPr lang="en-US" sz="1200" dirty="0"/>
              <a:t>- CSV File</a:t>
            </a:r>
          </a:p>
          <a:p>
            <a:pPr>
              <a:spcBef>
                <a:spcPts val="200"/>
              </a:spcBef>
            </a:pPr>
            <a:endParaRPr lang="en-US" sz="1200" dirty="0"/>
          </a:p>
          <a:p>
            <a:pPr>
              <a:spcBef>
                <a:spcPts val="200"/>
              </a:spcBef>
            </a:pPr>
            <a:r>
              <a:rPr lang="en-US" sz="1600" dirty="0"/>
              <a:t>2. Transportation Services Index and Seasonally-Adjusted Transportation Data</a:t>
            </a:r>
          </a:p>
          <a:p>
            <a:pPr>
              <a:spcBef>
                <a:spcPts val="200"/>
              </a:spcBef>
            </a:pPr>
            <a:r>
              <a:rPr lang="en-US" sz="1200" dirty="0"/>
              <a:t>Metadata Updated: August 16, 2024</a:t>
            </a:r>
          </a:p>
          <a:p>
            <a:pPr>
              <a:spcBef>
                <a:spcPts val="200"/>
              </a:spcBef>
            </a:pPr>
            <a:r>
              <a:rPr lang="en-US" sz="1200" dirty="0"/>
              <a:t>The Transportation Services Index (TSI), created by the U.S. Department of Transportation (DOT), Bureau of Transportation Statistics (BTS), measures the movement of freight and passengers.</a:t>
            </a:r>
          </a:p>
          <a:p>
            <a:pPr>
              <a:spcBef>
                <a:spcPts val="200"/>
              </a:spcBef>
            </a:pPr>
            <a:r>
              <a:rPr lang="en-US" sz="1200" dirty="0"/>
              <a:t>- CSV File</a:t>
            </a:r>
          </a:p>
        </p:txBody>
      </p:sp>
    </p:spTree>
    <p:extLst>
      <p:ext uri="{BB962C8B-B14F-4D97-AF65-F5344CB8AC3E}">
        <p14:creationId xmlns:p14="http://schemas.microsoft.com/office/powerpoint/2010/main" val="290517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4A5F-DA18-A89F-2482-BE5DA7DF5811}"/>
              </a:ext>
            </a:extLst>
          </p:cNvPr>
          <p:cNvSpPr>
            <a:spLocks noGrp="1"/>
          </p:cNvSpPr>
          <p:nvPr>
            <p:ph type="title"/>
          </p:nvPr>
        </p:nvSpPr>
        <p:spPr/>
        <p:txBody>
          <a:bodyPr/>
          <a:lstStyle/>
          <a:p>
            <a:r>
              <a:rPr lang="en-US" dirty="0"/>
              <a:t>Data.gov cont.</a:t>
            </a:r>
          </a:p>
        </p:txBody>
      </p:sp>
      <p:sp>
        <p:nvSpPr>
          <p:cNvPr id="3" name="Content Placeholder 2">
            <a:extLst>
              <a:ext uri="{FF2B5EF4-FFF2-40B4-BE49-F238E27FC236}">
                <a16:creationId xmlns:a16="http://schemas.microsoft.com/office/drawing/2014/main" id="{159A6531-2A80-1A72-F885-407389313776}"/>
              </a:ext>
            </a:extLst>
          </p:cNvPr>
          <p:cNvSpPr>
            <a:spLocks noGrp="1"/>
          </p:cNvSpPr>
          <p:nvPr>
            <p:ph idx="1"/>
          </p:nvPr>
        </p:nvSpPr>
        <p:spPr/>
        <p:txBody>
          <a:bodyPr>
            <a:normAutofit/>
          </a:bodyPr>
          <a:lstStyle/>
          <a:p>
            <a:pPr>
              <a:spcBef>
                <a:spcPts val="200"/>
              </a:spcBef>
            </a:pPr>
            <a:r>
              <a:rPr lang="en-US" sz="1700" dirty="0"/>
              <a:t>3. MTA Monthly Ridership / Traffic Data: Beginning January 2008</a:t>
            </a:r>
          </a:p>
          <a:p>
            <a:pPr>
              <a:spcBef>
                <a:spcPts val="200"/>
              </a:spcBef>
            </a:pPr>
            <a:r>
              <a:rPr lang="en-US" sz="1300" dirty="0"/>
              <a:t>Metadata Updated: November 29, 2024</a:t>
            </a:r>
          </a:p>
          <a:p>
            <a:pPr>
              <a:spcBef>
                <a:spcPts val="200"/>
              </a:spcBef>
            </a:pPr>
            <a:r>
              <a:rPr lang="en-US" sz="1300" dirty="0"/>
              <a:t>This dataset provides systemwide ridership and traffic estimates for subways (including the Staten Island Railway), NYCT bus, MTA Bus, Long Island Rail Road, Metro-North Railroad, Access-A-Ride, Bridges and Tunnels and Staten Island Railway on a monthly basis.</a:t>
            </a:r>
          </a:p>
          <a:p>
            <a:pPr>
              <a:spcBef>
                <a:spcPts val="200"/>
              </a:spcBef>
            </a:pPr>
            <a:r>
              <a:rPr lang="en-US" sz="1300" dirty="0"/>
              <a:t>- CSV File</a:t>
            </a:r>
          </a:p>
          <a:p>
            <a:pPr>
              <a:spcBef>
                <a:spcPts val="200"/>
              </a:spcBef>
            </a:pPr>
            <a:endParaRPr lang="en-US" sz="2000" dirty="0"/>
          </a:p>
          <a:p>
            <a:pPr>
              <a:spcBef>
                <a:spcPts val="200"/>
              </a:spcBef>
            </a:pPr>
            <a:r>
              <a:rPr lang="en-US" sz="1600" dirty="0"/>
              <a:t>4. 2022 Traffic Volume (</a:t>
            </a:r>
            <a:r>
              <a:rPr lang="en-US" sz="1600" dirty="0" err="1"/>
              <a:t>DoC</a:t>
            </a:r>
            <a:r>
              <a:rPr lang="en-US" sz="1600" dirty="0"/>
              <a:t>)</a:t>
            </a:r>
          </a:p>
          <a:p>
            <a:pPr>
              <a:spcBef>
                <a:spcPts val="200"/>
              </a:spcBef>
            </a:pPr>
            <a:r>
              <a:rPr lang="en-US" sz="1200" dirty="0"/>
              <a:t>Metadata Updated: September 17, 2024</a:t>
            </a:r>
          </a:p>
          <a:p>
            <a:pPr>
              <a:spcBef>
                <a:spcPts val="200"/>
              </a:spcBef>
            </a:pPr>
            <a:r>
              <a:rPr lang="en-US" sz="1200" dirty="0"/>
              <a:t>Traffic volume of Roadway Blocks. The dataset contains traffic volume data, created as part of the District of Columbia, Department of Transportation (DDOT) Roads and Highways database. A database provided by the District of Columbia, Department of Transportation identified traffic volume. Count data is collected (both direction) at pre-selected locations on Highway Performance Monitoring System (HPMS) Sections on a three-year cycle. These counts are converted to Annual Average Daily Traffic (AADT).</a:t>
            </a:r>
          </a:p>
          <a:p>
            <a:pPr>
              <a:spcBef>
                <a:spcPts val="200"/>
              </a:spcBef>
            </a:pPr>
            <a:r>
              <a:rPr lang="en-US" sz="1200" dirty="0"/>
              <a:t>-CSV File</a:t>
            </a:r>
          </a:p>
        </p:txBody>
      </p:sp>
    </p:spTree>
    <p:extLst>
      <p:ext uri="{BB962C8B-B14F-4D97-AF65-F5344CB8AC3E}">
        <p14:creationId xmlns:p14="http://schemas.microsoft.com/office/powerpoint/2010/main" val="38019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2052-99DA-DF36-1E6D-F76A57BB4F20}"/>
              </a:ext>
            </a:extLst>
          </p:cNvPr>
          <p:cNvSpPr>
            <a:spLocks noGrp="1"/>
          </p:cNvSpPr>
          <p:nvPr>
            <p:ph type="title"/>
          </p:nvPr>
        </p:nvSpPr>
        <p:spPr/>
        <p:txBody>
          <a:bodyPr/>
          <a:lstStyle/>
          <a:p>
            <a:r>
              <a:rPr lang="en-US" dirty="0"/>
              <a:t>New York Dept. of Transportation</a:t>
            </a:r>
          </a:p>
        </p:txBody>
      </p:sp>
      <p:sp>
        <p:nvSpPr>
          <p:cNvPr id="3" name="Content Placeholder 2">
            <a:extLst>
              <a:ext uri="{FF2B5EF4-FFF2-40B4-BE49-F238E27FC236}">
                <a16:creationId xmlns:a16="http://schemas.microsoft.com/office/drawing/2014/main" id="{229E8174-3F5B-DDE3-025F-2CC88678C406}"/>
              </a:ext>
            </a:extLst>
          </p:cNvPr>
          <p:cNvSpPr>
            <a:spLocks noGrp="1"/>
          </p:cNvSpPr>
          <p:nvPr>
            <p:ph idx="1"/>
          </p:nvPr>
        </p:nvSpPr>
        <p:spPr>
          <a:xfrm>
            <a:off x="1097280" y="1845734"/>
            <a:ext cx="10058400" cy="4370072"/>
          </a:xfrm>
        </p:spPr>
        <p:txBody>
          <a:bodyPr>
            <a:normAutofit fontScale="92500" lnSpcReduction="20000"/>
          </a:bodyPr>
          <a:lstStyle/>
          <a:p>
            <a:r>
              <a:rPr lang="en-US" u="sng" dirty="0"/>
              <a:t>dot.ny.gov</a:t>
            </a:r>
          </a:p>
          <a:p>
            <a:pPr>
              <a:spcBef>
                <a:spcPts val="200"/>
              </a:spcBef>
            </a:pPr>
            <a:r>
              <a:rPr lang="en-US" dirty="0"/>
              <a:t>- New York has lots of traffic data on its department of </a:t>
            </a:r>
          </a:p>
          <a:p>
            <a:pPr>
              <a:spcBef>
                <a:spcPts val="200"/>
              </a:spcBef>
            </a:pPr>
            <a:r>
              <a:rPr lang="en-US" dirty="0"/>
              <a:t>transportation website. </a:t>
            </a:r>
          </a:p>
          <a:p>
            <a:endParaRPr lang="en-US" u="sng" dirty="0"/>
          </a:p>
          <a:p>
            <a:pPr>
              <a:spcBef>
                <a:spcPts val="200"/>
              </a:spcBef>
            </a:pPr>
            <a:r>
              <a:rPr lang="en-US" dirty="0"/>
              <a:t>Traffic Viewer</a:t>
            </a:r>
          </a:p>
          <a:p>
            <a:pPr>
              <a:spcBef>
                <a:spcPts val="200"/>
              </a:spcBef>
            </a:pPr>
            <a:r>
              <a:rPr lang="en-US" sz="1600" dirty="0"/>
              <a:t>- Live traffic trends map</a:t>
            </a:r>
          </a:p>
          <a:p>
            <a:pPr>
              <a:spcBef>
                <a:spcPts val="200"/>
              </a:spcBef>
            </a:pPr>
            <a:endParaRPr lang="en-US" sz="1600" dirty="0"/>
          </a:p>
          <a:p>
            <a:r>
              <a:rPr lang="en-US" dirty="0"/>
              <a:t>Extensive traffic data catalogued over the last decade</a:t>
            </a:r>
          </a:p>
          <a:p>
            <a:pPr>
              <a:spcBef>
                <a:spcPts val="200"/>
              </a:spcBef>
            </a:pPr>
            <a:r>
              <a:rPr lang="en-US" sz="1600" dirty="0"/>
              <a:t>1. Estimates of Vehicle Miles of Travel (VMT) and system</a:t>
            </a:r>
          </a:p>
          <a:p>
            <a:pPr>
              <a:spcBef>
                <a:spcPts val="200"/>
              </a:spcBef>
            </a:pPr>
            <a:r>
              <a:rPr lang="en-US" sz="1600" dirty="0"/>
              <a:t> length stratified by functional class, urban area, and county.</a:t>
            </a:r>
          </a:p>
          <a:p>
            <a:pPr>
              <a:spcBef>
                <a:spcPts val="200"/>
              </a:spcBef>
            </a:pPr>
            <a:r>
              <a:rPr lang="en-US" sz="1600" dirty="0"/>
              <a:t>- CSV File</a:t>
            </a:r>
          </a:p>
          <a:p>
            <a:pPr>
              <a:spcBef>
                <a:spcPts val="200"/>
              </a:spcBef>
            </a:pPr>
            <a:endParaRPr lang="en-US" sz="1600" dirty="0"/>
          </a:p>
          <a:p>
            <a:pPr>
              <a:spcBef>
                <a:spcPts val="200"/>
              </a:spcBef>
            </a:pPr>
            <a:r>
              <a:rPr lang="en-US" sz="1600" dirty="0"/>
              <a:t>2. Count Statistics</a:t>
            </a:r>
          </a:p>
          <a:p>
            <a:pPr>
              <a:spcBef>
                <a:spcPts val="200"/>
              </a:spcBef>
            </a:pPr>
            <a:r>
              <a:rPr lang="en-US" sz="1600" dirty="0"/>
              <a:t>- Labeled dataset containing vehicle counts labeled by county ID and an </a:t>
            </a:r>
          </a:p>
          <a:p>
            <a:pPr>
              <a:spcBef>
                <a:spcPts val="200"/>
              </a:spcBef>
            </a:pPr>
            <a:r>
              <a:rPr lang="en-US" sz="1600" dirty="0"/>
              <a:t>ID for specific road segments. </a:t>
            </a:r>
          </a:p>
          <a:p>
            <a:pPr>
              <a:spcBef>
                <a:spcPts val="200"/>
              </a:spcBef>
            </a:pPr>
            <a:r>
              <a:rPr lang="en-US" sz="1600" dirty="0"/>
              <a:t>- Several years worth of data</a:t>
            </a:r>
          </a:p>
          <a:p>
            <a:pPr>
              <a:spcBef>
                <a:spcPts val="200"/>
              </a:spcBef>
            </a:pPr>
            <a:r>
              <a:rPr lang="en-US" sz="1600" dirty="0"/>
              <a:t>- CSV File</a:t>
            </a:r>
          </a:p>
          <a:p>
            <a:endParaRPr lang="en-US" dirty="0"/>
          </a:p>
          <a:p>
            <a:pPr marL="0" indent="0">
              <a:buNone/>
            </a:pPr>
            <a:endParaRPr lang="en-US" sz="1600" dirty="0"/>
          </a:p>
          <a:p>
            <a:endParaRPr lang="en-US" dirty="0"/>
          </a:p>
        </p:txBody>
      </p:sp>
      <p:pic>
        <p:nvPicPr>
          <p:cNvPr id="5" name="Picture 4">
            <a:extLst>
              <a:ext uri="{FF2B5EF4-FFF2-40B4-BE49-F238E27FC236}">
                <a16:creationId xmlns:a16="http://schemas.microsoft.com/office/drawing/2014/main" id="{C7002548-7C60-AC4A-ACC6-929BF8930BC7}"/>
              </a:ext>
            </a:extLst>
          </p:cNvPr>
          <p:cNvPicPr>
            <a:picLocks noChangeAspect="1"/>
          </p:cNvPicPr>
          <p:nvPr/>
        </p:nvPicPr>
        <p:blipFill>
          <a:blip r:embed="rId2"/>
          <a:stretch>
            <a:fillRect/>
          </a:stretch>
        </p:blipFill>
        <p:spPr>
          <a:xfrm>
            <a:off x="7793904" y="1917333"/>
            <a:ext cx="3787684" cy="3023334"/>
          </a:xfrm>
          <a:prstGeom prst="rect">
            <a:avLst/>
          </a:prstGeom>
        </p:spPr>
      </p:pic>
    </p:spTree>
    <p:extLst>
      <p:ext uri="{BB962C8B-B14F-4D97-AF65-F5344CB8AC3E}">
        <p14:creationId xmlns:p14="http://schemas.microsoft.com/office/powerpoint/2010/main" val="2823613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2262</TotalTime>
  <Words>1786</Words>
  <Application>Microsoft Office PowerPoint</Application>
  <PresentationFormat>Widescreen</PresentationFormat>
  <Paragraphs>217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Arial</vt:lpstr>
      <vt:lpstr>Calibri</vt:lpstr>
      <vt:lpstr>Calibri Light</vt:lpstr>
      <vt:lpstr>Courier New</vt:lpstr>
      <vt:lpstr>system-ui</vt:lpstr>
      <vt:lpstr>Retrospect</vt:lpstr>
      <vt:lpstr>Research Topics</vt:lpstr>
      <vt:lpstr>Smart Cities</vt:lpstr>
      <vt:lpstr>Studies and Implementation</vt:lpstr>
      <vt:lpstr>Literature Review</vt:lpstr>
      <vt:lpstr>Literature Review cont.</vt:lpstr>
      <vt:lpstr>Possible Data Sources</vt:lpstr>
      <vt:lpstr>Data.gov</vt:lpstr>
      <vt:lpstr>Data.gov cont.</vt:lpstr>
      <vt:lpstr>New York Dept. of Transportation</vt:lpstr>
      <vt:lpstr>Goal</vt:lpstr>
      <vt:lpstr>Dataset</vt:lpstr>
      <vt:lpstr>New York Traffic Data Viewer</vt:lpstr>
      <vt:lpstr>Methods</vt:lpstr>
      <vt:lpstr>Cleaning Data</vt:lpstr>
      <vt:lpstr>Region, Station, County Codes</vt:lpstr>
      <vt:lpstr>Lots of Empty Data</vt:lpstr>
      <vt:lpstr>Likely Columns to be Removed</vt:lpstr>
      <vt:lpstr>Merging Vehicle Count Percentages</vt:lpstr>
      <vt:lpstr>Merging Vehicle Count Percentages</vt:lpstr>
      <vt:lpstr>After Trimming</vt:lpstr>
      <vt:lpstr>Analysis Methods Research</vt:lpstr>
      <vt:lpstr>Empty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Witt</dc:creator>
  <cp:lastModifiedBy>Chris Witt</cp:lastModifiedBy>
  <cp:revision>12</cp:revision>
  <dcterms:created xsi:type="dcterms:W3CDTF">2024-11-15T16:21:29Z</dcterms:created>
  <dcterms:modified xsi:type="dcterms:W3CDTF">2025-01-23T20:36:55Z</dcterms:modified>
</cp:coreProperties>
</file>