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2" r:id="rId3"/>
    <p:sldId id="272" r:id="rId4"/>
    <p:sldId id="259" r:id="rId5"/>
    <p:sldId id="257" r:id="rId6"/>
    <p:sldId id="263" r:id="rId7"/>
    <p:sldId id="273" r:id="rId8"/>
    <p:sldId id="292" r:id="rId9"/>
    <p:sldId id="260" r:id="rId10"/>
    <p:sldId id="276" r:id="rId11"/>
    <p:sldId id="286" r:id="rId12"/>
    <p:sldId id="268" r:id="rId13"/>
    <p:sldId id="269" r:id="rId14"/>
    <p:sldId id="264" r:id="rId15"/>
    <p:sldId id="265" r:id="rId16"/>
    <p:sldId id="266" r:id="rId17"/>
    <p:sldId id="267" r:id="rId18"/>
    <p:sldId id="270" r:id="rId19"/>
    <p:sldId id="261" r:id="rId20"/>
    <p:sldId id="307" r:id="rId21"/>
    <p:sldId id="258" r:id="rId22"/>
    <p:sldId id="282" r:id="rId23"/>
    <p:sldId id="308" r:id="rId24"/>
    <p:sldId id="309" r:id="rId25"/>
    <p:sldId id="312" r:id="rId26"/>
    <p:sldId id="313" r:id="rId27"/>
    <p:sldId id="287" r:id="rId28"/>
    <p:sldId id="281" r:id="rId29"/>
    <p:sldId id="288" r:id="rId30"/>
    <p:sldId id="285" r:id="rId31"/>
    <p:sldId id="290" r:id="rId32"/>
    <p:sldId id="291" r:id="rId33"/>
    <p:sldId id="284" r:id="rId34"/>
    <p:sldId id="293" r:id="rId35"/>
    <p:sldId id="294" r:id="rId36"/>
    <p:sldId id="295" r:id="rId37"/>
    <p:sldId id="296" r:id="rId38"/>
    <p:sldId id="298" r:id="rId39"/>
    <p:sldId id="299" r:id="rId40"/>
    <p:sldId id="301" r:id="rId41"/>
    <p:sldId id="302" r:id="rId42"/>
    <p:sldId id="303" r:id="rId43"/>
    <p:sldId id="305" r:id="rId44"/>
    <p:sldId id="277" r:id="rId45"/>
    <p:sldId id="279" r:id="rId46"/>
    <p:sldId id="2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A0C4-22FA-E51D-9CF3-84AEB7274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DC5DF-92D6-7F78-7EF5-64E85721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B1D0-E3B1-DCD0-F563-361B8371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A8F4-4412-E202-8D15-B27586A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DFCD-FA07-1626-9B7B-B1CDBC3C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5969-6217-F749-3A24-954FFA9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7EF24-5658-47A4-C1DD-C5DD8E9BD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0710-47E9-9E4F-7BF4-236D5BF4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BAB5-E71F-E6A7-959C-1A7EB20D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D4C2-8FD4-976D-E4E4-FFB99771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59856-31F6-D4B1-3AC8-34FE802F5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7F0D4-8A0E-50B0-5361-2273F1ECB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A298-24B7-D4CC-B3A9-B780E1AB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BEA2-16CE-DB43-8F8E-489661A3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1FB3-0B25-94EF-4052-8A50EA8B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3306-C884-E8CC-9E3E-6A734AEB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1603-3CF2-9A55-2E86-580919A4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458F-A15D-E619-F974-3F13E970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3243-39B1-9A4E-C551-3DB056E8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4393-CE2F-E9AD-8B50-19247969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FADB-1769-B2CC-2B90-5932533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EA492-A181-5750-0038-776272F7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E7B8-03C4-3217-79BE-758369CA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E50DF-9FD2-B661-2410-63B6AF3A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BFDF-8205-13B6-FBE1-1F02FA5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8622-E380-27F4-5082-93D5233E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7A34-F3B0-AE8E-6FCE-62EBF5D8B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2646B-8543-4210-6DD2-364A8A749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AED4-6E6E-1B9E-004B-7D70C601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6411E-906E-FD77-1D90-603F2DFF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6A6D0-95F6-E415-39BB-80431DD4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5DBE-5417-9D01-78BD-FD76A17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D29E-2F1A-59E9-AF55-A203DB54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CBF92-71C5-2F8B-4E71-B1DAA17E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1473E-259E-FF12-7BA2-7FFE1D44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4E51F-02CF-5AD3-7FD3-14A9EA4E9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0561D-080A-182B-1B2B-B2B4A16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39B2B-CB09-E1B4-4297-71B5CB70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88007-2739-EC60-31CA-5CAF37D9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2BF2-E807-EB8E-6037-E6BA7CA8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C0039-B9CC-0D14-5AE6-8CEB9D4D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3B34E-EE3E-2FD1-85C8-B1BAA97D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61915-29C9-1DC2-6CBF-9CC0F59F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5671D-7161-3C7C-B49C-B7E1BDBC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0CF39-040A-73F4-3477-768BEB52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BDDCE-F405-883E-E999-069D2FD3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8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F155-358D-5E5B-DC06-0A7DB6B5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2AB5-3275-71D6-906F-267243EC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4C1CA-B25B-C1FE-D119-2BB392212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7AF7-67BC-F9A6-9D6D-9BE25898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D660-10B5-66CF-B059-556B4EF9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94A1B-F09F-2919-AD4D-DDFAF246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1E2A-167F-5C9A-B446-DE9B80D9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BD80C-16AC-86ED-B4DE-42ED6BEF3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B48F2-4B59-D456-E5DE-7E7015064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D378-4AE0-F572-9DD1-A440C87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F4088-7A92-F99B-34CF-6DA6ACA2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C85FA-392D-BD27-23F4-6B870D07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0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680D8-D2DC-0E7B-3ACF-85161AF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9FD2-9113-2938-40CF-8B7B54ED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D22D-AA7F-3332-4751-EE81128C1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DD07B-621A-49A5-9F20-1617801D6B6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AC56-A098-EBEC-9356-7EAF08D12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E2EC-3F95-A673-22A3-A54B5081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24CF-A73F-42FD-AEAA-0D023FC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8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Simulation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for teaching business concepts</a:t>
            </a:r>
          </a:p>
          <a:p>
            <a:r>
              <a:rPr lang="en-US" dirty="0"/>
              <a:t>April 2024</a:t>
            </a:r>
          </a:p>
          <a:p>
            <a:r>
              <a:rPr lang="en-US" b="1" dirty="0"/>
              <a:t>Draft !!!</a:t>
            </a:r>
          </a:p>
        </p:txBody>
      </p:sp>
    </p:spTree>
    <p:extLst>
      <p:ext uri="{BB962C8B-B14F-4D97-AF65-F5344CB8AC3E}">
        <p14:creationId xmlns:p14="http://schemas.microsoft.com/office/powerpoint/2010/main" val="381909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Summary -- Monthly Game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Decide on Menu and Price. Guess quantities.</a:t>
            </a:r>
          </a:p>
          <a:p>
            <a:r>
              <a:rPr lang="en-US" dirty="0"/>
              <a:t>Purchase Supplies (Auto purchase available)</a:t>
            </a:r>
          </a:p>
          <a:p>
            <a:r>
              <a:rPr lang="en-US" dirty="0"/>
              <a:t>Schedule Labor</a:t>
            </a:r>
          </a:p>
          <a:p>
            <a:r>
              <a:rPr lang="en-US" dirty="0"/>
              <a:t>Advertise and Promote</a:t>
            </a:r>
          </a:p>
          <a:p>
            <a:r>
              <a:rPr lang="en-US" dirty="0"/>
              <a:t>Review Short Term Results</a:t>
            </a:r>
          </a:p>
          <a:p>
            <a:pPr lvl="1"/>
            <a:r>
              <a:rPr lang="en-US" dirty="0"/>
              <a:t>Good News</a:t>
            </a:r>
          </a:p>
          <a:p>
            <a:pPr lvl="2"/>
            <a:r>
              <a:rPr lang="en-US" dirty="0"/>
              <a:t>Labor shortage</a:t>
            </a:r>
          </a:p>
          <a:p>
            <a:pPr lvl="2"/>
            <a:r>
              <a:rPr lang="en-US" dirty="0"/>
              <a:t>Food Shortage</a:t>
            </a:r>
          </a:p>
          <a:p>
            <a:pPr lvl="2"/>
            <a:r>
              <a:rPr lang="en-US" dirty="0"/>
              <a:t>Seat Shortage</a:t>
            </a:r>
          </a:p>
          <a:p>
            <a:pPr lvl="1"/>
            <a:r>
              <a:rPr lang="en-US" dirty="0"/>
              <a:t>Bad news</a:t>
            </a:r>
          </a:p>
          <a:p>
            <a:pPr lvl="2"/>
            <a:r>
              <a:rPr lang="en-US" dirty="0"/>
              <a:t>Low demand</a:t>
            </a:r>
          </a:p>
          <a:p>
            <a:pPr lvl="2"/>
            <a:endParaRPr lang="en-US" dirty="0"/>
          </a:p>
          <a:p>
            <a:r>
              <a:rPr lang="en-US" dirty="0"/>
              <a:t>Make Changes</a:t>
            </a:r>
          </a:p>
        </p:txBody>
      </p:sp>
    </p:spTree>
    <p:extLst>
      <p:ext uri="{BB962C8B-B14F-4D97-AF65-F5344CB8AC3E}">
        <p14:creationId xmlns:p14="http://schemas.microsoft.com/office/powerpoint/2010/main" val="265437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Game Process for Teachers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Form Teams</a:t>
            </a:r>
          </a:p>
          <a:p>
            <a:r>
              <a:rPr lang="en-US" dirty="0"/>
              <a:t>Put together a financing plan. Where will you get the money. Figure out how much money you have. Get loan, ask family, work.</a:t>
            </a:r>
          </a:p>
          <a:p>
            <a:r>
              <a:rPr lang="en-US" dirty="0"/>
              <a:t>Basics: Choose Restaurant Type, Location, Theme, Menu, Brand</a:t>
            </a:r>
          </a:p>
          <a:p>
            <a:r>
              <a:rPr lang="en-US" dirty="0"/>
              <a:t>Conduct, Buy or Skip Marketing Research.</a:t>
            </a:r>
          </a:p>
          <a:p>
            <a:r>
              <a:rPr lang="en-US" dirty="0"/>
              <a:t>Develop business plan. Organize company. Get government paperwork and permits.</a:t>
            </a:r>
          </a:p>
          <a:p>
            <a:r>
              <a:rPr lang="en-US" dirty="0"/>
              <a:t>Renovate Store. Fit out (Decorate) store</a:t>
            </a:r>
          </a:p>
          <a:p>
            <a:r>
              <a:rPr lang="en-US" dirty="0"/>
              <a:t>Market business. Promotion.</a:t>
            </a:r>
          </a:p>
          <a:p>
            <a:r>
              <a:rPr lang="en-US" dirty="0"/>
              <a:t>Grand Opening</a:t>
            </a:r>
          </a:p>
          <a:p>
            <a:r>
              <a:rPr lang="en-US" dirty="0"/>
              <a:t>Operate store</a:t>
            </a:r>
          </a:p>
          <a:p>
            <a:pPr lvl="1"/>
            <a:r>
              <a:rPr lang="en-US" dirty="0"/>
              <a:t>Change Prices</a:t>
            </a:r>
          </a:p>
          <a:p>
            <a:pPr lvl="1"/>
            <a:r>
              <a:rPr lang="en-US" dirty="0"/>
              <a:t>Change menu </a:t>
            </a:r>
          </a:p>
          <a:p>
            <a:pPr lvl="1"/>
            <a:r>
              <a:rPr lang="en-US" dirty="0"/>
              <a:t>Promote store</a:t>
            </a:r>
          </a:p>
          <a:p>
            <a:pPr lvl="1"/>
            <a:r>
              <a:rPr lang="en-US" dirty="0"/>
              <a:t>Cut cost / raise prices</a:t>
            </a:r>
          </a:p>
          <a:p>
            <a:pPr lvl="1"/>
            <a:r>
              <a:rPr lang="en-US" dirty="0"/>
              <a:t>Lease / Buy equipment</a:t>
            </a:r>
          </a:p>
          <a:p>
            <a:r>
              <a:rPr lang="en-US" dirty="0"/>
              <a:t>Expand, Milk Business, Let business go down hill</a:t>
            </a:r>
          </a:p>
          <a:p>
            <a:r>
              <a:rPr lang="en-US" dirty="0"/>
              <a:t>Exit Plan: Sell Business, Close, Bankruptcy, Lose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258D-FEB4-DB99-10AE-1D57B843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Type and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C3CD5-AF34-D9A8-87ED-1858A8237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272" y="1825625"/>
            <a:ext cx="4523455" cy="4351338"/>
          </a:xfrm>
        </p:spPr>
      </p:pic>
    </p:spTree>
    <p:extLst>
      <p:ext uri="{BB962C8B-B14F-4D97-AF65-F5344CB8AC3E}">
        <p14:creationId xmlns:p14="http://schemas.microsoft.com/office/powerpoint/2010/main" val="358902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4AF0-C4F5-7C14-453B-FA0059D4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2B46B-B6C0-036B-987D-DB26A6300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962" y="1825625"/>
            <a:ext cx="5646076" cy="4351338"/>
          </a:xfrm>
        </p:spPr>
      </p:pic>
    </p:spTree>
    <p:extLst>
      <p:ext uri="{BB962C8B-B14F-4D97-AF65-F5344CB8AC3E}">
        <p14:creationId xmlns:p14="http://schemas.microsoft.com/office/powerpoint/2010/main" val="160503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43E0-975B-990F-6166-F630D27C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Choices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AA429-C3D5-4636-E4D2-3F1D1195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333"/>
            <a:ext cx="10515600" cy="3747922"/>
          </a:xfrm>
        </p:spPr>
      </p:pic>
    </p:spTree>
    <p:extLst>
      <p:ext uri="{BB962C8B-B14F-4D97-AF65-F5344CB8AC3E}">
        <p14:creationId xmlns:p14="http://schemas.microsoft.com/office/powerpoint/2010/main" val="148921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95B6-92D1-AE11-D542-F1132921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Prices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1514E-4FB4-0AEE-5508-409DC1152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88" y="1825625"/>
            <a:ext cx="8728023" cy="4351338"/>
          </a:xfrm>
        </p:spPr>
      </p:pic>
    </p:spTree>
    <p:extLst>
      <p:ext uri="{BB962C8B-B14F-4D97-AF65-F5344CB8AC3E}">
        <p14:creationId xmlns:p14="http://schemas.microsoft.com/office/powerpoint/2010/main" val="155173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3546-4E29-2D6E-0F0A-1670C299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Staffing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78ACE-0950-94AF-858F-735A5431E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160" y="1825625"/>
            <a:ext cx="9955679" cy="4351338"/>
          </a:xfrm>
        </p:spPr>
      </p:pic>
    </p:spTree>
    <p:extLst>
      <p:ext uri="{BB962C8B-B14F-4D97-AF65-F5344CB8AC3E}">
        <p14:creationId xmlns:p14="http://schemas.microsoft.com/office/powerpoint/2010/main" val="153171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49F3-68B9-0353-1365-98C6C08C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Operating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EF848-97C4-7551-649F-3D390CB43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107" y="1118586"/>
            <a:ext cx="8238253" cy="4960722"/>
          </a:xfrm>
        </p:spPr>
      </p:pic>
    </p:spTree>
    <p:extLst>
      <p:ext uri="{BB962C8B-B14F-4D97-AF65-F5344CB8AC3E}">
        <p14:creationId xmlns:p14="http://schemas.microsoft.com/office/powerpoint/2010/main" val="339142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FC22-F138-84AA-92A1-152FA0B5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dirty="0"/>
              <a:t>Purchasing and Inventory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33AEE-22F9-48D9-5B70-C3D85D32A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657" y="1171852"/>
            <a:ext cx="7037442" cy="5022866"/>
          </a:xfrm>
        </p:spPr>
      </p:pic>
    </p:spTree>
    <p:extLst>
      <p:ext uri="{BB962C8B-B14F-4D97-AF65-F5344CB8AC3E}">
        <p14:creationId xmlns:p14="http://schemas.microsoft.com/office/powerpoint/2010/main" val="175142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3351-1823-003F-E06E-9E18CD6F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B203-223D-535B-5C06-097D6C7E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HR model</a:t>
            </a:r>
          </a:p>
          <a:p>
            <a:r>
              <a:rPr lang="en-US" dirty="0"/>
              <a:t>Bad graphics</a:t>
            </a:r>
          </a:p>
          <a:p>
            <a:r>
              <a:rPr lang="en-US" dirty="0"/>
              <a:t>Cannot win – good !!!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Blank space on dashboard </a:t>
            </a:r>
          </a:p>
          <a:p>
            <a:r>
              <a:rPr lang="en-US" dirty="0"/>
              <a:t>Owners health and happiness</a:t>
            </a:r>
          </a:p>
          <a:p>
            <a:r>
              <a:rPr lang="en-US" dirty="0"/>
              <a:t>Lack of fu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60C4-16CB-41E3-B42D-6E1721BA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students always say…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0311-1543-4FA0-BC98-7B3128A3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want to start a business”</a:t>
            </a:r>
          </a:p>
          <a:p>
            <a:r>
              <a:rPr lang="en-US" dirty="0"/>
              <a:t>“I know everything I need to know”</a:t>
            </a:r>
          </a:p>
          <a:p>
            <a:r>
              <a:rPr lang="en-US" dirty="0"/>
              <a:t>“This is going to be easy. I love what I do.”</a:t>
            </a:r>
          </a:p>
          <a:p>
            <a:r>
              <a:rPr lang="en-US" dirty="0"/>
              <a:t>“I know I’ll make money doing something I love”</a:t>
            </a:r>
          </a:p>
          <a:p>
            <a:r>
              <a:rPr lang="en-US" dirty="0"/>
              <a:t>“This is a piece of cake, I saw XYZ do it on the internet”</a:t>
            </a:r>
          </a:p>
          <a:p>
            <a:r>
              <a:rPr lang="en-US" dirty="0"/>
              <a:t>“I don’t need to understand…”</a:t>
            </a:r>
          </a:p>
          <a:p>
            <a:pPr lvl="1"/>
            <a:r>
              <a:rPr lang="en-US" dirty="0"/>
              <a:t>Startup deal financing</a:t>
            </a:r>
          </a:p>
          <a:p>
            <a:pPr lvl="1"/>
            <a:r>
              <a:rPr lang="en-US" dirty="0"/>
              <a:t>Workforce scheduling and planning</a:t>
            </a:r>
          </a:p>
          <a:p>
            <a:pPr lvl="1"/>
            <a:r>
              <a:rPr lang="en-US" dirty="0"/>
              <a:t>Menu creation and Pricing</a:t>
            </a:r>
          </a:p>
        </p:txBody>
      </p:sp>
    </p:spTree>
    <p:extLst>
      <p:ext uri="{BB962C8B-B14F-4D97-AF65-F5344CB8AC3E}">
        <p14:creationId xmlns:p14="http://schemas.microsoft.com/office/powerpoint/2010/main" val="2100690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540C-C63A-01A7-73C5-F044446CF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Simulation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DA870-E946-8297-3D0F-767B79906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play model and business model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759237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65E5-9B08-A5A9-0D32-636D4B27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4BB-E4DD-717A-C44C-CE465339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choices – set-up game</a:t>
            </a:r>
          </a:p>
          <a:p>
            <a:pPr lvl="1"/>
            <a:r>
              <a:rPr lang="en-US" dirty="0"/>
              <a:t>Financing</a:t>
            </a:r>
          </a:p>
          <a:p>
            <a:pPr lvl="1"/>
            <a:r>
              <a:rPr lang="en-US" dirty="0"/>
              <a:t>Restaurant type and location</a:t>
            </a:r>
          </a:p>
          <a:p>
            <a:pPr lvl="1"/>
            <a:r>
              <a:rPr lang="en-US" dirty="0"/>
              <a:t>Menu</a:t>
            </a:r>
          </a:p>
          <a:p>
            <a:pPr lvl="1"/>
            <a:r>
              <a:rPr lang="en-US" dirty="0"/>
              <a:t>Employees</a:t>
            </a:r>
          </a:p>
          <a:p>
            <a:r>
              <a:rPr lang="en-US" dirty="0"/>
              <a:t>Review P&amp;L</a:t>
            </a:r>
          </a:p>
          <a:p>
            <a:r>
              <a:rPr lang="en-US" dirty="0"/>
              <a:t>Adjust Choices</a:t>
            </a:r>
          </a:p>
          <a:p>
            <a:r>
              <a:rPr lang="en-US" dirty="0"/>
              <a:t>Run until you run out of money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A49D-148D-4DE9-88C1-FF5176D5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99C0-BBF4-4896-9EF5-2A2CC200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Demand Curve</a:t>
            </a:r>
          </a:p>
          <a:p>
            <a:pPr lvl="1"/>
            <a:r>
              <a:rPr lang="en-US" dirty="0"/>
              <a:t>Typical product adoption curve but with a stable tale</a:t>
            </a:r>
          </a:p>
          <a:p>
            <a:pPr lvl="1"/>
            <a:r>
              <a:rPr lang="en-US" dirty="0"/>
              <a:t>Random spikes and drops</a:t>
            </a:r>
          </a:p>
          <a:p>
            <a:pPr lvl="1"/>
            <a:r>
              <a:rPr lang="en-US" dirty="0"/>
              <a:t>Demand is Adjusted for restaurant type and location</a:t>
            </a:r>
          </a:p>
          <a:p>
            <a:pPr lvl="1"/>
            <a:endParaRPr lang="en-US" dirty="0"/>
          </a:p>
          <a:p>
            <a:r>
              <a:rPr lang="en-US" dirty="0"/>
              <a:t>Demand to Sales conversion rate</a:t>
            </a:r>
          </a:p>
          <a:p>
            <a:r>
              <a:rPr lang="en-US" dirty="0"/>
              <a:t>Average Wage Rate</a:t>
            </a:r>
          </a:p>
          <a:p>
            <a:r>
              <a:rPr lang="en-US" dirty="0"/>
              <a:t>Interest Rate</a:t>
            </a:r>
          </a:p>
          <a:p>
            <a:r>
              <a:rPr lang="en-US" dirty="0"/>
              <a:t>Economy Growth Rate</a:t>
            </a:r>
          </a:p>
          <a:p>
            <a:r>
              <a:rPr lang="en-US" dirty="0"/>
              <a:t>Price Elasticity of Demand</a:t>
            </a:r>
          </a:p>
          <a:p>
            <a:r>
              <a:rPr lang="en-US" dirty="0"/>
              <a:t>Employee Wage / Productivity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5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B92A-EC22-4C44-EFB6-67D766D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Simulation Game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DD4F4-5068-0FC2-2F75-4196E46D9DF2}"/>
              </a:ext>
            </a:extLst>
          </p:cNvPr>
          <p:cNvSpPr/>
          <p:nvPr/>
        </p:nvSpPr>
        <p:spPr>
          <a:xfrm>
            <a:off x="998376" y="2118049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Restaurant characteristics and location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2BA5B-BADB-E8D7-37B7-F73E339CF42E}"/>
              </a:ext>
            </a:extLst>
          </p:cNvPr>
          <p:cNvSpPr/>
          <p:nvPr/>
        </p:nvSpPr>
        <p:spPr>
          <a:xfrm>
            <a:off x="3865985" y="2118049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Menu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BC0E4-FE5D-C99A-7D07-0C6EC202218B}"/>
              </a:ext>
            </a:extLst>
          </p:cNvPr>
          <p:cNvSpPr/>
          <p:nvPr/>
        </p:nvSpPr>
        <p:spPr>
          <a:xfrm>
            <a:off x="6630956" y="2118048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Prices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BAE47-DFAF-EF2C-79CE-8F828EFE854E}"/>
              </a:ext>
            </a:extLst>
          </p:cNvPr>
          <p:cNvSpPr/>
          <p:nvPr/>
        </p:nvSpPr>
        <p:spPr>
          <a:xfrm>
            <a:off x="9395927" y="2118047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Staffing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B3B4D-01AA-E8B3-0D93-39F6CCC13DE0}"/>
              </a:ext>
            </a:extLst>
          </p:cNvPr>
          <p:cNvSpPr/>
          <p:nvPr/>
        </p:nvSpPr>
        <p:spPr>
          <a:xfrm>
            <a:off x="1066800" y="3772677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Game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61B64-6DA3-941F-26CB-604E0EF560A1}"/>
              </a:ext>
            </a:extLst>
          </p:cNvPr>
          <p:cNvSpPr/>
          <p:nvPr/>
        </p:nvSpPr>
        <p:spPr>
          <a:xfrm>
            <a:off x="3934409" y="3772677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Review P&amp;L Chart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00B5C-1451-E119-DE46-39254EDDE708}"/>
              </a:ext>
            </a:extLst>
          </p:cNvPr>
          <p:cNvSpPr/>
          <p:nvPr/>
        </p:nvSpPr>
        <p:spPr>
          <a:xfrm>
            <a:off x="6699380" y="3772676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Review P&amp;L and Balance Sheet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D1D9DD-EF8F-D069-9361-4E14B33443E8}"/>
              </a:ext>
            </a:extLst>
          </p:cNvPr>
          <p:cNvSpPr/>
          <p:nvPr/>
        </p:nvSpPr>
        <p:spPr>
          <a:xfrm>
            <a:off x="9464351" y="3772675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Adjust Game Parameters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558246-4B2A-8C14-C3AC-81481EE44955}"/>
              </a:ext>
            </a:extLst>
          </p:cNvPr>
          <p:cNvSpPr/>
          <p:nvPr/>
        </p:nvSpPr>
        <p:spPr>
          <a:xfrm>
            <a:off x="1066800" y="5166048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Next Month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9CEA4F-2959-5273-C3DF-011C0FE3FE33}"/>
              </a:ext>
            </a:extLst>
          </p:cNvPr>
          <p:cNvSpPr/>
          <p:nvPr/>
        </p:nvSpPr>
        <p:spPr>
          <a:xfrm>
            <a:off x="3865985" y="5166048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Review Yearly P&amp;L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F3EA63-9B87-A2FD-11BD-8C4A1FD239D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57804" y="2565919"/>
            <a:ext cx="90818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D889E8-A78A-7013-3991-EC40B625016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825413" y="2565918"/>
            <a:ext cx="805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C633FF0-CDEC-E474-6C16-A59F919461C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590384" y="2565917"/>
            <a:ext cx="80554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8CAEDCE-937B-1FD8-C3DA-88AD2D66C6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H="1">
            <a:off x="1066800" y="2565917"/>
            <a:ext cx="10288555" cy="1654630"/>
          </a:xfrm>
          <a:prstGeom prst="bentConnector5">
            <a:avLst>
              <a:gd name="adj1" fmla="val -2222"/>
              <a:gd name="adj2" fmla="val 50000"/>
              <a:gd name="adj3" fmla="val 102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824C62D-0286-EF36-B8FD-F2004887B2E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026228" y="4220547"/>
            <a:ext cx="90818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FFCBAAE-FF1E-2CBA-1F19-16ECCC0A707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893837" y="4220546"/>
            <a:ext cx="80554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852C9-0B3B-BDD1-EC39-4F14B9A27C5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58808" y="4220545"/>
            <a:ext cx="80554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D061203-2775-940F-FA1C-4092F58AB7C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H="1">
            <a:off x="1066800" y="4220545"/>
            <a:ext cx="10356979" cy="1393373"/>
          </a:xfrm>
          <a:prstGeom prst="bentConnector5">
            <a:avLst>
              <a:gd name="adj1" fmla="val -2207"/>
              <a:gd name="adj2" fmla="val 50000"/>
              <a:gd name="adj3" fmla="val 102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E23A9D8-AA45-421E-92CD-CAC43D149B7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026228" y="5613918"/>
            <a:ext cx="83975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C0A6BD2-2554-0402-460E-BC22097E5086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rot="5400000" flipH="1" flipV="1">
            <a:off x="1474237" y="2690325"/>
            <a:ext cx="3943738" cy="2799185"/>
          </a:xfrm>
          <a:prstGeom prst="bentConnector5">
            <a:avLst>
              <a:gd name="adj1" fmla="val -5797"/>
              <a:gd name="adj2" fmla="val -56563"/>
              <a:gd name="adj3" fmla="val 105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9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B92A-EC22-4C44-EFB6-67D766D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Simulation Business Model(Easy)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DD4F4-5068-0FC2-2F75-4196E46D9DF2}"/>
              </a:ext>
            </a:extLst>
          </p:cNvPr>
          <p:cNvSpPr/>
          <p:nvPr/>
        </p:nvSpPr>
        <p:spPr>
          <a:xfrm>
            <a:off x="998376" y="2118049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Restaurant characteristics and location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2BA5B-BADB-E8D7-37B7-F73E339CF42E}"/>
              </a:ext>
            </a:extLst>
          </p:cNvPr>
          <p:cNvSpPr/>
          <p:nvPr/>
        </p:nvSpPr>
        <p:spPr>
          <a:xfrm>
            <a:off x="3865985" y="2118049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raw demand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BC0E4-FE5D-C99A-7D07-0C6EC202218B}"/>
              </a:ext>
            </a:extLst>
          </p:cNvPr>
          <p:cNvSpPr/>
          <p:nvPr/>
        </p:nvSpPr>
        <p:spPr>
          <a:xfrm>
            <a:off x="6630956" y="2118048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Adjust demand for restaurant characteristics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BAE47-DFAF-EF2C-79CE-8F828EFE854E}"/>
              </a:ext>
            </a:extLst>
          </p:cNvPr>
          <p:cNvSpPr/>
          <p:nvPr/>
        </p:nvSpPr>
        <p:spPr>
          <a:xfrm>
            <a:off x="9395927" y="2118047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Sales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B3B4D-01AA-E8B3-0D93-39F6CCC13DE0}"/>
              </a:ext>
            </a:extLst>
          </p:cNvPr>
          <p:cNvSpPr/>
          <p:nvPr/>
        </p:nvSpPr>
        <p:spPr>
          <a:xfrm>
            <a:off x="1066800" y="3772677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Adjust sales for prices and worker capacity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61B64-6DA3-941F-26CB-604E0EF560A1}"/>
              </a:ext>
            </a:extLst>
          </p:cNvPr>
          <p:cNvSpPr/>
          <p:nvPr/>
        </p:nvSpPr>
        <p:spPr>
          <a:xfrm>
            <a:off x="3934409" y="3772677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COGS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00B5C-1451-E119-DE46-39254EDDE708}"/>
              </a:ext>
            </a:extLst>
          </p:cNvPr>
          <p:cNvSpPr/>
          <p:nvPr/>
        </p:nvSpPr>
        <p:spPr>
          <a:xfrm>
            <a:off x="6699380" y="3772676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P&amp;L and Balance Sheet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D1D9DD-EF8F-D069-9361-4E14B33443E8}"/>
              </a:ext>
            </a:extLst>
          </p:cNvPr>
          <p:cNvSpPr/>
          <p:nvPr/>
        </p:nvSpPr>
        <p:spPr>
          <a:xfrm>
            <a:off x="9464351" y="3772675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 purchase inventory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558246-4B2A-8C14-C3AC-81481EE44955}"/>
              </a:ext>
            </a:extLst>
          </p:cNvPr>
          <p:cNvSpPr/>
          <p:nvPr/>
        </p:nvSpPr>
        <p:spPr>
          <a:xfrm>
            <a:off x="1066800" y="5166048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Next Month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9CEA4F-2959-5273-C3DF-011C0FE3FE33}"/>
              </a:ext>
            </a:extLst>
          </p:cNvPr>
          <p:cNvSpPr/>
          <p:nvPr/>
        </p:nvSpPr>
        <p:spPr>
          <a:xfrm>
            <a:off x="3865985" y="5166048"/>
            <a:ext cx="1959428" cy="895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Review Yearly P&amp;L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34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126F-400E-45FC-24C4-F0A2DE98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Simulation Business Model (Medium)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4F2B-51A7-2C8E-539D-E0974665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Detailed financial plan. Work is an option.</a:t>
            </a:r>
          </a:p>
          <a:p>
            <a:r>
              <a:rPr lang="en-US" dirty="0"/>
              <a:t>More competition</a:t>
            </a:r>
          </a:p>
          <a:p>
            <a:r>
              <a:rPr lang="en-US" dirty="0"/>
              <a:t>More detailed staffing model</a:t>
            </a:r>
          </a:p>
          <a:p>
            <a:r>
              <a:rPr lang="en-US" dirty="0">
                <a:solidFill>
                  <a:schemeClr val="tx1"/>
                </a:solidFill>
              </a:rPr>
              <a:t>Employee quits and employee productivity</a:t>
            </a:r>
          </a:p>
          <a:p>
            <a:r>
              <a:rPr lang="en-US" dirty="0"/>
              <a:t> In-game financing. Cash out.</a:t>
            </a:r>
          </a:p>
          <a:p>
            <a:r>
              <a:rPr lang="en-US" dirty="0">
                <a:solidFill>
                  <a:schemeClr val="tx1"/>
                </a:solidFill>
              </a:rPr>
              <a:t>Owner time use and happiness</a:t>
            </a:r>
          </a:p>
          <a:p>
            <a:r>
              <a:rPr lang="en-US" dirty="0"/>
              <a:t>Investor dividends</a:t>
            </a:r>
          </a:p>
          <a:p>
            <a:r>
              <a:rPr lang="en-US" dirty="0">
                <a:solidFill>
                  <a:schemeClr val="tx1"/>
                </a:solidFill>
              </a:rPr>
              <a:t>Manual purchase inventory (auto is 20% higher)</a:t>
            </a:r>
          </a:p>
          <a:p>
            <a:r>
              <a:rPr lang="en-US" dirty="0">
                <a:solidFill>
                  <a:schemeClr val="tx1"/>
                </a:solidFill>
              </a:rPr>
              <a:t>More uncertain demand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1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126F-400E-45FC-24C4-F0A2DE98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Simulation Business Model (Medium)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4F2B-51A7-2C8E-539D-E0974665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startup money</a:t>
            </a:r>
          </a:p>
          <a:p>
            <a:r>
              <a:rPr lang="en-US" dirty="0"/>
              <a:t>More competition</a:t>
            </a:r>
          </a:p>
          <a:p>
            <a:r>
              <a:rPr lang="en-US" dirty="0"/>
              <a:t>More detailed staffing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Front office workers vs. back of house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More uncertain demand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ABC9-9282-487B-84D3-63AA94B19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7655C-F048-40F3-8669-449E63C66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289281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1FDD-ED72-4150-A011-A5247D8D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0D8F-46B8-47DC-A4C0-163B56E5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Stable version – Done</a:t>
            </a:r>
          </a:p>
          <a:p>
            <a:r>
              <a:rPr lang="en-US" dirty="0"/>
              <a:t>Stable Beta Version – in process</a:t>
            </a:r>
          </a:p>
          <a:p>
            <a:r>
              <a:rPr lang="en-US" dirty="0"/>
              <a:t>Menu price / cost – Done, finally fixed costs</a:t>
            </a:r>
          </a:p>
          <a:p>
            <a:r>
              <a:rPr lang="en-US" dirty="0"/>
              <a:t>Screen Flash – Open, Technical</a:t>
            </a:r>
          </a:p>
          <a:p>
            <a:r>
              <a:rPr lang="en-US" dirty="0"/>
              <a:t>Forecast demand units ?? Is forecast correct ? -- Open</a:t>
            </a:r>
          </a:p>
          <a:p>
            <a:r>
              <a:rPr lang="en-US" dirty="0"/>
              <a:t>Install on different computer</a:t>
            </a:r>
          </a:p>
          <a:p>
            <a:r>
              <a:rPr lang="en-US" dirty="0"/>
              <a:t>Yearly indirect costs – insurance – Done</a:t>
            </a:r>
          </a:p>
          <a:p>
            <a:r>
              <a:rPr lang="en-US" dirty="0"/>
              <a:t>Credit card bills - Done</a:t>
            </a:r>
          </a:p>
          <a:p>
            <a:r>
              <a:rPr lang="en-US" dirty="0"/>
              <a:t>Dashboard after set-up -- Done</a:t>
            </a:r>
          </a:p>
          <a:p>
            <a:r>
              <a:rPr lang="en-US" dirty="0"/>
              <a:t>Liquor License – 1</a:t>
            </a:r>
            <a:r>
              <a:rPr lang="en-US" baseline="30000" dirty="0"/>
              <a:t>st</a:t>
            </a:r>
            <a:r>
              <a:rPr lang="en-US" dirty="0"/>
              <a:t> project</a:t>
            </a:r>
          </a:p>
          <a:p>
            <a:r>
              <a:rPr lang="en-US" dirty="0"/>
              <a:t>Reputation Feeds sales -- Done</a:t>
            </a:r>
          </a:p>
          <a:p>
            <a:pPr lvl="1"/>
            <a:r>
              <a:rPr lang="en-US" dirty="0"/>
              <a:t>100&gt; increase sales </a:t>
            </a:r>
          </a:p>
          <a:p>
            <a:pPr lvl="1"/>
            <a:r>
              <a:rPr lang="en-US" dirty="0"/>
              <a:t>&lt;100 decrease sales</a:t>
            </a:r>
          </a:p>
          <a:p>
            <a:r>
              <a:rPr lang="en-US" dirty="0"/>
              <a:t>Wage rate feeds productivity – Check</a:t>
            </a:r>
          </a:p>
          <a:p>
            <a:r>
              <a:rPr lang="en-US" dirty="0"/>
              <a:t>Missing features: Projects, Liquor License, Save game and employee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91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1154-778C-243B-994D-63E1F968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E4A7-A261-0A81-B4D2-7A98987E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More stability</a:t>
            </a:r>
          </a:p>
          <a:p>
            <a:r>
              <a:rPr lang="en-US" dirty="0"/>
              <a:t>Validate more scenarios </a:t>
            </a:r>
          </a:p>
          <a:p>
            <a:pPr lvl="1"/>
            <a:r>
              <a:rPr lang="en-US" dirty="0"/>
              <a:t>Table restaurant</a:t>
            </a:r>
          </a:p>
          <a:p>
            <a:pPr lvl="1"/>
            <a:r>
              <a:rPr lang="en-US" dirty="0"/>
              <a:t>Food truck</a:t>
            </a:r>
          </a:p>
          <a:p>
            <a:pPr lvl="1"/>
            <a:r>
              <a:rPr lang="en-US" dirty="0"/>
              <a:t>Ghost kitchen</a:t>
            </a:r>
          </a:p>
          <a:p>
            <a:pPr lvl="1"/>
            <a:r>
              <a:rPr lang="en-US" dirty="0"/>
              <a:t>Inventory Model</a:t>
            </a:r>
          </a:p>
          <a:p>
            <a:pPr lvl="1"/>
            <a:r>
              <a:rPr lang="en-US" dirty="0"/>
              <a:t>Sit down restaurant with liquor license</a:t>
            </a:r>
          </a:p>
          <a:p>
            <a:r>
              <a:rPr lang="en-US" dirty="0"/>
              <a:t>Improve HR model --Owner and employees</a:t>
            </a:r>
          </a:p>
          <a:p>
            <a:pPr lvl="1"/>
            <a:r>
              <a:rPr lang="en-US" dirty="0"/>
              <a:t>Employee productivity needs to be adjusted – 20% idle time breaks cell phone</a:t>
            </a:r>
          </a:p>
          <a:p>
            <a:pPr lvl="1"/>
            <a:r>
              <a:rPr lang="en-US" dirty="0"/>
              <a:t>Employee turnover does not work well</a:t>
            </a:r>
          </a:p>
          <a:p>
            <a:pPr lvl="1"/>
            <a:r>
              <a:rPr lang="en-US" dirty="0"/>
              <a:t>Family Restaurant with unpaid employees</a:t>
            </a:r>
          </a:p>
          <a:p>
            <a:pPr lvl="1"/>
            <a:r>
              <a:rPr lang="en-US" dirty="0"/>
              <a:t>Handle Tipped employees </a:t>
            </a:r>
          </a:p>
          <a:p>
            <a:pPr lvl="1"/>
            <a:r>
              <a:rPr lang="en-US" dirty="0"/>
              <a:t>Employee taxes and benefits </a:t>
            </a:r>
          </a:p>
          <a:p>
            <a:r>
              <a:rPr lang="en-US" dirty="0"/>
              <a:t>Is forecast needed – adjust forecast for coming year</a:t>
            </a:r>
          </a:p>
          <a:p>
            <a:r>
              <a:rPr lang="en-US" dirty="0"/>
              <a:t>Better yearly totals and grade</a:t>
            </a:r>
          </a:p>
          <a:p>
            <a:r>
              <a:rPr lang="en-US" dirty="0"/>
              <a:t>Fix owners equity</a:t>
            </a:r>
          </a:p>
          <a:p>
            <a:r>
              <a:rPr lang="en-US" dirty="0"/>
              <a:t>End game total</a:t>
            </a:r>
          </a:p>
        </p:txBody>
      </p:sp>
    </p:spTree>
    <p:extLst>
      <p:ext uri="{BB962C8B-B14F-4D97-AF65-F5344CB8AC3E}">
        <p14:creationId xmlns:p14="http://schemas.microsoft.com/office/powerpoint/2010/main" val="150454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8E44-0555-47FC-AC74-794DD194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needed is a realistic, teaching tool that mirrors a real life restaurant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F480-D809-460B-83C5-5CDDCB28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Realistic</a:t>
            </a:r>
          </a:p>
          <a:p>
            <a:pPr lvl="1"/>
            <a:r>
              <a:rPr lang="en-US" dirty="0"/>
              <a:t>Lots of planning and work each month</a:t>
            </a:r>
          </a:p>
          <a:p>
            <a:pPr lvl="1"/>
            <a:r>
              <a:rPr lang="en-US" dirty="0"/>
              <a:t>Low profit margins</a:t>
            </a:r>
          </a:p>
          <a:p>
            <a:r>
              <a:rPr lang="en-US" dirty="0" err="1"/>
              <a:t>Variying</a:t>
            </a:r>
            <a:r>
              <a:rPr lang="en-US" dirty="0"/>
              <a:t> levels of difficulty</a:t>
            </a:r>
          </a:p>
          <a:p>
            <a:pPr lvl="1"/>
            <a:r>
              <a:rPr lang="en-US" dirty="0" err="1"/>
              <a:t>Traing</a:t>
            </a:r>
            <a:r>
              <a:rPr lang="en-US" dirty="0"/>
              <a:t> mode – Wins every time</a:t>
            </a:r>
          </a:p>
          <a:p>
            <a:pPr lvl="1"/>
            <a:r>
              <a:rPr lang="en-US" dirty="0"/>
              <a:t>Easy mode – Create full menu. Raise prices but not too much. Cut staff but not too much. </a:t>
            </a:r>
          </a:p>
          <a:p>
            <a:pPr lvl="1"/>
            <a:r>
              <a:rPr lang="en-US" dirty="0"/>
              <a:t>Medium mode. More responsibility.</a:t>
            </a:r>
          </a:p>
          <a:p>
            <a:pPr lvl="1"/>
            <a:r>
              <a:rPr lang="en-US" dirty="0"/>
              <a:t>Hard -- only 5% chance of lasting five years</a:t>
            </a:r>
          </a:p>
          <a:p>
            <a:r>
              <a:rPr lang="en-US" dirty="0"/>
              <a:t>Comprehensive</a:t>
            </a:r>
          </a:p>
          <a:p>
            <a:pPr lvl="1"/>
            <a:r>
              <a:rPr lang="en-US" dirty="0"/>
              <a:t>Menu planning and pricing</a:t>
            </a:r>
          </a:p>
          <a:p>
            <a:pPr lvl="1"/>
            <a:r>
              <a:rPr lang="en-US" dirty="0"/>
              <a:t>Inventory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2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1FDD-ED72-4150-A011-A5247D8D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Enhancements - 2024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0D8F-46B8-47DC-A4C0-163B56E5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after set-up - Done</a:t>
            </a:r>
          </a:p>
          <a:p>
            <a:r>
              <a:rPr lang="en-US" dirty="0"/>
              <a:t>Liquor License</a:t>
            </a:r>
          </a:p>
          <a:p>
            <a:r>
              <a:rPr lang="en-US" dirty="0"/>
              <a:t>Front of House and Back of House – Staffing (Expert)</a:t>
            </a:r>
          </a:p>
          <a:p>
            <a:r>
              <a:rPr lang="en-US" dirty="0"/>
              <a:t>Reputation Feeds sales - done</a:t>
            </a:r>
          </a:p>
          <a:p>
            <a:pPr lvl="1"/>
            <a:r>
              <a:rPr lang="en-US" dirty="0"/>
              <a:t>100&gt; increase sales </a:t>
            </a:r>
          </a:p>
          <a:p>
            <a:pPr lvl="1"/>
            <a:r>
              <a:rPr lang="en-US" dirty="0"/>
              <a:t>&lt;100 decrease sales</a:t>
            </a:r>
          </a:p>
          <a:p>
            <a:r>
              <a:rPr lang="en-US" dirty="0"/>
              <a:t>Wage rate feeds productivity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9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1028-3330-4293-BC54-AA45B604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AD62-218B-4D35-9F69-4434E952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get the program on the internet ?</a:t>
            </a:r>
          </a:p>
          <a:p>
            <a:pPr lvl="1"/>
            <a:r>
              <a:rPr lang="en-US" dirty="0" err="1"/>
              <a:t>Javascipt</a:t>
            </a:r>
            <a:endParaRPr lang="en-US" dirty="0"/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Should the program be in Python</a:t>
            </a:r>
          </a:p>
          <a:p>
            <a:pPr lvl="1"/>
            <a:r>
              <a:rPr lang="en-US" dirty="0"/>
              <a:t>Should it be in VB.net</a:t>
            </a:r>
          </a:p>
          <a:p>
            <a:pPr lvl="1"/>
            <a:r>
              <a:rPr lang="en-US" dirty="0"/>
              <a:t>Should it be an app</a:t>
            </a:r>
          </a:p>
          <a:p>
            <a:pPr lvl="1"/>
            <a:r>
              <a:rPr lang="en-US" dirty="0" err="1"/>
              <a:t>Javascipt</a:t>
            </a:r>
            <a:r>
              <a:rPr lang="en-US" dirty="0"/>
              <a:t> on internet</a:t>
            </a:r>
          </a:p>
          <a:p>
            <a:r>
              <a:rPr lang="en-US" dirty="0"/>
              <a:t>What database should it use ?</a:t>
            </a:r>
          </a:p>
          <a:p>
            <a:r>
              <a:rPr lang="en-US" dirty="0"/>
              <a:t>Should it take a different approach with classes</a:t>
            </a:r>
          </a:p>
          <a:p>
            <a:r>
              <a:rPr lang="en-US" dirty="0"/>
              <a:t>What about the UI / UX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0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83A1-1A4F-4543-A593-E99B8D10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and Feel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9F73-B357-4EAB-8C3C-75679F4B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and more consistent</a:t>
            </a:r>
          </a:p>
          <a:p>
            <a:r>
              <a:rPr lang="en-US" dirty="0"/>
              <a:t>Reduced input screens and fields (for example finance screen)</a:t>
            </a:r>
          </a:p>
          <a:p>
            <a:r>
              <a:rPr lang="en-US" dirty="0"/>
              <a:t>Stop screen flash</a:t>
            </a:r>
          </a:p>
          <a:p>
            <a:r>
              <a:rPr lang="en-US" dirty="0"/>
              <a:t>Hide non-essential spreadsheets</a:t>
            </a:r>
          </a:p>
          <a:p>
            <a:r>
              <a:rPr lang="en-US" dirty="0"/>
              <a:t>Select Restaurant brand, look, colors, logo and theme</a:t>
            </a:r>
          </a:p>
          <a:p>
            <a:r>
              <a:rPr lang="en-US" dirty="0"/>
              <a:t>Determine menu size / maximum menu size</a:t>
            </a:r>
          </a:p>
        </p:txBody>
      </p:sp>
    </p:spTree>
    <p:extLst>
      <p:ext uri="{BB962C8B-B14F-4D97-AF65-F5344CB8AC3E}">
        <p14:creationId xmlns:p14="http://schemas.microsoft.com/office/powerpoint/2010/main" val="1974216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3B1F-76E8-4197-9FC8-09422F6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Liquor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B49D-E6A5-4010-BB17-41B33EB3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$200,000</a:t>
            </a:r>
          </a:p>
          <a:p>
            <a:r>
              <a:rPr lang="en-US" dirty="0"/>
              <a:t>Markup 4x</a:t>
            </a:r>
          </a:p>
          <a:p>
            <a:r>
              <a:rPr lang="en-US" dirty="0"/>
              <a:t>Every diner has one drink with the meal. 20% have two drinks.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6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9F68-34E7-4025-8454-F0CC8F55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-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C410-0240-48AF-96F9-8EC5795E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  <a:p>
            <a:r>
              <a:rPr lang="en-US" dirty="0"/>
              <a:t>Purchasing</a:t>
            </a:r>
          </a:p>
          <a:p>
            <a:pPr lvl="1"/>
            <a:r>
              <a:rPr lang="en-US" dirty="0"/>
              <a:t>Suppliers or Restaurant Depot</a:t>
            </a:r>
          </a:p>
          <a:p>
            <a:r>
              <a:rPr lang="en-US" dirty="0"/>
              <a:t>Ingredients cost and quality</a:t>
            </a:r>
          </a:p>
          <a:p>
            <a:r>
              <a:rPr lang="en-US" dirty="0"/>
              <a:t>Restaurant Depot</a:t>
            </a:r>
          </a:p>
          <a:p>
            <a:r>
              <a:rPr lang="en-US" dirty="0"/>
              <a:t>Provision Delivery</a:t>
            </a:r>
          </a:p>
          <a:p>
            <a:r>
              <a:rPr lang="en-US" dirty="0"/>
              <a:t>Equipment</a:t>
            </a:r>
          </a:p>
          <a:p>
            <a:r>
              <a:rPr lang="en-US" dirty="0"/>
              <a:t>Depreciation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48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084D-4107-4122-8C14-40E5C030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995F-EA10-453C-818F-7DAD1DC7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 </a:t>
            </a:r>
          </a:p>
          <a:p>
            <a:pPr lvl="1"/>
            <a:r>
              <a:rPr lang="en-US" dirty="0"/>
              <a:t>Sweat Equity – Number of partner less required labor</a:t>
            </a:r>
          </a:p>
          <a:p>
            <a:pPr lvl="1"/>
            <a:r>
              <a:rPr lang="en-US" dirty="0"/>
              <a:t>Family workers get paid what owner can afford</a:t>
            </a:r>
          </a:p>
          <a:p>
            <a:pPr lvl="1"/>
            <a:r>
              <a:rPr lang="en-US" dirty="0"/>
              <a:t>Owner opportunity cost to work elsewhere. For projects.</a:t>
            </a:r>
          </a:p>
          <a:p>
            <a:r>
              <a:rPr lang="en-US" dirty="0"/>
              <a:t>Owner and family hours subtract from total labor cost and requirements</a:t>
            </a:r>
          </a:p>
          <a:p>
            <a:r>
              <a:rPr lang="en-US" dirty="0"/>
              <a:t>Wages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Scheduling - Nope</a:t>
            </a:r>
          </a:p>
        </p:txBody>
      </p:sp>
    </p:spTree>
    <p:extLst>
      <p:ext uri="{BB962C8B-B14F-4D97-AF65-F5344CB8AC3E}">
        <p14:creationId xmlns:p14="http://schemas.microsoft.com/office/powerpoint/2010/main" val="771372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9C7C-9464-4054-A9AA-4A6D90E3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Sweat Equity /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62E8-F05C-41A9-8D02-7CC11437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Partner Hours Contributed</a:t>
            </a:r>
          </a:p>
          <a:p>
            <a:r>
              <a:rPr lang="en-US" dirty="0"/>
              <a:t>Unpaid Overhead</a:t>
            </a:r>
          </a:p>
          <a:p>
            <a:pPr lvl="1"/>
            <a:r>
              <a:rPr lang="en-US" dirty="0"/>
              <a:t>Management				40 Hours Monthly</a:t>
            </a:r>
          </a:p>
          <a:p>
            <a:pPr lvl="1"/>
            <a:r>
              <a:rPr lang="en-US" dirty="0"/>
              <a:t>Purchasing &amp; Inventory			10 Hours Monthly</a:t>
            </a:r>
          </a:p>
          <a:p>
            <a:pPr lvl="1"/>
            <a:r>
              <a:rPr lang="en-US" dirty="0"/>
              <a:t>Payroll					10 Hours Monthly</a:t>
            </a:r>
          </a:p>
          <a:p>
            <a:pPr lvl="1"/>
            <a:r>
              <a:rPr lang="en-US" dirty="0"/>
              <a:t>Taxes					5 Hours Monthly</a:t>
            </a:r>
          </a:p>
          <a:p>
            <a:r>
              <a:rPr lang="en-US" dirty="0"/>
              <a:t>Total Unpaid Overheard Hours	60 Hours	</a:t>
            </a:r>
          </a:p>
          <a:p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988144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0E34-04A4-4F9E-93BA-AF4DEC71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/ Employee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BD62-BB64-4702-B1F9-D3FB1D14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/ Social Standing </a:t>
            </a:r>
          </a:p>
          <a:p>
            <a:r>
              <a:rPr lang="en-US" dirty="0"/>
              <a:t>Meet People</a:t>
            </a:r>
          </a:p>
          <a:p>
            <a:r>
              <a:rPr lang="en-US" dirty="0"/>
              <a:t>Health / Mental Health / Drug Use</a:t>
            </a:r>
          </a:p>
          <a:p>
            <a:r>
              <a:rPr lang="en-US" dirty="0"/>
              <a:t>Family</a:t>
            </a:r>
          </a:p>
          <a:p>
            <a:r>
              <a:rPr lang="en-US" dirty="0"/>
              <a:t>Work-life balance</a:t>
            </a:r>
          </a:p>
          <a:p>
            <a:r>
              <a:rPr lang="en-US" dirty="0"/>
              <a:t>Mental </a:t>
            </a:r>
          </a:p>
        </p:txBody>
      </p:sp>
    </p:spTree>
    <p:extLst>
      <p:ext uri="{BB962C8B-B14F-4D97-AF65-F5344CB8AC3E}">
        <p14:creationId xmlns:p14="http://schemas.microsoft.com/office/powerpoint/2010/main" val="579746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F45A-C95B-44F0-9238-6828C0EE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and Capital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C8E6-2F70-4F06-910A-BDE04A9E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building</a:t>
            </a:r>
          </a:p>
          <a:p>
            <a:r>
              <a:rPr lang="en-US" dirty="0"/>
              <a:t>Buy equipment</a:t>
            </a:r>
          </a:p>
          <a:p>
            <a:r>
              <a:rPr lang="en-US" dirty="0"/>
              <a:t>Renew lease</a:t>
            </a:r>
          </a:p>
          <a:p>
            <a:r>
              <a:rPr lang="en-US" dirty="0"/>
              <a:t>Lease vs. Own</a:t>
            </a:r>
          </a:p>
          <a:p>
            <a:r>
              <a:rPr lang="en-US" dirty="0"/>
              <a:t>3-month, 6-month and 12 month project list (new drink menu)</a:t>
            </a:r>
          </a:p>
          <a:p>
            <a:r>
              <a:rPr lang="en-US" dirty="0"/>
              <a:t>Project cost money and time.  Owners time. They cannot be delegated</a:t>
            </a:r>
          </a:p>
          <a:p>
            <a:r>
              <a:rPr lang="en-US" dirty="0"/>
              <a:t>Bank loan. Secured loan.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76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B663-32B0-44CF-ABF6-DDF9EF22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model --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A816-B806-46DF-9635-4A501345D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add HR model</a:t>
            </a:r>
          </a:p>
          <a:p>
            <a:r>
              <a:rPr lang="en-US" dirty="0"/>
              <a:t>add complex HR staffing</a:t>
            </a:r>
          </a:p>
          <a:p>
            <a:pPr lvl="1"/>
            <a:r>
              <a:rPr lang="en-US" dirty="0"/>
              <a:t>Job roles</a:t>
            </a:r>
          </a:p>
          <a:p>
            <a:pPr lvl="1"/>
            <a:r>
              <a:rPr lang="en-US" dirty="0"/>
              <a:t>Pay grades</a:t>
            </a:r>
          </a:p>
          <a:p>
            <a:pPr lvl="1"/>
            <a:r>
              <a:rPr lang="en-US" dirty="0"/>
              <a:t>Staffing</a:t>
            </a:r>
          </a:p>
          <a:p>
            <a:pPr lvl="1"/>
            <a:r>
              <a:rPr lang="en-US" dirty="0"/>
              <a:t>Front of house / Back of the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7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44AE-4DF1-D684-048F-94F5B792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uses standard Restaurant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179-586B-1EDD-E525-DB1B9691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30%+ 30% + 30% + 10% Model</a:t>
            </a:r>
          </a:p>
          <a:p>
            <a:pPr lvl="1"/>
            <a:r>
              <a:rPr lang="en-US" dirty="0"/>
              <a:t>30% Cost of goods sold</a:t>
            </a:r>
          </a:p>
          <a:p>
            <a:pPr lvl="1"/>
            <a:r>
              <a:rPr lang="en-US" dirty="0"/>
              <a:t>30% labor</a:t>
            </a:r>
          </a:p>
          <a:p>
            <a:pPr lvl="1"/>
            <a:r>
              <a:rPr lang="en-US" dirty="0"/>
              <a:t>30% indirect and owners salary</a:t>
            </a:r>
          </a:p>
          <a:p>
            <a:pPr lvl="1"/>
            <a:r>
              <a:rPr lang="en-US" dirty="0"/>
              <a:t>10% profit </a:t>
            </a:r>
          </a:p>
          <a:p>
            <a:r>
              <a:rPr lang="en-US" dirty="0"/>
              <a:t>Demand Model is based on Local Population</a:t>
            </a:r>
          </a:p>
          <a:p>
            <a:r>
              <a:rPr lang="en-US" dirty="0"/>
              <a:t>Price model uses competition</a:t>
            </a:r>
          </a:p>
          <a:p>
            <a:r>
              <a:rPr lang="en-US" dirty="0"/>
              <a:t>Wage model </a:t>
            </a:r>
            <a:r>
              <a:rPr lang="en-US"/>
              <a:t>use competition </a:t>
            </a:r>
            <a:r>
              <a:rPr lang="en-US" dirty="0"/>
              <a:t>and laziness factor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83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D5CE-3055-46CE-A1E3-309BE1DE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9E01-D9B2-44C7-83D8-546B0482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Detailed financial planning Switch</a:t>
            </a:r>
          </a:p>
          <a:p>
            <a:r>
              <a:rPr lang="en-US" dirty="0"/>
              <a:t>Inventory Management Switch</a:t>
            </a:r>
          </a:p>
          <a:p>
            <a:r>
              <a:rPr lang="en-US" dirty="0"/>
              <a:t>Purchase Liquor License</a:t>
            </a:r>
          </a:p>
          <a:p>
            <a:r>
              <a:rPr lang="en-US" dirty="0"/>
              <a:t>Salary, equity or both</a:t>
            </a:r>
          </a:p>
          <a:p>
            <a:r>
              <a:rPr lang="en-US" dirty="0"/>
              <a:t>Personal taxes</a:t>
            </a:r>
          </a:p>
          <a:p>
            <a:r>
              <a:rPr lang="en-US" dirty="0"/>
              <a:t>Payments</a:t>
            </a:r>
          </a:p>
          <a:p>
            <a:r>
              <a:rPr lang="en-US" dirty="0"/>
              <a:t>Credit Cards - Done</a:t>
            </a:r>
          </a:p>
          <a:p>
            <a:r>
              <a:rPr lang="en-US" dirty="0"/>
              <a:t>Gift cards</a:t>
            </a:r>
          </a:p>
          <a:p>
            <a:r>
              <a:rPr lang="en-US" dirty="0"/>
              <a:t>Refinance</a:t>
            </a:r>
          </a:p>
        </p:txBody>
      </p:sp>
    </p:spTree>
    <p:extLst>
      <p:ext uri="{BB962C8B-B14F-4D97-AF65-F5344CB8AC3E}">
        <p14:creationId xmlns:p14="http://schemas.microsoft.com/office/powerpoint/2010/main" val="447982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0BD8-BA1E-49DA-BE65-C77499AB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/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A655-477D-4319-8B4D-EADCDE79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only change three / five menu item in a month. If inventory management is active you must pre-order the ingredients </a:t>
            </a:r>
          </a:p>
        </p:txBody>
      </p:sp>
    </p:spTree>
    <p:extLst>
      <p:ext uri="{BB962C8B-B14F-4D97-AF65-F5344CB8AC3E}">
        <p14:creationId xmlns:p14="http://schemas.microsoft.com/office/powerpoint/2010/main" val="2684375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DD81-A837-4AC1-B078-9D36E6A9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Unclassified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4E41-24EF-4DCF-9A11-FBA98FF6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2"/>
            <a:ext cx="10515600" cy="52714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Bottled water soda and use drinks - done</a:t>
            </a:r>
          </a:p>
          <a:p>
            <a:r>
              <a:rPr lang="en-US" dirty="0"/>
              <a:t>' *** open add HR screen - make HR impact sales and cost</a:t>
            </a:r>
          </a:p>
          <a:p>
            <a:r>
              <a:rPr lang="en-US" dirty="0"/>
              <a:t>add catering</a:t>
            </a:r>
          </a:p>
          <a:p>
            <a:pPr marL="0" indent="0">
              <a:buNone/>
            </a:pPr>
            <a:r>
              <a:rPr lang="en-US" dirty="0"/>
              <a:t>*** Change menu every 3 months – medium mode</a:t>
            </a:r>
          </a:p>
          <a:p>
            <a:r>
              <a:rPr lang="en-US" dirty="0"/>
              <a:t>' *** Major menu change is a project for 6 months or a year.  Doing the project unlocks menu options</a:t>
            </a:r>
          </a:p>
          <a:p>
            <a:r>
              <a:rPr lang="en-US" dirty="0"/>
              <a:t>'long term</a:t>
            </a:r>
          </a:p>
          <a:p>
            <a:r>
              <a:rPr lang="en-US" dirty="0"/>
              <a:t>Economic Environment</a:t>
            </a:r>
          </a:p>
          <a:p>
            <a:pPr lvl="1"/>
            <a:r>
              <a:rPr lang="en-US" dirty="0"/>
              <a:t>add recession and expansion</a:t>
            </a:r>
          </a:p>
          <a:p>
            <a:r>
              <a:rPr lang="en-US" dirty="0"/>
              <a:t>Purchasing and Inventory - done</a:t>
            </a:r>
          </a:p>
          <a:p>
            <a:pPr lvl="1"/>
            <a:r>
              <a:rPr lang="en-US" dirty="0"/>
              <a:t>add inventory screen</a:t>
            </a:r>
          </a:p>
          <a:p>
            <a:pPr lvl="1"/>
            <a:r>
              <a:rPr lang="en-US" dirty="0"/>
              <a:t>add order screen</a:t>
            </a:r>
          </a:p>
          <a:p>
            <a:pPr lvl="1"/>
            <a:r>
              <a:rPr lang="en-US" dirty="0"/>
              <a:t>Inventory carrying costs. Inventory expiration.</a:t>
            </a:r>
          </a:p>
          <a:p>
            <a:r>
              <a:rPr lang="en-US" dirty="0"/>
              <a:t>' Food quality – ha, ha, ha, but upscale menu items</a:t>
            </a:r>
          </a:p>
          <a:p>
            <a:r>
              <a:rPr lang="en-US" dirty="0"/>
              <a:t>Purchase market research screen –Start-up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63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B511-E144-42CE-B06F-05D0C87F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play or against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03A8-DEAD-4FDD-AE38-F93429D07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insane !!!</a:t>
            </a:r>
          </a:p>
          <a:p>
            <a:r>
              <a:rPr lang="en-US" dirty="0"/>
              <a:t>Maybe on-line</a:t>
            </a:r>
          </a:p>
        </p:txBody>
      </p:sp>
    </p:spTree>
    <p:extLst>
      <p:ext uri="{BB962C8B-B14F-4D97-AF65-F5344CB8AC3E}">
        <p14:creationId xmlns:p14="http://schemas.microsoft.com/office/powerpoint/2010/main" val="3488050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21A8-9BF3-4141-B09B-54C8FF9C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/ 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C17F-4309-4721-8B06-2B8D0A47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Employee turnover rate</a:t>
            </a:r>
          </a:p>
          <a:p>
            <a:r>
              <a:rPr lang="en-US" dirty="0"/>
              <a:t>Employee experience</a:t>
            </a:r>
          </a:p>
          <a:p>
            <a:r>
              <a:rPr lang="en-US" dirty="0"/>
              <a:t>Reputation feed sales</a:t>
            </a:r>
          </a:p>
          <a:p>
            <a:pPr lvl="1"/>
            <a:r>
              <a:rPr lang="en-US" dirty="0"/>
              <a:t>You turned away 600 customers</a:t>
            </a:r>
          </a:p>
          <a:p>
            <a:pPr lvl="1"/>
            <a:r>
              <a:rPr lang="en-US" dirty="0"/>
              <a:t>Sales price 1 to 3 times sales</a:t>
            </a:r>
          </a:p>
          <a:p>
            <a:r>
              <a:rPr lang="en-US" dirty="0"/>
              <a:t>75% to full capacity</a:t>
            </a:r>
          </a:p>
          <a:p>
            <a:r>
              <a:rPr lang="en-US" dirty="0"/>
              <a:t>Labor</a:t>
            </a:r>
          </a:p>
          <a:p>
            <a:pPr lvl="1"/>
            <a:r>
              <a:rPr lang="en-US" dirty="0"/>
              <a:t>Management 8-10%, Hourly 18-20%, Benefits 5%, Payroll Taxes 4%</a:t>
            </a:r>
          </a:p>
          <a:p>
            <a:pPr lvl="1"/>
            <a:r>
              <a:rPr lang="en-US" dirty="0"/>
              <a:t>Rents 8%, net income taxes 5%</a:t>
            </a:r>
          </a:p>
          <a:p>
            <a:pPr lvl="1"/>
            <a:r>
              <a:rPr lang="en-US" dirty="0"/>
              <a:t>Golden Hour 2x – 3x</a:t>
            </a:r>
          </a:p>
          <a:p>
            <a:pPr lvl="1"/>
            <a:r>
              <a:rPr lang="en-US" dirty="0"/>
              <a:t>6-9pm or 12-2pm</a:t>
            </a:r>
          </a:p>
          <a:p>
            <a:r>
              <a:rPr lang="en-US" dirty="0"/>
              <a:t>Average monthly revenue is $112, 000. </a:t>
            </a:r>
          </a:p>
          <a:p>
            <a:r>
              <a:rPr lang="en-US" dirty="0"/>
              <a:t>Restaurant unchanged should generate 5% profit </a:t>
            </a:r>
          </a:p>
        </p:txBody>
      </p:sp>
    </p:spTree>
    <p:extLst>
      <p:ext uri="{BB962C8B-B14F-4D97-AF65-F5344CB8AC3E}">
        <p14:creationId xmlns:p14="http://schemas.microsoft.com/office/powerpoint/2010/main" val="3702471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2FD7-CA35-4940-8942-C310DFDE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Tipping and Tipped Wage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4D97-D1E1-4512-A3C3-B6957CCA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Bartenders</a:t>
            </a:r>
          </a:p>
          <a:p>
            <a:r>
              <a:rPr lang="en-US" dirty="0"/>
              <a:t>Waiters and Waitresses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8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2FD7-CA35-4940-8942-C310DFDE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4D97-D1E1-4512-A3C3-B6957CCA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Taxes on Business Profits</a:t>
            </a:r>
          </a:p>
          <a:p>
            <a:pPr lvl="1"/>
            <a:r>
              <a:rPr lang="en-US" dirty="0"/>
              <a:t>Federal</a:t>
            </a:r>
          </a:p>
          <a:p>
            <a:pPr lvl="1"/>
            <a:r>
              <a:rPr lang="en-US" dirty="0"/>
              <a:t>State</a:t>
            </a:r>
          </a:p>
          <a:p>
            <a:r>
              <a:rPr lang="en-US" dirty="0"/>
              <a:t>FICA and Payroll Taxes</a:t>
            </a:r>
          </a:p>
          <a:p>
            <a:r>
              <a:rPr lang="en-US" dirty="0"/>
              <a:t>Workman's compensation</a:t>
            </a:r>
          </a:p>
          <a:p>
            <a:r>
              <a:rPr lang="en-US" dirty="0"/>
              <a:t>FMLA</a:t>
            </a:r>
          </a:p>
          <a:p>
            <a:r>
              <a:rPr lang="en-US" dirty="0"/>
              <a:t>Tipped Wages</a:t>
            </a:r>
          </a:p>
        </p:txBody>
      </p:sp>
    </p:spTree>
    <p:extLst>
      <p:ext uri="{BB962C8B-B14F-4D97-AF65-F5344CB8AC3E}">
        <p14:creationId xmlns:p14="http://schemas.microsoft.com/office/powerpoint/2010/main" val="3971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C8A7-A447-06C0-6014-7D8C1BC3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DA94-4BD5-54A7-BCB0-040AEC77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Teach high school level adults about restaurant business</a:t>
            </a:r>
          </a:p>
          <a:p>
            <a:pPr lvl="1"/>
            <a:r>
              <a:rPr lang="en-US" dirty="0"/>
              <a:t>Learning programming. Publish program – to aspiring coders</a:t>
            </a:r>
          </a:p>
          <a:p>
            <a:r>
              <a:rPr lang="en-US" dirty="0"/>
              <a:t>Student goals</a:t>
            </a:r>
          </a:p>
          <a:p>
            <a:pPr lvl="1"/>
            <a:r>
              <a:rPr lang="en-US" dirty="0"/>
              <a:t>Paper and Spreadsheet model first</a:t>
            </a:r>
          </a:p>
          <a:p>
            <a:pPr lvl="1"/>
            <a:r>
              <a:rPr lang="en-US" dirty="0"/>
              <a:t>Operate restaurant – nuts and bolts</a:t>
            </a:r>
          </a:p>
          <a:p>
            <a:pPr lvl="1"/>
            <a:r>
              <a:rPr lang="en-US" dirty="0"/>
              <a:t>Teach basic economic and business concepts</a:t>
            </a:r>
          </a:p>
          <a:p>
            <a:pPr lvl="2"/>
            <a:r>
              <a:rPr lang="en-US" dirty="0"/>
              <a:t>Read P&amp;L and Balance Sheet</a:t>
            </a:r>
          </a:p>
          <a:p>
            <a:pPr lvl="2"/>
            <a:r>
              <a:rPr lang="en-US" dirty="0"/>
              <a:t>Cashflow</a:t>
            </a:r>
          </a:p>
          <a:p>
            <a:pPr lvl="2"/>
            <a:r>
              <a:rPr lang="en-US" dirty="0"/>
              <a:t>PED – Price Elasticity of Demand for products and wages</a:t>
            </a:r>
          </a:p>
          <a:p>
            <a:pPr lvl="2"/>
            <a:r>
              <a:rPr lang="en-US" dirty="0"/>
              <a:t>Wage issues</a:t>
            </a:r>
          </a:p>
          <a:p>
            <a:pPr lvl="2"/>
            <a:r>
              <a:rPr lang="en-US" dirty="0"/>
              <a:t>Inflation &amp; Interest Rates</a:t>
            </a:r>
          </a:p>
          <a:p>
            <a:pPr lvl="1"/>
            <a:r>
              <a:rPr lang="en-US" dirty="0"/>
              <a:t>Win game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0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0750-6143-1356-C210-9DD3F965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0A6A-9AAE-110D-1033-6CD47FB9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Good restaurant model</a:t>
            </a:r>
          </a:p>
          <a:p>
            <a:pPr lvl="1"/>
            <a:r>
              <a:rPr lang="en-US" dirty="0"/>
              <a:t>30-30-30-10 Model</a:t>
            </a:r>
          </a:p>
          <a:p>
            <a:pPr lvl="1"/>
            <a:r>
              <a:rPr lang="en-US" dirty="0"/>
              <a:t>Financing and loans affect profits and owners equity</a:t>
            </a:r>
          </a:p>
          <a:p>
            <a:r>
              <a:rPr lang="en-US" dirty="0"/>
              <a:t>PED – Price affects sales</a:t>
            </a:r>
          </a:p>
          <a:p>
            <a:r>
              <a:rPr lang="en-US" dirty="0"/>
              <a:t>Wage PED – Wages affect worker productivity</a:t>
            </a:r>
          </a:p>
          <a:p>
            <a:r>
              <a:rPr lang="en-US" dirty="0"/>
              <a:t>Good Demand Model</a:t>
            </a:r>
          </a:p>
          <a:p>
            <a:pPr lvl="1"/>
            <a:r>
              <a:rPr lang="en-US" dirty="0"/>
              <a:t>Local population</a:t>
            </a:r>
          </a:p>
          <a:p>
            <a:pPr lvl="1"/>
            <a:r>
              <a:rPr lang="en-US" dirty="0"/>
              <a:t>Restaurant type</a:t>
            </a:r>
          </a:p>
          <a:p>
            <a:pPr lvl="1"/>
            <a:r>
              <a:rPr lang="en-US" dirty="0"/>
              <a:t>Competition</a:t>
            </a:r>
          </a:p>
          <a:p>
            <a:r>
              <a:rPr lang="en-US" dirty="0"/>
              <a:t>Full inventory model – </a:t>
            </a:r>
          </a:p>
          <a:p>
            <a:pPr lvl="1"/>
            <a:r>
              <a:rPr lang="en-US" dirty="0"/>
              <a:t>Stock out reduces sales</a:t>
            </a:r>
          </a:p>
          <a:p>
            <a:pPr lvl="1"/>
            <a:r>
              <a:rPr lang="en-US" dirty="0"/>
              <a:t>Manual purchasing is more efficient</a:t>
            </a:r>
          </a:p>
          <a:p>
            <a:r>
              <a:rPr lang="en-US" dirty="0"/>
              <a:t>Comprehensive P&amp;L</a:t>
            </a:r>
          </a:p>
          <a:p>
            <a:r>
              <a:rPr lang="en-US" dirty="0"/>
              <a:t>Dashboard for ease of use</a:t>
            </a:r>
          </a:p>
          <a:p>
            <a:r>
              <a:rPr lang="en-US" dirty="0"/>
              <a:t>Limit effects</a:t>
            </a:r>
          </a:p>
          <a:p>
            <a:pPr lvl="1"/>
            <a:r>
              <a:rPr lang="en-US" dirty="0"/>
              <a:t>Pricing affects sales</a:t>
            </a:r>
          </a:p>
          <a:p>
            <a:pPr lvl="1"/>
            <a:r>
              <a:rPr lang="en-US" dirty="0"/>
              <a:t>Employee capacity affects sales</a:t>
            </a:r>
          </a:p>
          <a:p>
            <a:pPr lvl="1"/>
            <a:r>
              <a:rPr lang="en-US" dirty="0"/>
              <a:t>Inventory affects sales</a:t>
            </a:r>
          </a:p>
        </p:txBody>
      </p:sp>
    </p:spTree>
    <p:extLst>
      <p:ext uri="{BB962C8B-B14F-4D97-AF65-F5344CB8AC3E}">
        <p14:creationId xmlns:p14="http://schemas.microsoft.com/office/powerpoint/2010/main" val="354617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42A9-F7D7-4644-8A50-FFD2B068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7B62-11EB-414F-A980-17E77F94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based game</a:t>
            </a:r>
          </a:p>
          <a:p>
            <a:r>
              <a:rPr lang="en-US" dirty="0"/>
              <a:t>Monthly results in P&amp;L</a:t>
            </a:r>
          </a:p>
          <a:p>
            <a:r>
              <a:rPr lang="en-US" dirty="0"/>
              <a:t>Yearly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6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F84D-A668-48C1-8630-FBD577F5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Types / Lines of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0413-8608-440A-A252-A9683E11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042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Restaurant</a:t>
            </a:r>
          </a:p>
          <a:p>
            <a:r>
              <a:rPr lang="en-US" dirty="0"/>
              <a:t>Restaurant with Liquor License (Future)</a:t>
            </a:r>
          </a:p>
          <a:p>
            <a:r>
              <a:rPr lang="en-US" dirty="0"/>
              <a:t>Food Truck</a:t>
            </a:r>
          </a:p>
          <a:p>
            <a:r>
              <a:rPr lang="en-US" dirty="0"/>
              <a:t>Retail Sales (Future)</a:t>
            </a:r>
          </a:p>
          <a:p>
            <a:r>
              <a:rPr lang="en-US" dirty="0"/>
              <a:t>E-Commerce (Future)</a:t>
            </a:r>
          </a:p>
          <a:p>
            <a:r>
              <a:rPr lang="en-US" dirty="0"/>
              <a:t>Future </a:t>
            </a:r>
            <a:r>
              <a:rPr lang="en-US"/>
              <a:t>inventory business: Dollar Store</a:t>
            </a:r>
            <a:endParaRPr lang="en-US" dirty="0"/>
          </a:p>
          <a:p>
            <a:r>
              <a:rPr lang="en-US" dirty="0"/>
              <a:t>Service Business (Barber Shop, Hair Salon, Cleaning, Delivery, Catering) (Future)</a:t>
            </a:r>
          </a:p>
          <a:p>
            <a:r>
              <a:rPr lang="en-US" dirty="0"/>
              <a:t>Bakery </a:t>
            </a:r>
          </a:p>
        </p:txBody>
      </p:sp>
    </p:spTree>
    <p:extLst>
      <p:ext uri="{BB962C8B-B14F-4D97-AF65-F5344CB8AC3E}">
        <p14:creationId xmlns:p14="http://schemas.microsoft.com/office/powerpoint/2010/main" val="388168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B3A4-AAC4-4CE6-895B-433E1698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/ End / Winning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82C6-D245-4970-8C8F-B26E95F7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50% bankruptcy rate - open</a:t>
            </a:r>
          </a:p>
          <a:p>
            <a:r>
              <a:rPr lang="en-US" dirty="0"/>
              <a:t>Positive cash flow after 5 years (50%)</a:t>
            </a:r>
          </a:p>
          <a:p>
            <a:r>
              <a:rPr lang="en-US" dirty="0"/>
              <a:t>Own the building that houses the restaurant</a:t>
            </a:r>
          </a:p>
          <a:p>
            <a:r>
              <a:rPr lang="en-US" dirty="0"/>
              <a:t>Sell business for 3x yearly revenue – 15% broker fee</a:t>
            </a:r>
          </a:p>
          <a:p>
            <a:r>
              <a:rPr lang="en-US" dirty="0"/>
              <a:t>Business is worth $1 million</a:t>
            </a:r>
          </a:p>
          <a:p>
            <a:r>
              <a:rPr lang="en-US" dirty="0"/>
              <a:t>Lose business in divorce, taxes, fire</a:t>
            </a:r>
          </a:p>
          <a:p>
            <a:r>
              <a:rPr lang="en-US" dirty="0"/>
              <a:t>30 years. Mayor gives key to city.</a:t>
            </a:r>
          </a:p>
          <a:p>
            <a:r>
              <a:rPr lang="en-US" dirty="0"/>
              <a:t>Leave business to kids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1769</Words>
  <Application>Microsoft Office PowerPoint</Application>
  <PresentationFormat>Widescreen</PresentationFormat>
  <Paragraphs>379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Restaurant Simulation Game</vt:lpstr>
      <vt:lpstr>Business students always say…</vt:lpstr>
      <vt:lpstr>What’s needed is a realistic, teaching tool that mirrors a real life restaurant startup</vt:lpstr>
      <vt:lpstr>Simulation uses standard Restaurant Model</vt:lpstr>
      <vt:lpstr>Goals</vt:lpstr>
      <vt:lpstr>Features</vt:lpstr>
      <vt:lpstr>Game play</vt:lpstr>
      <vt:lpstr>Business Types / Lines of Business</vt:lpstr>
      <vt:lpstr>Exit / End / Winning conditions</vt:lpstr>
      <vt:lpstr>Gameplay Summary -- Monthly Game Cycle</vt:lpstr>
      <vt:lpstr>Restaurant Game Process for Teachers </vt:lpstr>
      <vt:lpstr>Restaurant Type and Location</vt:lpstr>
      <vt:lpstr>Financial Structure</vt:lpstr>
      <vt:lpstr>Menu Choices </vt:lpstr>
      <vt:lpstr>Menu Prices</vt:lpstr>
      <vt:lpstr>Employee Staffing</vt:lpstr>
      <vt:lpstr>Operating Dashboard</vt:lpstr>
      <vt:lpstr>Purchasing and Inventory Management</vt:lpstr>
      <vt:lpstr>Current Issues</vt:lpstr>
      <vt:lpstr>Restaurant Simulation Model</vt:lpstr>
      <vt:lpstr>Process flow</vt:lpstr>
      <vt:lpstr>Key Variables</vt:lpstr>
      <vt:lpstr>Restaurant Simulation Game Model</vt:lpstr>
      <vt:lpstr>Restaurant Simulation Business Model(Easy)</vt:lpstr>
      <vt:lpstr>Restaurant Simulation Business Model (Medium)</vt:lpstr>
      <vt:lpstr>Restaurant Simulation Business Model (Medium)</vt:lpstr>
      <vt:lpstr>Proposed Enhancements</vt:lpstr>
      <vt:lpstr>Top Enhancements</vt:lpstr>
      <vt:lpstr>Enhancements</vt:lpstr>
      <vt:lpstr>Top Enhancements - 2024</vt:lpstr>
      <vt:lpstr>Technical questions</vt:lpstr>
      <vt:lpstr>Look and Feel</vt:lpstr>
      <vt:lpstr>Liquor License</vt:lpstr>
      <vt:lpstr>Cost management - Done</vt:lpstr>
      <vt:lpstr>Labor management</vt:lpstr>
      <vt:lpstr>Sweat Equity / Finance</vt:lpstr>
      <vt:lpstr>Owner / Employee Happiness</vt:lpstr>
      <vt:lpstr>Projects and Capital Decision</vt:lpstr>
      <vt:lpstr>HR model -- open</vt:lpstr>
      <vt:lpstr>Finance</vt:lpstr>
      <vt:lpstr>Timing / Constraints</vt:lpstr>
      <vt:lpstr>Unclassified</vt:lpstr>
      <vt:lpstr>Team play or against the computer</vt:lpstr>
      <vt:lpstr>Other / Miscellaneous</vt:lpstr>
      <vt:lpstr>Tipping and Tipped Wage</vt:lpstr>
      <vt:lpstr>Taxes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Simulation v1</dc:title>
  <dc:creator>chris lee</dc:creator>
  <cp:lastModifiedBy>chris lee</cp:lastModifiedBy>
  <cp:revision>17</cp:revision>
  <dcterms:created xsi:type="dcterms:W3CDTF">2023-04-10T23:45:14Z</dcterms:created>
  <dcterms:modified xsi:type="dcterms:W3CDTF">2024-04-28T21:14:01Z</dcterms:modified>
</cp:coreProperties>
</file>