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8" r:id="rId3"/>
    <p:sldId id="259" r:id="rId4"/>
    <p:sldId id="260" r:id="rId5"/>
    <p:sldId id="276" r:id="rId6"/>
    <p:sldId id="261" r:id="rId7"/>
    <p:sldId id="272" r:id="rId8"/>
    <p:sldId id="273" r:id="rId9"/>
    <p:sldId id="271" r:id="rId10"/>
    <p:sldId id="275" r:id="rId11"/>
    <p:sldId id="262" r:id="rId12"/>
    <p:sldId id="263" r:id="rId13"/>
    <p:sldId id="264" r:id="rId14"/>
    <p:sldId id="265" r:id="rId15"/>
    <p:sldId id="266" r:id="rId16"/>
    <p:sldId id="267" r:id="rId17"/>
    <p:sldId id="268" r:id="rId18"/>
    <p:sldId id="269" r:id="rId19"/>
    <p:sldId id="270"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D84EFC-6B48-4C1C-87AA-C7ACAAA2D64E}"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8457ADAC-5EAA-48BE-8EE0-EE579F471A04}">
      <dgm:prSet/>
      <dgm:spPr/>
      <dgm:t>
        <a:bodyPr/>
        <a:lstStyle/>
        <a:p>
          <a:r>
            <a:rPr lang="en-US"/>
            <a:t>Input:</a:t>
          </a:r>
        </a:p>
      </dgm:t>
    </dgm:pt>
    <dgm:pt modelId="{DD4E0D1E-C7D9-4B05-A397-4D8C21BC32D0}" type="parTrans" cxnId="{552A6DA1-D3D5-494D-91BE-7D3B56F169D8}">
      <dgm:prSet/>
      <dgm:spPr/>
      <dgm:t>
        <a:bodyPr/>
        <a:lstStyle/>
        <a:p>
          <a:endParaRPr lang="en-US"/>
        </a:p>
      </dgm:t>
    </dgm:pt>
    <dgm:pt modelId="{17D6E5AB-B489-4544-A0C5-1168ECF63E96}" type="sibTrans" cxnId="{552A6DA1-D3D5-494D-91BE-7D3B56F169D8}">
      <dgm:prSet/>
      <dgm:spPr/>
      <dgm:t>
        <a:bodyPr/>
        <a:lstStyle/>
        <a:p>
          <a:endParaRPr lang="en-US"/>
        </a:p>
      </dgm:t>
    </dgm:pt>
    <dgm:pt modelId="{A1F37F67-03ED-470E-8A6C-8A16E9DD634F}">
      <dgm:prSet/>
      <dgm:spPr/>
      <dgm:t>
        <a:bodyPr/>
        <a:lstStyle/>
        <a:p>
          <a:r>
            <a:rPr lang="en-US"/>
            <a:t>Login information</a:t>
          </a:r>
        </a:p>
      </dgm:t>
    </dgm:pt>
    <dgm:pt modelId="{6DA0FC07-5BA9-4414-AA8A-708027A43015}" type="parTrans" cxnId="{78AD86DC-09FB-4162-9AFC-D4DD13E6EC29}">
      <dgm:prSet/>
      <dgm:spPr/>
      <dgm:t>
        <a:bodyPr/>
        <a:lstStyle/>
        <a:p>
          <a:endParaRPr lang="en-US"/>
        </a:p>
      </dgm:t>
    </dgm:pt>
    <dgm:pt modelId="{EAE19D4D-FCCB-488A-A4EE-DA592FAFEF2B}" type="sibTrans" cxnId="{78AD86DC-09FB-4162-9AFC-D4DD13E6EC29}">
      <dgm:prSet/>
      <dgm:spPr/>
      <dgm:t>
        <a:bodyPr/>
        <a:lstStyle/>
        <a:p>
          <a:endParaRPr lang="en-US"/>
        </a:p>
      </dgm:t>
    </dgm:pt>
    <dgm:pt modelId="{5BCE903D-E88B-4DA3-872F-5E77595A1A7A}">
      <dgm:prSet/>
      <dgm:spPr/>
      <dgm:t>
        <a:bodyPr/>
        <a:lstStyle/>
        <a:p>
          <a:r>
            <a:rPr lang="en-US"/>
            <a:t>Add Income</a:t>
          </a:r>
        </a:p>
      </dgm:t>
    </dgm:pt>
    <dgm:pt modelId="{DDABC0C1-37AE-410E-900A-27E4BF2E1D4E}" type="parTrans" cxnId="{65D3C4EC-A694-4A00-BAC9-E589F0E03BEB}">
      <dgm:prSet/>
      <dgm:spPr/>
      <dgm:t>
        <a:bodyPr/>
        <a:lstStyle/>
        <a:p>
          <a:endParaRPr lang="en-US"/>
        </a:p>
      </dgm:t>
    </dgm:pt>
    <dgm:pt modelId="{02302BAF-DEEB-4B96-9EC0-1972C04EF8F0}" type="sibTrans" cxnId="{65D3C4EC-A694-4A00-BAC9-E589F0E03BEB}">
      <dgm:prSet/>
      <dgm:spPr/>
      <dgm:t>
        <a:bodyPr/>
        <a:lstStyle/>
        <a:p>
          <a:endParaRPr lang="en-US"/>
        </a:p>
      </dgm:t>
    </dgm:pt>
    <dgm:pt modelId="{5DA49567-B2B9-4B33-AE53-441E6428CF40}">
      <dgm:prSet/>
      <dgm:spPr/>
      <dgm:t>
        <a:bodyPr/>
        <a:lstStyle/>
        <a:p>
          <a:r>
            <a:rPr lang="en-US"/>
            <a:t>Add Expenses</a:t>
          </a:r>
        </a:p>
      </dgm:t>
    </dgm:pt>
    <dgm:pt modelId="{03D13FBE-BBF4-43D1-806F-AD7D0FA908D6}" type="parTrans" cxnId="{B3DDD2D1-70DA-47F0-B335-07754902FEC9}">
      <dgm:prSet/>
      <dgm:spPr/>
      <dgm:t>
        <a:bodyPr/>
        <a:lstStyle/>
        <a:p>
          <a:endParaRPr lang="en-US"/>
        </a:p>
      </dgm:t>
    </dgm:pt>
    <dgm:pt modelId="{780EAD30-93DA-4715-A500-DEAA82A9CBDB}" type="sibTrans" cxnId="{B3DDD2D1-70DA-47F0-B335-07754902FEC9}">
      <dgm:prSet/>
      <dgm:spPr/>
      <dgm:t>
        <a:bodyPr/>
        <a:lstStyle/>
        <a:p>
          <a:endParaRPr lang="en-US"/>
        </a:p>
      </dgm:t>
    </dgm:pt>
    <dgm:pt modelId="{E158B348-F667-4A69-880E-108CE1BFD957}">
      <dgm:prSet/>
      <dgm:spPr/>
      <dgm:t>
        <a:bodyPr/>
        <a:lstStyle/>
        <a:p>
          <a:r>
            <a:rPr lang="en-US"/>
            <a:t>Add investments</a:t>
          </a:r>
        </a:p>
      </dgm:t>
    </dgm:pt>
    <dgm:pt modelId="{E976EB38-D9CF-4A9B-BC94-5C173C54490A}" type="parTrans" cxnId="{85DD3E5E-2DE6-4DA5-97EA-DEA66524309D}">
      <dgm:prSet/>
      <dgm:spPr/>
      <dgm:t>
        <a:bodyPr/>
        <a:lstStyle/>
        <a:p>
          <a:endParaRPr lang="en-US"/>
        </a:p>
      </dgm:t>
    </dgm:pt>
    <dgm:pt modelId="{A59BC45B-2ABC-419D-ABF9-D67B341C5562}" type="sibTrans" cxnId="{85DD3E5E-2DE6-4DA5-97EA-DEA66524309D}">
      <dgm:prSet/>
      <dgm:spPr/>
      <dgm:t>
        <a:bodyPr/>
        <a:lstStyle/>
        <a:p>
          <a:endParaRPr lang="en-US"/>
        </a:p>
      </dgm:t>
    </dgm:pt>
    <dgm:pt modelId="{32A3445A-5BD3-418C-BE80-3B0B9A7927D0}">
      <dgm:prSet/>
      <dgm:spPr/>
      <dgm:t>
        <a:bodyPr/>
        <a:lstStyle/>
        <a:p>
          <a:r>
            <a:rPr lang="en-US"/>
            <a:t>Output:</a:t>
          </a:r>
        </a:p>
      </dgm:t>
    </dgm:pt>
    <dgm:pt modelId="{4643B059-DFEC-4BB6-BEB8-F68716DB7D1F}" type="parTrans" cxnId="{FBC14421-61F4-4E97-AF09-C2F929317D2F}">
      <dgm:prSet/>
      <dgm:spPr/>
      <dgm:t>
        <a:bodyPr/>
        <a:lstStyle/>
        <a:p>
          <a:endParaRPr lang="en-US"/>
        </a:p>
      </dgm:t>
    </dgm:pt>
    <dgm:pt modelId="{2E264BE9-E0B0-4E01-B3F9-24DF4AD3BB62}" type="sibTrans" cxnId="{FBC14421-61F4-4E97-AF09-C2F929317D2F}">
      <dgm:prSet/>
      <dgm:spPr/>
      <dgm:t>
        <a:bodyPr/>
        <a:lstStyle/>
        <a:p>
          <a:endParaRPr lang="en-US"/>
        </a:p>
      </dgm:t>
    </dgm:pt>
    <dgm:pt modelId="{AB3FC0CF-95EE-484C-9B31-A0F1B872BCEC}">
      <dgm:prSet/>
      <dgm:spPr/>
      <dgm:t>
        <a:bodyPr/>
        <a:lstStyle/>
        <a:p>
          <a:r>
            <a:rPr lang="en-US"/>
            <a:t>Comprehensive reports</a:t>
          </a:r>
        </a:p>
      </dgm:t>
    </dgm:pt>
    <dgm:pt modelId="{D25AE662-7B24-4747-88C6-2EC4F2679D16}" type="parTrans" cxnId="{E7719ED5-FF1F-46D5-80E6-26657F1D3782}">
      <dgm:prSet/>
      <dgm:spPr/>
      <dgm:t>
        <a:bodyPr/>
        <a:lstStyle/>
        <a:p>
          <a:endParaRPr lang="en-US"/>
        </a:p>
      </dgm:t>
    </dgm:pt>
    <dgm:pt modelId="{FDCB7A25-ACC3-486D-A133-1B6F48541157}" type="sibTrans" cxnId="{E7719ED5-FF1F-46D5-80E6-26657F1D3782}">
      <dgm:prSet/>
      <dgm:spPr/>
      <dgm:t>
        <a:bodyPr/>
        <a:lstStyle/>
        <a:p>
          <a:endParaRPr lang="en-US"/>
        </a:p>
      </dgm:t>
    </dgm:pt>
    <dgm:pt modelId="{D2871BB7-7059-4C2F-A3F4-0123D00ED029}">
      <dgm:prSet/>
      <dgm:spPr/>
      <dgm:t>
        <a:bodyPr/>
        <a:lstStyle/>
        <a:p>
          <a:r>
            <a:rPr lang="en-US"/>
            <a:t>Categorized Expense Tracking</a:t>
          </a:r>
        </a:p>
      </dgm:t>
    </dgm:pt>
    <dgm:pt modelId="{B6A6A2F4-B7B0-4FFD-9ED2-382A1655298A}" type="parTrans" cxnId="{283E4173-FB32-4E1F-90EB-DA72C2CDAE6A}">
      <dgm:prSet/>
      <dgm:spPr/>
      <dgm:t>
        <a:bodyPr/>
        <a:lstStyle/>
        <a:p>
          <a:endParaRPr lang="en-US"/>
        </a:p>
      </dgm:t>
    </dgm:pt>
    <dgm:pt modelId="{7D08951E-63B6-47B8-8663-0BAD133BD3B8}" type="sibTrans" cxnId="{283E4173-FB32-4E1F-90EB-DA72C2CDAE6A}">
      <dgm:prSet/>
      <dgm:spPr/>
      <dgm:t>
        <a:bodyPr/>
        <a:lstStyle/>
        <a:p>
          <a:endParaRPr lang="en-US"/>
        </a:p>
      </dgm:t>
    </dgm:pt>
    <dgm:pt modelId="{C8787CA0-B412-4039-A1B3-667C23B90270}">
      <dgm:prSet/>
      <dgm:spPr/>
      <dgm:t>
        <a:bodyPr/>
        <a:lstStyle/>
        <a:p>
          <a:r>
            <a:rPr lang="en-US"/>
            <a:t>Investment Performance.</a:t>
          </a:r>
        </a:p>
      </dgm:t>
    </dgm:pt>
    <dgm:pt modelId="{2A040A86-D040-452F-899F-90E1D55579B4}" type="parTrans" cxnId="{4F18ECF0-0F62-4429-9FBA-89779250D354}">
      <dgm:prSet/>
      <dgm:spPr/>
      <dgm:t>
        <a:bodyPr/>
        <a:lstStyle/>
        <a:p>
          <a:endParaRPr lang="en-US"/>
        </a:p>
      </dgm:t>
    </dgm:pt>
    <dgm:pt modelId="{46E05348-B26D-4991-B068-5929E1955B12}" type="sibTrans" cxnId="{4F18ECF0-0F62-4429-9FBA-89779250D354}">
      <dgm:prSet/>
      <dgm:spPr/>
      <dgm:t>
        <a:bodyPr/>
        <a:lstStyle/>
        <a:p>
          <a:endParaRPr lang="en-US"/>
        </a:p>
      </dgm:t>
    </dgm:pt>
    <dgm:pt modelId="{CB97D169-06BA-4FB4-AA30-89CFF47156E4}" type="pres">
      <dgm:prSet presAssocID="{11D84EFC-6B48-4C1C-87AA-C7ACAAA2D64E}" presName="Name0" presStyleCnt="0">
        <dgm:presLayoutVars>
          <dgm:dir/>
          <dgm:resizeHandles val="exact"/>
        </dgm:presLayoutVars>
      </dgm:prSet>
      <dgm:spPr/>
    </dgm:pt>
    <dgm:pt modelId="{6FD599F0-1FDB-4B50-9F0E-71C29239689F}" type="pres">
      <dgm:prSet presAssocID="{8457ADAC-5EAA-48BE-8EE0-EE579F471A04}" presName="node" presStyleLbl="node1" presStyleIdx="0" presStyleCnt="2">
        <dgm:presLayoutVars>
          <dgm:bulletEnabled val="1"/>
        </dgm:presLayoutVars>
      </dgm:prSet>
      <dgm:spPr/>
    </dgm:pt>
    <dgm:pt modelId="{B07356E8-D3C5-4903-9DB9-7F295CE1F0F3}" type="pres">
      <dgm:prSet presAssocID="{17D6E5AB-B489-4544-A0C5-1168ECF63E96}" presName="sibTrans" presStyleLbl="sibTrans1D1" presStyleIdx="0" presStyleCnt="1"/>
      <dgm:spPr/>
    </dgm:pt>
    <dgm:pt modelId="{6D5E1EF8-BA7A-4D21-9C44-264B6A677B5B}" type="pres">
      <dgm:prSet presAssocID="{17D6E5AB-B489-4544-A0C5-1168ECF63E96}" presName="connectorText" presStyleLbl="sibTrans1D1" presStyleIdx="0" presStyleCnt="1"/>
      <dgm:spPr/>
    </dgm:pt>
    <dgm:pt modelId="{9D53693F-32B4-4507-8ECC-5B6AB2E73892}" type="pres">
      <dgm:prSet presAssocID="{32A3445A-5BD3-418C-BE80-3B0B9A7927D0}" presName="node" presStyleLbl="node1" presStyleIdx="1" presStyleCnt="2">
        <dgm:presLayoutVars>
          <dgm:bulletEnabled val="1"/>
        </dgm:presLayoutVars>
      </dgm:prSet>
      <dgm:spPr/>
    </dgm:pt>
  </dgm:ptLst>
  <dgm:cxnLst>
    <dgm:cxn modelId="{1232CA01-2760-4021-A30F-850858C2F0F9}" type="presOf" srcId="{E158B348-F667-4A69-880E-108CE1BFD957}" destId="{6FD599F0-1FDB-4B50-9F0E-71C29239689F}" srcOrd="0" destOrd="4" presId="urn:microsoft.com/office/officeart/2016/7/layout/RepeatingBendingProcessNew"/>
    <dgm:cxn modelId="{E6B5880A-FB9D-4284-AAA9-C13A80DDD600}" type="presOf" srcId="{17D6E5AB-B489-4544-A0C5-1168ECF63E96}" destId="{B07356E8-D3C5-4903-9DB9-7F295CE1F0F3}" srcOrd="0" destOrd="0" presId="urn:microsoft.com/office/officeart/2016/7/layout/RepeatingBendingProcessNew"/>
    <dgm:cxn modelId="{6150471D-C598-4F1F-A776-CE745DB0F5AA}" type="presOf" srcId="{5DA49567-B2B9-4B33-AE53-441E6428CF40}" destId="{6FD599F0-1FDB-4B50-9F0E-71C29239689F}" srcOrd="0" destOrd="3" presId="urn:microsoft.com/office/officeart/2016/7/layout/RepeatingBendingProcessNew"/>
    <dgm:cxn modelId="{FBC14421-61F4-4E97-AF09-C2F929317D2F}" srcId="{11D84EFC-6B48-4C1C-87AA-C7ACAAA2D64E}" destId="{32A3445A-5BD3-418C-BE80-3B0B9A7927D0}" srcOrd="1" destOrd="0" parTransId="{4643B059-DFEC-4BB6-BEB8-F68716DB7D1F}" sibTransId="{2E264BE9-E0B0-4E01-B3F9-24DF4AD3BB62}"/>
    <dgm:cxn modelId="{0E522528-C9C2-4676-99A4-57435262B43F}" type="presOf" srcId="{AB3FC0CF-95EE-484C-9B31-A0F1B872BCEC}" destId="{9D53693F-32B4-4507-8ECC-5B6AB2E73892}" srcOrd="0" destOrd="1" presId="urn:microsoft.com/office/officeart/2016/7/layout/RepeatingBendingProcessNew"/>
    <dgm:cxn modelId="{8AB40E30-79FB-42D9-895C-D3D20DBA3FFC}" type="presOf" srcId="{5BCE903D-E88B-4DA3-872F-5E77595A1A7A}" destId="{6FD599F0-1FDB-4B50-9F0E-71C29239689F}" srcOrd="0" destOrd="2" presId="urn:microsoft.com/office/officeart/2016/7/layout/RepeatingBendingProcessNew"/>
    <dgm:cxn modelId="{85DD3E5E-2DE6-4DA5-97EA-DEA66524309D}" srcId="{8457ADAC-5EAA-48BE-8EE0-EE579F471A04}" destId="{E158B348-F667-4A69-880E-108CE1BFD957}" srcOrd="3" destOrd="0" parTransId="{E976EB38-D9CF-4A9B-BC94-5C173C54490A}" sibTransId="{A59BC45B-2ABC-419D-ABF9-D67B341C5562}"/>
    <dgm:cxn modelId="{33D6AE5E-6E02-4C22-A521-E7700814DEC4}" type="presOf" srcId="{8457ADAC-5EAA-48BE-8EE0-EE579F471A04}" destId="{6FD599F0-1FDB-4B50-9F0E-71C29239689F}" srcOrd="0" destOrd="0" presId="urn:microsoft.com/office/officeart/2016/7/layout/RepeatingBendingProcessNew"/>
    <dgm:cxn modelId="{283E4173-FB32-4E1F-90EB-DA72C2CDAE6A}" srcId="{32A3445A-5BD3-418C-BE80-3B0B9A7927D0}" destId="{D2871BB7-7059-4C2F-A3F4-0123D00ED029}" srcOrd="1" destOrd="0" parTransId="{B6A6A2F4-B7B0-4FFD-9ED2-382A1655298A}" sibTransId="{7D08951E-63B6-47B8-8663-0BAD133BD3B8}"/>
    <dgm:cxn modelId="{C434B08C-8A8B-418C-9B70-57372B6B8E8A}" type="presOf" srcId="{11D84EFC-6B48-4C1C-87AA-C7ACAAA2D64E}" destId="{CB97D169-06BA-4FB4-AA30-89CFF47156E4}" srcOrd="0" destOrd="0" presId="urn:microsoft.com/office/officeart/2016/7/layout/RepeatingBendingProcessNew"/>
    <dgm:cxn modelId="{552A6DA1-D3D5-494D-91BE-7D3B56F169D8}" srcId="{11D84EFC-6B48-4C1C-87AA-C7ACAAA2D64E}" destId="{8457ADAC-5EAA-48BE-8EE0-EE579F471A04}" srcOrd="0" destOrd="0" parTransId="{DD4E0D1E-C7D9-4B05-A397-4D8C21BC32D0}" sibTransId="{17D6E5AB-B489-4544-A0C5-1168ECF63E96}"/>
    <dgm:cxn modelId="{BE4812AE-0FE6-41CA-9156-F258B9CFBBAC}" type="presOf" srcId="{D2871BB7-7059-4C2F-A3F4-0123D00ED029}" destId="{9D53693F-32B4-4507-8ECC-5B6AB2E73892}" srcOrd="0" destOrd="2" presId="urn:microsoft.com/office/officeart/2016/7/layout/RepeatingBendingProcessNew"/>
    <dgm:cxn modelId="{DB4597AE-C50A-4BFC-BB13-7DC44FDB3971}" type="presOf" srcId="{32A3445A-5BD3-418C-BE80-3B0B9A7927D0}" destId="{9D53693F-32B4-4507-8ECC-5B6AB2E73892}" srcOrd="0" destOrd="0" presId="urn:microsoft.com/office/officeart/2016/7/layout/RepeatingBendingProcessNew"/>
    <dgm:cxn modelId="{A0BF7BCF-44B0-43D1-948B-037A8DCE6B6F}" type="presOf" srcId="{A1F37F67-03ED-470E-8A6C-8A16E9DD634F}" destId="{6FD599F0-1FDB-4B50-9F0E-71C29239689F}" srcOrd="0" destOrd="1" presId="urn:microsoft.com/office/officeart/2016/7/layout/RepeatingBendingProcessNew"/>
    <dgm:cxn modelId="{B3DDD2D1-70DA-47F0-B335-07754902FEC9}" srcId="{8457ADAC-5EAA-48BE-8EE0-EE579F471A04}" destId="{5DA49567-B2B9-4B33-AE53-441E6428CF40}" srcOrd="2" destOrd="0" parTransId="{03D13FBE-BBF4-43D1-806F-AD7D0FA908D6}" sibTransId="{780EAD30-93DA-4715-A500-DEAA82A9CBDB}"/>
    <dgm:cxn modelId="{E7719ED5-FF1F-46D5-80E6-26657F1D3782}" srcId="{32A3445A-5BD3-418C-BE80-3B0B9A7927D0}" destId="{AB3FC0CF-95EE-484C-9B31-A0F1B872BCEC}" srcOrd="0" destOrd="0" parTransId="{D25AE662-7B24-4747-88C6-2EC4F2679D16}" sibTransId="{FDCB7A25-ACC3-486D-A133-1B6F48541157}"/>
    <dgm:cxn modelId="{78AD86DC-09FB-4162-9AFC-D4DD13E6EC29}" srcId="{8457ADAC-5EAA-48BE-8EE0-EE579F471A04}" destId="{A1F37F67-03ED-470E-8A6C-8A16E9DD634F}" srcOrd="0" destOrd="0" parTransId="{6DA0FC07-5BA9-4414-AA8A-708027A43015}" sibTransId="{EAE19D4D-FCCB-488A-A4EE-DA592FAFEF2B}"/>
    <dgm:cxn modelId="{14AA28E9-5E29-461B-8C46-75BCF08C9FBF}" type="presOf" srcId="{C8787CA0-B412-4039-A1B3-667C23B90270}" destId="{9D53693F-32B4-4507-8ECC-5B6AB2E73892}" srcOrd="0" destOrd="3" presId="urn:microsoft.com/office/officeart/2016/7/layout/RepeatingBendingProcessNew"/>
    <dgm:cxn modelId="{65D3C4EC-A694-4A00-BAC9-E589F0E03BEB}" srcId="{8457ADAC-5EAA-48BE-8EE0-EE579F471A04}" destId="{5BCE903D-E88B-4DA3-872F-5E77595A1A7A}" srcOrd="1" destOrd="0" parTransId="{DDABC0C1-37AE-410E-900A-27E4BF2E1D4E}" sibTransId="{02302BAF-DEEB-4B96-9EC0-1972C04EF8F0}"/>
    <dgm:cxn modelId="{94F68FEF-F887-47DA-ADEA-5761F8A1646A}" type="presOf" srcId="{17D6E5AB-B489-4544-A0C5-1168ECF63E96}" destId="{6D5E1EF8-BA7A-4D21-9C44-264B6A677B5B}" srcOrd="1" destOrd="0" presId="urn:microsoft.com/office/officeart/2016/7/layout/RepeatingBendingProcessNew"/>
    <dgm:cxn modelId="{4F18ECF0-0F62-4429-9FBA-89779250D354}" srcId="{32A3445A-5BD3-418C-BE80-3B0B9A7927D0}" destId="{C8787CA0-B412-4039-A1B3-667C23B90270}" srcOrd="2" destOrd="0" parTransId="{2A040A86-D040-452F-899F-90E1D55579B4}" sibTransId="{46E05348-B26D-4991-B068-5929E1955B12}"/>
    <dgm:cxn modelId="{2EAFBF97-17A1-4171-ADB5-ABB8B2B2C775}" type="presParOf" srcId="{CB97D169-06BA-4FB4-AA30-89CFF47156E4}" destId="{6FD599F0-1FDB-4B50-9F0E-71C29239689F}" srcOrd="0" destOrd="0" presId="urn:microsoft.com/office/officeart/2016/7/layout/RepeatingBendingProcessNew"/>
    <dgm:cxn modelId="{93939218-2BE1-41A6-BC2C-138AB5325F51}" type="presParOf" srcId="{CB97D169-06BA-4FB4-AA30-89CFF47156E4}" destId="{B07356E8-D3C5-4903-9DB9-7F295CE1F0F3}" srcOrd="1" destOrd="0" presId="urn:microsoft.com/office/officeart/2016/7/layout/RepeatingBendingProcessNew"/>
    <dgm:cxn modelId="{0FE0335C-AC2D-4BF8-BA24-1CA64F5B9268}" type="presParOf" srcId="{B07356E8-D3C5-4903-9DB9-7F295CE1F0F3}" destId="{6D5E1EF8-BA7A-4D21-9C44-264B6A677B5B}" srcOrd="0" destOrd="0" presId="urn:microsoft.com/office/officeart/2016/7/layout/RepeatingBendingProcessNew"/>
    <dgm:cxn modelId="{55950B21-91AE-4AA7-AA31-E17CF0211CD8}" type="presParOf" srcId="{CB97D169-06BA-4FB4-AA30-89CFF47156E4}" destId="{9D53693F-32B4-4507-8ECC-5B6AB2E73892}"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7356E8-D3C5-4903-9DB9-7F295CE1F0F3}">
      <dsp:nvSpPr>
        <dsp:cNvPr id="0" name=""/>
        <dsp:cNvSpPr/>
      </dsp:nvSpPr>
      <dsp:spPr>
        <a:xfrm>
          <a:off x="4508911" y="1817086"/>
          <a:ext cx="1006377" cy="91440"/>
        </a:xfrm>
        <a:custGeom>
          <a:avLst/>
          <a:gdLst/>
          <a:ahLst/>
          <a:cxnLst/>
          <a:rect l="0" t="0" r="0" b="0"/>
          <a:pathLst>
            <a:path>
              <a:moveTo>
                <a:pt x="0" y="45720"/>
              </a:moveTo>
              <a:lnTo>
                <a:pt x="100637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86175" y="1857621"/>
        <a:ext cx="51848" cy="10369"/>
      </dsp:txXfrm>
    </dsp:sp>
    <dsp:sp modelId="{6FD599F0-1FDB-4B50-9F0E-71C29239689F}">
      <dsp:nvSpPr>
        <dsp:cNvPr id="0" name=""/>
        <dsp:cNvSpPr/>
      </dsp:nvSpPr>
      <dsp:spPr>
        <a:xfrm>
          <a:off x="2111" y="510226"/>
          <a:ext cx="4508599" cy="270515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0925" tIns="231900" rIns="220925" bIns="231900" numCol="1" spcCol="1270" anchor="t" anchorCtr="0">
          <a:noAutofit/>
        </a:bodyPr>
        <a:lstStyle/>
        <a:p>
          <a:pPr marL="0" lvl="0" indent="0" algn="l" defTabSz="1555750">
            <a:lnSpc>
              <a:spcPct val="90000"/>
            </a:lnSpc>
            <a:spcBef>
              <a:spcPct val="0"/>
            </a:spcBef>
            <a:spcAft>
              <a:spcPct val="35000"/>
            </a:spcAft>
            <a:buNone/>
          </a:pPr>
          <a:r>
            <a:rPr lang="en-US" sz="3500" kern="1200"/>
            <a:t>Input:</a:t>
          </a:r>
        </a:p>
        <a:p>
          <a:pPr marL="228600" lvl="1" indent="-228600" algn="l" defTabSz="1200150">
            <a:lnSpc>
              <a:spcPct val="90000"/>
            </a:lnSpc>
            <a:spcBef>
              <a:spcPct val="0"/>
            </a:spcBef>
            <a:spcAft>
              <a:spcPct val="15000"/>
            </a:spcAft>
            <a:buChar char="•"/>
          </a:pPr>
          <a:r>
            <a:rPr lang="en-US" sz="2700" kern="1200"/>
            <a:t>Login information</a:t>
          </a:r>
        </a:p>
        <a:p>
          <a:pPr marL="228600" lvl="1" indent="-228600" algn="l" defTabSz="1200150">
            <a:lnSpc>
              <a:spcPct val="90000"/>
            </a:lnSpc>
            <a:spcBef>
              <a:spcPct val="0"/>
            </a:spcBef>
            <a:spcAft>
              <a:spcPct val="15000"/>
            </a:spcAft>
            <a:buChar char="•"/>
          </a:pPr>
          <a:r>
            <a:rPr lang="en-US" sz="2700" kern="1200"/>
            <a:t>Add Income</a:t>
          </a:r>
        </a:p>
        <a:p>
          <a:pPr marL="228600" lvl="1" indent="-228600" algn="l" defTabSz="1200150">
            <a:lnSpc>
              <a:spcPct val="90000"/>
            </a:lnSpc>
            <a:spcBef>
              <a:spcPct val="0"/>
            </a:spcBef>
            <a:spcAft>
              <a:spcPct val="15000"/>
            </a:spcAft>
            <a:buChar char="•"/>
          </a:pPr>
          <a:r>
            <a:rPr lang="en-US" sz="2700" kern="1200"/>
            <a:t>Add Expenses</a:t>
          </a:r>
        </a:p>
        <a:p>
          <a:pPr marL="228600" lvl="1" indent="-228600" algn="l" defTabSz="1200150">
            <a:lnSpc>
              <a:spcPct val="90000"/>
            </a:lnSpc>
            <a:spcBef>
              <a:spcPct val="0"/>
            </a:spcBef>
            <a:spcAft>
              <a:spcPct val="15000"/>
            </a:spcAft>
            <a:buChar char="•"/>
          </a:pPr>
          <a:r>
            <a:rPr lang="en-US" sz="2700" kern="1200"/>
            <a:t>Add investments</a:t>
          </a:r>
        </a:p>
      </dsp:txBody>
      <dsp:txXfrm>
        <a:off x="2111" y="510226"/>
        <a:ext cx="4508599" cy="2705159"/>
      </dsp:txXfrm>
    </dsp:sp>
    <dsp:sp modelId="{9D53693F-32B4-4507-8ECC-5B6AB2E73892}">
      <dsp:nvSpPr>
        <dsp:cNvPr id="0" name=""/>
        <dsp:cNvSpPr/>
      </dsp:nvSpPr>
      <dsp:spPr>
        <a:xfrm>
          <a:off x="5547688" y="510226"/>
          <a:ext cx="4508599" cy="270515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20925" tIns="231900" rIns="220925" bIns="231900" numCol="1" spcCol="1270" anchor="t" anchorCtr="0">
          <a:noAutofit/>
        </a:bodyPr>
        <a:lstStyle/>
        <a:p>
          <a:pPr marL="0" lvl="0" indent="0" algn="l" defTabSz="1555750">
            <a:lnSpc>
              <a:spcPct val="90000"/>
            </a:lnSpc>
            <a:spcBef>
              <a:spcPct val="0"/>
            </a:spcBef>
            <a:spcAft>
              <a:spcPct val="35000"/>
            </a:spcAft>
            <a:buNone/>
          </a:pPr>
          <a:r>
            <a:rPr lang="en-US" sz="3500" kern="1200"/>
            <a:t>Output:</a:t>
          </a:r>
        </a:p>
        <a:p>
          <a:pPr marL="228600" lvl="1" indent="-228600" algn="l" defTabSz="1200150">
            <a:lnSpc>
              <a:spcPct val="90000"/>
            </a:lnSpc>
            <a:spcBef>
              <a:spcPct val="0"/>
            </a:spcBef>
            <a:spcAft>
              <a:spcPct val="15000"/>
            </a:spcAft>
            <a:buChar char="•"/>
          </a:pPr>
          <a:r>
            <a:rPr lang="en-US" sz="2700" kern="1200"/>
            <a:t>Comprehensive reports</a:t>
          </a:r>
        </a:p>
        <a:p>
          <a:pPr marL="228600" lvl="1" indent="-228600" algn="l" defTabSz="1200150">
            <a:lnSpc>
              <a:spcPct val="90000"/>
            </a:lnSpc>
            <a:spcBef>
              <a:spcPct val="0"/>
            </a:spcBef>
            <a:spcAft>
              <a:spcPct val="15000"/>
            </a:spcAft>
            <a:buChar char="•"/>
          </a:pPr>
          <a:r>
            <a:rPr lang="en-US" sz="2700" kern="1200"/>
            <a:t>Categorized Expense Tracking</a:t>
          </a:r>
        </a:p>
        <a:p>
          <a:pPr marL="228600" lvl="1" indent="-228600" algn="l" defTabSz="1200150">
            <a:lnSpc>
              <a:spcPct val="90000"/>
            </a:lnSpc>
            <a:spcBef>
              <a:spcPct val="0"/>
            </a:spcBef>
            <a:spcAft>
              <a:spcPct val="15000"/>
            </a:spcAft>
            <a:buChar char="•"/>
          </a:pPr>
          <a:r>
            <a:rPr lang="en-US" sz="2700" kern="1200"/>
            <a:t>Investment Performance.</a:t>
          </a:r>
        </a:p>
      </dsp:txBody>
      <dsp:txXfrm>
        <a:off x="5547688" y="510226"/>
        <a:ext cx="4508599" cy="270515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3795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8374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344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7090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85734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90712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33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37871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76263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10/28/2024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2454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91191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10/28/2024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91004782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38" r:id="rId5"/>
    <p:sldLayoutId id="2147483744"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A blue lines on a white background&#10;&#10;Description automatically generated">
            <a:extLst>
              <a:ext uri="{FF2B5EF4-FFF2-40B4-BE49-F238E27FC236}">
                <a16:creationId xmlns:a16="http://schemas.microsoft.com/office/drawing/2014/main" id="{BBCE2491-8D21-67C5-E8D0-316ED573E4D6}"/>
              </a:ext>
            </a:extLst>
          </p:cNvPr>
          <p:cNvPicPr>
            <a:picLocks noChangeAspect="1"/>
          </p:cNvPicPr>
          <p:nvPr/>
        </p:nvPicPr>
        <p:blipFill>
          <a:blip r:embed="rId2"/>
          <a:srcRect l="18607" r="1899"/>
          <a:stretch/>
        </p:blipFill>
        <p:spPr>
          <a:xfrm>
            <a:off x="4646383" y="10"/>
            <a:ext cx="7545616" cy="6857990"/>
          </a:xfrm>
          <a:prstGeom prst="rect">
            <a:avLst/>
          </a:prstGeom>
        </p:spPr>
      </p:pic>
      <p:sp>
        <p:nvSpPr>
          <p:cNvPr id="27" name="Rectangle 26">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29" name="Rectangle 28">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C4EBF78B-2A05-7AFE-A6A2-90FCC646A2B2}"/>
              </a:ext>
            </a:extLst>
          </p:cNvPr>
          <p:cNvSpPr>
            <a:spLocks noGrp="1"/>
          </p:cNvSpPr>
          <p:nvPr>
            <p:ph type="ctrTitle"/>
          </p:nvPr>
        </p:nvSpPr>
        <p:spPr>
          <a:xfrm>
            <a:off x="466524" y="1340361"/>
            <a:ext cx="3729162" cy="3341700"/>
          </a:xfrm>
        </p:spPr>
        <p:txBody>
          <a:bodyPr>
            <a:normAutofit/>
          </a:bodyPr>
          <a:lstStyle/>
          <a:p>
            <a:r>
              <a:rPr lang="en-US" sz="3600">
                <a:solidFill>
                  <a:schemeClr val="tx1"/>
                </a:solidFill>
              </a:rPr>
              <a:t>Creative Finance Devs</a:t>
            </a:r>
          </a:p>
        </p:txBody>
      </p:sp>
      <p:sp>
        <p:nvSpPr>
          <p:cNvPr id="3" name="Subtitle 2">
            <a:extLst>
              <a:ext uri="{FF2B5EF4-FFF2-40B4-BE49-F238E27FC236}">
                <a16:creationId xmlns:a16="http://schemas.microsoft.com/office/drawing/2014/main" id="{1F710236-5EB8-4764-9EC9-C268BFECC29B}"/>
              </a:ext>
            </a:extLst>
          </p:cNvPr>
          <p:cNvSpPr>
            <a:spLocks noGrp="1"/>
          </p:cNvSpPr>
          <p:nvPr>
            <p:ph type="subTitle" idx="1"/>
          </p:nvPr>
        </p:nvSpPr>
        <p:spPr>
          <a:xfrm>
            <a:off x="434284" y="4731476"/>
            <a:ext cx="3793642" cy="970905"/>
          </a:xfrm>
        </p:spPr>
        <p:txBody>
          <a:bodyPr>
            <a:normAutofit lnSpcReduction="10000"/>
          </a:bodyPr>
          <a:lstStyle/>
          <a:p>
            <a:pPr>
              <a:spcAft>
                <a:spcPts val="600"/>
              </a:spcAft>
            </a:pPr>
            <a:r>
              <a:rPr lang="en-US" dirty="0">
                <a:solidFill>
                  <a:schemeClr val="tx1"/>
                </a:solidFill>
              </a:rPr>
              <a:t>Team Name: </a:t>
            </a:r>
            <a:r>
              <a:rPr lang="en-US" dirty="0" err="1">
                <a:solidFill>
                  <a:schemeClr val="tx1"/>
                </a:solidFill>
              </a:rPr>
              <a:t>FlutterPros</a:t>
            </a:r>
            <a:endParaRPr lang="en-US" dirty="0">
              <a:solidFill>
                <a:schemeClr val="tx1"/>
              </a:solidFill>
            </a:endParaRPr>
          </a:p>
          <a:p>
            <a:pPr>
              <a:spcAft>
                <a:spcPts val="600"/>
              </a:spcAft>
            </a:pPr>
            <a:r>
              <a:rPr lang="en-US" dirty="0">
                <a:solidFill>
                  <a:schemeClr val="tx1"/>
                </a:solidFill>
              </a:rPr>
              <a:t>Team Members: Chris Baez &amp; Sar Vashisht</a:t>
            </a:r>
          </a:p>
        </p:txBody>
      </p:sp>
      <p:pic>
        <p:nvPicPr>
          <p:cNvPr id="6" name="Picture 5">
            <a:extLst>
              <a:ext uri="{FF2B5EF4-FFF2-40B4-BE49-F238E27FC236}">
                <a16:creationId xmlns:a16="http://schemas.microsoft.com/office/drawing/2014/main" id="{6FA27581-A490-9F93-644F-5B61D32E4349}"/>
              </a:ext>
            </a:extLst>
          </p:cNvPr>
          <p:cNvPicPr>
            <a:picLocks noChangeAspect="1"/>
          </p:cNvPicPr>
          <p:nvPr/>
        </p:nvPicPr>
        <p:blipFill>
          <a:blip r:embed="rId3"/>
          <a:stretch>
            <a:fillRect/>
          </a:stretch>
        </p:blipFill>
        <p:spPr>
          <a:xfrm>
            <a:off x="4905716" y="1606378"/>
            <a:ext cx="3171760" cy="4856758"/>
          </a:xfrm>
          <a:prstGeom prst="rect">
            <a:avLst/>
          </a:prstGeom>
        </p:spPr>
      </p:pic>
      <p:pic>
        <p:nvPicPr>
          <p:cNvPr id="8" name="Picture 7">
            <a:extLst>
              <a:ext uri="{FF2B5EF4-FFF2-40B4-BE49-F238E27FC236}">
                <a16:creationId xmlns:a16="http://schemas.microsoft.com/office/drawing/2014/main" id="{ABEDD76B-D957-5BDD-EFDC-322F3F94AE8E}"/>
              </a:ext>
            </a:extLst>
          </p:cNvPr>
          <p:cNvPicPr>
            <a:picLocks noChangeAspect="1"/>
          </p:cNvPicPr>
          <p:nvPr/>
        </p:nvPicPr>
        <p:blipFill>
          <a:blip r:embed="rId4"/>
          <a:stretch>
            <a:fillRect/>
          </a:stretch>
        </p:blipFill>
        <p:spPr>
          <a:xfrm>
            <a:off x="8419191" y="1606378"/>
            <a:ext cx="3171760" cy="4856758"/>
          </a:xfrm>
          <a:prstGeom prst="rect">
            <a:avLst/>
          </a:prstGeom>
        </p:spPr>
      </p:pic>
    </p:spTree>
    <p:extLst>
      <p:ext uri="{BB962C8B-B14F-4D97-AF65-F5344CB8AC3E}">
        <p14:creationId xmlns:p14="http://schemas.microsoft.com/office/powerpoint/2010/main" val="911613276"/>
      </p:ext>
    </p:extLst>
  </p:cSld>
  <p:clrMapOvr>
    <a:overrideClrMapping bg1="dk1" tx1="lt1" bg2="dk2" tx2="lt2" accent1="accent1" accent2="accent2" accent3="accent3" accent4="accent4" accent5="accent5" accent6="accent6" hlink="hlink" folHlink="folHlink"/>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6" name="Rectangle 15">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8" name="Rectangle 17">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0" name="Group 1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1" name="Straight Connector 20">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96595DE-0EF4-CA0E-A8F6-2FF607BEAC6D}"/>
              </a:ext>
            </a:extLst>
          </p:cNvPr>
          <p:cNvPicPr>
            <a:picLocks noChangeAspect="1"/>
          </p:cNvPicPr>
          <p:nvPr/>
        </p:nvPicPr>
        <p:blipFill>
          <a:blip r:embed="rId2"/>
          <a:stretch>
            <a:fillRect/>
          </a:stretch>
        </p:blipFill>
        <p:spPr>
          <a:xfrm>
            <a:off x="1307869" y="86651"/>
            <a:ext cx="5298096" cy="6770731"/>
          </a:xfrm>
          <a:prstGeom prst="rect">
            <a:avLst/>
          </a:prstGeom>
        </p:spPr>
      </p:pic>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5"/>
            <a:ext cx="4143830" cy="2785536"/>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365"/>
            <a:ext cx="3813048" cy="245973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6707A69-3D9B-C118-1BA7-3EAA55630C52}"/>
              </a:ext>
            </a:extLst>
          </p:cNvPr>
          <p:cNvSpPr>
            <a:spLocks noGrp="1"/>
          </p:cNvSpPr>
          <p:nvPr>
            <p:ph type="title"/>
          </p:nvPr>
        </p:nvSpPr>
        <p:spPr>
          <a:xfrm>
            <a:off x="7844069" y="1111662"/>
            <a:ext cx="3299328" cy="1456386"/>
          </a:xfrm>
        </p:spPr>
        <p:txBody>
          <a:bodyPr vert="horz" lIns="91440" tIns="45720" rIns="91440" bIns="45720" rtlCol="0" anchor="ctr">
            <a:normAutofit/>
          </a:bodyPr>
          <a:lstStyle/>
          <a:p>
            <a:pPr algn="ctr">
              <a:lnSpc>
                <a:spcPct val="83000"/>
              </a:lnSpc>
            </a:pPr>
            <a:r>
              <a:rPr lang="en-US" sz="3200" cap="all" spc="-100">
                <a:solidFill>
                  <a:schemeClr val="bg1"/>
                </a:solidFill>
              </a:rPr>
              <a:t>Testing	</a:t>
            </a:r>
          </a:p>
        </p:txBody>
      </p:sp>
      <p:pic>
        <p:nvPicPr>
          <p:cNvPr id="5" name="Content Placeholder 4">
            <a:extLst>
              <a:ext uri="{FF2B5EF4-FFF2-40B4-BE49-F238E27FC236}">
                <a16:creationId xmlns:a16="http://schemas.microsoft.com/office/drawing/2014/main" id="{A09DD2E0-699C-C5AE-81E7-DDF196DAF5A8}"/>
              </a:ext>
            </a:extLst>
          </p:cNvPr>
          <p:cNvPicPr>
            <a:picLocks noGrp="1" noChangeAspect="1"/>
          </p:cNvPicPr>
          <p:nvPr>
            <p:ph idx="1"/>
          </p:nvPr>
        </p:nvPicPr>
        <p:blipFill>
          <a:blip r:embed="rId3"/>
          <a:stretch>
            <a:fillRect/>
          </a:stretch>
        </p:blipFill>
        <p:spPr>
          <a:xfrm>
            <a:off x="6902574" y="2143135"/>
            <a:ext cx="5071494" cy="4577023"/>
          </a:xfrm>
          <a:prstGeom prst="rect">
            <a:avLst/>
          </a:prstGeom>
        </p:spPr>
      </p:pic>
    </p:spTree>
    <p:extLst>
      <p:ext uri="{BB962C8B-B14F-4D97-AF65-F5344CB8AC3E}">
        <p14:creationId xmlns:p14="http://schemas.microsoft.com/office/powerpoint/2010/main" val="217877582"/>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62" name="Rectangle 61">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64" name="Rectangle 63">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66" name="Group 6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67" name="Straight Connector 66">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A1F92BC-4DA5-634C-8CE2-3EEEC9D1D29E}"/>
              </a:ext>
            </a:extLst>
          </p:cNvPr>
          <p:cNvPicPr>
            <a:picLocks noGrp="1" noChangeAspect="1"/>
          </p:cNvPicPr>
          <p:nvPr>
            <p:ph idx="1"/>
          </p:nvPr>
        </p:nvPicPr>
        <p:blipFill>
          <a:blip r:embed="rId2"/>
          <a:srcRect b="11461"/>
          <a:stretch/>
        </p:blipFill>
        <p:spPr>
          <a:xfrm>
            <a:off x="1769997" y="645106"/>
            <a:ext cx="4304074" cy="5564663"/>
          </a:xfrm>
          <a:prstGeom prst="rect">
            <a:avLst/>
          </a:prstGeom>
        </p:spPr>
      </p:pic>
      <p:sp>
        <p:nvSpPr>
          <p:cNvPr id="75" name="Rectangle 74">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5"/>
            <a:ext cx="4143830" cy="2785536"/>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77" name="Rectangle 76">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365"/>
            <a:ext cx="3813048" cy="245973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9472254A-4092-7706-7E20-78D4AD3A3743}"/>
              </a:ext>
            </a:extLst>
          </p:cNvPr>
          <p:cNvSpPr>
            <a:spLocks noGrp="1"/>
          </p:cNvSpPr>
          <p:nvPr>
            <p:ph type="title"/>
          </p:nvPr>
        </p:nvSpPr>
        <p:spPr>
          <a:xfrm>
            <a:off x="7895025" y="905297"/>
            <a:ext cx="3299328" cy="1456386"/>
          </a:xfrm>
        </p:spPr>
        <p:txBody>
          <a:bodyPr vert="horz" lIns="91440" tIns="45720" rIns="91440" bIns="45720" rtlCol="0" anchor="ctr">
            <a:normAutofit/>
          </a:bodyPr>
          <a:lstStyle/>
          <a:p>
            <a:pPr algn="ctr">
              <a:lnSpc>
                <a:spcPct val="83000"/>
              </a:lnSpc>
            </a:pPr>
            <a:r>
              <a:rPr lang="en-US" sz="3200" cap="all" spc="-100">
                <a:solidFill>
                  <a:schemeClr val="bg1"/>
                </a:solidFill>
              </a:rPr>
              <a:t>Login Logic</a:t>
            </a:r>
          </a:p>
        </p:txBody>
      </p:sp>
      <p:pic>
        <p:nvPicPr>
          <p:cNvPr id="7" name="Picture 6">
            <a:extLst>
              <a:ext uri="{FF2B5EF4-FFF2-40B4-BE49-F238E27FC236}">
                <a16:creationId xmlns:a16="http://schemas.microsoft.com/office/drawing/2014/main" id="{B698699E-3F13-482B-E63B-133731F9DCDF}"/>
              </a:ext>
            </a:extLst>
          </p:cNvPr>
          <p:cNvPicPr>
            <a:picLocks noChangeAspect="1"/>
          </p:cNvPicPr>
          <p:nvPr/>
        </p:nvPicPr>
        <p:blipFill>
          <a:blip r:embed="rId3"/>
          <a:stretch>
            <a:fillRect/>
          </a:stretch>
        </p:blipFill>
        <p:spPr>
          <a:xfrm>
            <a:off x="7249592" y="2057749"/>
            <a:ext cx="4428591" cy="4159091"/>
          </a:xfrm>
          <a:prstGeom prst="rect">
            <a:avLst/>
          </a:prstGeom>
        </p:spPr>
      </p:pic>
    </p:spTree>
    <p:extLst>
      <p:ext uri="{BB962C8B-B14F-4D97-AF65-F5344CB8AC3E}">
        <p14:creationId xmlns:p14="http://schemas.microsoft.com/office/powerpoint/2010/main" val="3102422291"/>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8BB4BA4-BD62-15A4-85D9-1C0DEB57F1ED}"/>
              </a:ext>
            </a:extLst>
          </p:cNvPr>
          <p:cNvPicPr>
            <a:picLocks noGrp="1" noChangeAspect="1"/>
          </p:cNvPicPr>
          <p:nvPr>
            <p:ph idx="1"/>
          </p:nvPr>
        </p:nvPicPr>
        <p:blipFill>
          <a:blip r:embed="rId2"/>
          <a:stretch>
            <a:fillRect/>
          </a:stretch>
        </p:blipFill>
        <p:spPr>
          <a:xfrm>
            <a:off x="7625333" y="4136028"/>
            <a:ext cx="4415029" cy="2382367"/>
          </a:xfrm>
          <a:prstGeom prst="rect">
            <a:avLst/>
          </a:prstGeom>
        </p:spPr>
      </p:pic>
      <p:sp>
        <p:nvSpPr>
          <p:cNvPr id="29" name="Rectangle 28">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85FA44-C2D2-7201-AD52-C1C35D555E22}"/>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Income Logic</a:t>
            </a:r>
          </a:p>
        </p:txBody>
      </p:sp>
      <p:sp>
        <p:nvSpPr>
          <p:cNvPr id="31" name="Rectangle 30">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3" name="Straight Connector 32">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14A2DFE-AE04-A286-4A27-2731D042D04C}"/>
              </a:ext>
            </a:extLst>
          </p:cNvPr>
          <p:cNvPicPr>
            <a:picLocks noChangeAspect="1"/>
          </p:cNvPicPr>
          <p:nvPr/>
        </p:nvPicPr>
        <p:blipFill>
          <a:blip r:embed="rId3"/>
          <a:stretch>
            <a:fillRect/>
          </a:stretch>
        </p:blipFill>
        <p:spPr>
          <a:xfrm>
            <a:off x="1181042" y="0"/>
            <a:ext cx="5738169" cy="6858000"/>
          </a:xfrm>
          <a:prstGeom prst="rect">
            <a:avLst/>
          </a:prstGeom>
        </p:spPr>
      </p:pic>
    </p:spTree>
    <p:extLst>
      <p:ext uri="{BB962C8B-B14F-4D97-AF65-F5344CB8AC3E}">
        <p14:creationId xmlns:p14="http://schemas.microsoft.com/office/powerpoint/2010/main" val="159102930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2" name="Rectangle 11">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125E7D9-CFCF-E5CA-C51F-5BFC85CF6B9F}"/>
              </a:ext>
            </a:extLst>
          </p:cNvPr>
          <p:cNvSpPr>
            <a:spLocks noGrp="1"/>
          </p:cNvSpPr>
          <p:nvPr>
            <p:ph type="title"/>
          </p:nvPr>
        </p:nvSpPr>
        <p:spPr>
          <a:xfrm>
            <a:off x="983887" y="1185059"/>
            <a:ext cx="3491832" cy="4487882"/>
          </a:xfrm>
        </p:spPr>
        <p:txBody>
          <a:bodyPr>
            <a:normAutofit/>
          </a:bodyPr>
          <a:lstStyle/>
          <a:p>
            <a:pPr algn="ctr"/>
            <a:r>
              <a:rPr lang="en-US" sz="4400">
                <a:solidFill>
                  <a:srgbClr val="FFFFFF"/>
                </a:solidFill>
              </a:rPr>
              <a:t>The other pages		</a:t>
            </a:r>
          </a:p>
        </p:txBody>
      </p:sp>
      <p:sp>
        <p:nvSpPr>
          <p:cNvPr id="14" name="Rectangle 13">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Content Placeholder 2">
            <a:extLst>
              <a:ext uri="{FF2B5EF4-FFF2-40B4-BE49-F238E27FC236}">
                <a16:creationId xmlns:a16="http://schemas.microsoft.com/office/drawing/2014/main" id="{3CC5598D-8E56-A6FB-D025-606DE91BD57A}"/>
              </a:ext>
            </a:extLst>
          </p:cNvPr>
          <p:cNvSpPr>
            <a:spLocks noGrp="1"/>
          </p:cNvSpPr>
          <p:nvPr>
            <p:ph idx="1"/>
          </p:nvPr>
        </p:nvSpPr>
        <p:spPr>
          <a:xfrm>
            <a:off x="6096000" y="936416"/>
            <a:ext cx="5178168" cy="4985169"/>
          </a:xfrm>
        </p:spPr>
        <p:txBody>
          <a:bodyPr anchor="ctr">
            <a:normAutofit/>
          </a:bodyPr>
          <a:lstStyle/>
          <a:p>
            <a:r>
              <a:rPr lang="en-US" sz="2000" dirty="0"/>
              <a:t>Add income and expense use similar logic as they take user input and save it into the database, the screens have functions for adding, updating, and deleting, as well as error catching that we found along the way, such as being able to add $a0 as income, and many other type differences between int or double and so on.</a:t>
            </a:r>
          </a:p>
        </p:txBody>
      </p:sp>
    </p:spTree>
    <p:extLst>
      <p:ext uri="{BB962C8B-B14F-4D97-AF65-F5344CB8AC3E}">
        <p14:creationId xmlns:p14="http://schemas.microsoft.com/office/powerpoint/2010/main" val="399970127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60F4-A763-643B-8538-FDF8227CB1FA}"/>
              </a:ext>
            </a:extLst>
          </p:cNvPr>
          <p:cNvSpPr>
            <a:spLocks noGrp="1"/>
          </p:cNvSpPr>
          <p:nvPr>
            <p:ph type="title"/>
          </p:nvPr>
        </p:nvSpPr>
        <p:spPr/>
        <p:txBody>
          <a:bodyPr>
            <a:normAutofit/>
          </a:bodyPr>
          <a:lstStyle/>
          <a:p>
            <a:r>
              <a:rPr lang="en-US" dirty="0"/>
              <a:t>Snippets from Add Expense.</a:t>
            </a:r>
          </a:p>
        </p:txBody>
      </p:sp>
      <p:pic>
        <p:nvPicPr>
          <p:cNvPr id="5" name="Content Placeholder 4">
            <a:extLst>
              <a:ext uri="{FF2B5EF4-FFF2-40B4-BE49-F238E27FC236}">
                <a16:creationId xmlns:a16="http://schemas.microsoft.com/office/drawing/2014/main" id="{22699F87-A344-9457-27F3-B8A597788173}"/>
              </a:ext>
            </a:extLst>
          </p:cNvPr>
          <p:cNvPicPr>
            <a:picLocks noGrp="1" noChangeAspect="1"/>
          </p:cNvPicPr>
          <p:nvPr>
            <p:ph idx="1"/>
          </p:nvPr>
        </p:nvPicPr>
        <p:blipFill>
          <a:blip r:embed="rId2"/>
          <a:stretch>
            <a:fillRect/>
          </a:stretch>
        </p:blipFill>
        <p:spPr>
          <a:xfrm>
            <a:off x="1066800" y="1778667"/>
            <a:ext cx="3629570" cy="3849687"/>
          </a:xfrm>
        </p:spPr>
      </p:pic>
      <p:pic>
        <p:nvPicPr>
          <p:cNvPr id="7" name="Picture 6">
            <a:extLst>
              <a:ext uri="{FF2B5EF4-FFF2-40B4-BE49-F238E27FC236}">
                <a16:creationId xmlns:a16="http://schemas.microsoft.com/office/drawing/2014/main" id="{B426876A-1D6C-194A-69A2-461D03B6FE83}"/>
              </a:ext>
            </a:extLst>
          </p:cNvPr>
          <p:cNvPicPr>
            <a:picLocks noChangeAspect="1"/>
          </p:cNvPicPr>
          <p:nvPr/>
        </p:nvPicPr>
        <p:blipFill>
          <a:blip r:embed="rId3"/>
          <a:stretch>
            <a:fillRect/>
          </a:stretch>
        </p:blipFill>
        <p:spPr>
          <a:xfrm>
            <a:off x="4907270" y="1838737"/>
            <a:ext cx="4222716" cy="3789617"/>
          </a:xfrm>
          <a:prstGeom prst="rect">
            <a:avLst/>
          </a:prstGeom>
        </p:spPr>
      </p:pic>
      <p:pic>
        <p:nvPicPr>
          <p:cNvPr id="9" name="Picture 8">
            <a:extLst>
              <a:ext uri="{FF2B5EF4-FFF2-40B4-BE49-F238E27FC236}">
                <a16:creationId xmlns:a16="http://schemas.microsoft.com/office/drawing/2014/main" id="{C38CF34C-6F3C-6BBC-BE5C-CD01F3E251C0}"/>
              </a:ext>
            </a:extLst>
          </p:cNvPr>
          <p:cNvPicPr>
            <a:picLocks noChangeAspect="1"/>
          </p:cNvPicPr>
          <p:nvPr/>
        </p:nvPicPr>
        <p:blipFill>
          <a:blip r:embed="rId4"/>
          <a:stretch>
            <a:fillRect/>
          </a:stretch>
        </p:blipFill>
        <p:spPr>
          <a:xfrm>
            <a:off x="7531569" y="4299555"/>
            <a:ext cx="4115374" cy="1667108"/>
          </a:xfrm>
          <a:prstGeom prst="rect">
            <a:avLst/>
          </a:prstGeom>
        </p:spPr>
      </p:pic>
    </p:spTree>
    <p:extLst>
      <p:ext uri="{BB962C8B-B14F-4D97-AF65-F5344CB8AC3E}">
        <p14:creationId xmlns:p14="http://schemas.microsoft.com/office/powerpoint/2010/main" val="27056649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5750-DCDA-8573-0820-719232DBAF8F}"/>
              </a:ext>
            </a:extLst>
          </p:cNvPr>
          <p:cNvSpPr>
            <a:spLocks noGrp="1"/>
          </p:cNvSpPr>
          <p:nvPr>
            <p:ph type="title"/>
          </p:nvPr>
        </p:nvSpPr>
        <p:spPr/>
        <p:txBody>
          <a:bodyPr/>
          <a:lstStyle/>
          <a:p>
            <a:r>
              <a:rPr lang="en-US" dirty="0"/>
              <a:t>Investment Logic	</a:t>
            </a:r>
          </a:p>
        </p:txBody>
      </p:sp>
      <p:pic>
        <p:nvPicPr>
          <p:cNvPr id="5" name="Content Placeholder 4">
            <a:extLst>
              <a:ext uri="{FF2B5EF4-FFF2-40B4-BE49-F238E27FC236}">
                <a16:creationId xmlns:a16="http://schemas.microsoft.com/office/drawing/2014/main" id="{333C1E5A-9E27-83BD-8E25-E4A5FD77913C}"/>
              </a:ext>
            </a:extLst>
          </p:cNvPr>
          <p:cNvPicPr>
            <a:picLocks noGrp="1" noChangeAspect="1"/>
          </p:cNvPicPr>
          <p:nvPr>
            <p:ph idx="1"/>
          </p:nvPr>
        </p:nvPicPr>
        <p:blipFill>
          <a:blip r:embed="rId2"/>
          <a:stretch>
            <a:fillRect/>
          </a:stretch>
        </p:blipFill>
        <p:spPr>
          <a:xfrm>
            <a:off x="809865" y="1895619"/>
            <a:ext cx="5612341" cy="3849687"/>
          </a:xfrm>
        </p:spPr>
      </p:pic>
      <p:pic>
        <p:nvPicPr>
          <p:cNvPr id="7" name="Picture 6">
            <a:extLst>
              <a:ext uri="{FF2B5EF4-FFF2-40B4-BE49-F238E27FC236}">
                <a16:creationId xmlns:a16="http://schemas.microsoft.com/office/drawing/2014/main" id="{5B1F0F9F-9058-A8E8-FE99-53136A2DA86C}"/>
              </a:ext>
            </a:extLst>
          </p:cNvPr>
          <p:cNvPicPr>
            <a:picLocks noChangeAspect="1"/>
          </p:cNvPicPr>
          <p:nvPr/>
        </p:nvPicPr>
        <p:blipFill>
          <a:blip r:embed="rId3"/>
          <a:stretch>
            <a:fillRect/>
          </a:stretch>
        </p:blipFill>
        <p:spPr>
          <a:xfrm>
            <a:off x="7555660" y="381000"/>
            <a:ext cx="2671441" cy="6096000"/>
          </a:xfrm>
          <a:prstGeom prst="rect">
            <a:avLst/>
          </a:prstGeom>
        </p:spPr>
      </p:pic>
    </p:spTree>
    <p:extLst>
      <p:ext uri="{BB962C8B-B14F-4D97-AF65-F5344CB8AC3E}">
        <p14:creationId xmlns:p14="http://schemas.microsoft.com/office/powerpoint/2010/main" val="23918437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1827-739A-BE2B-D50D-26D5F536E808}"/>
              </a:ext>
            </a:extLst>
          </p:cNvPr>
          <p:cNvSpPr>
            <a:spLocks noGrp="1"/>
          </p:cNvSpPr>
          <p:nvPr>
            <p:ph type="title"/>
          </p:nvPr>
        </p:nvSpPr>
        <p:spPr/>
        <p:txBody>
          <a:bodyPr/>
          <a:lstStyle/>
          <a:p>
            <a:r>
              <a:rPr lang="en-US" dirty="0"/>
              <a:t>Snippets for Home Screen	</a:t>
            </a:r>
          </a:p>
        </p:txBody>
      </p:sp>
      <p:pic>
        <p:nvPicPr>
          <p:cNvPr id="5" name="Content Placeholder 4">
            <a:extLst>
              <a:ext uri="{FF2B5EF4-FFF2-40B4-BE49-F238E27FC236}">
                <a16:creationId xmlns:a16="http://schemas.microsoft.com/office/drawing/2014/main" id="{9B322C47-8E06-EF95-4EE4-0278824238E1}"/>
              </a:ext>
            </a:extLst>
          </p:cNvPr>
          <p:cNvPicPr>
            <a:picLocks noGrp="1" noChangeAspect="1"/>
          </p:cNvPicPr>
          <p:nvPr>
            <p:ph idx="1"/>
          </p:nvPr>
        </p:nvPicPr>
        <p:blipFill>
          <a:blip r:embed="rId2"/>
          <a:stretch>
            <a:fillRect/>
          </a:stretch>
        </p:blipFill>
        <p:spPr>
          <a:xfrm>
            <a:off x="1066800" y="2014194"/>
            <a:ext cx="2634214" cy="3849687"/>
          </a:xfrm>
        </p:spPr>
      </p:pic>
      <p:pic>
        <p:nvPicPr>
          <p:cNvPr id="7" name="Picture 6">
            <a:extLst>
              <a:ext uri="{FF2B5EF4-FFF2-40B4-BE49-F238E27FC236}">
                <a16:creationId xmlns:a16="http://schemas.microsoft.com/office/drawing/2014/main" id="{CB082BCB-B1DC-09BE-0A98-62379BEE1854}"/>
              </a:ext>
            </a:extLst>
          </p:cNvPr>
          <p:cNvPicPr>
            <a:picLocks noChangeAspect="1"/>
          </p:cNvPicPr>
          <p:nvPr/>
        </p:nvPicPr>
        <p:blipFill>
          <a:blip r:embed="rId3"/>
          <a:stretch>
            <a:fillRect/>
          </a:stretch>
        </p:blipFill>
        <p:spPr>
          <a:xfrm>
            <a:off x="5526867" y="1711449"/>
            <a:ext cx="3772480" cy="4455175"/>
          </a:xfrm>
          <a:prstGeom prst="rect">
            <a:avLst/>
          </a:prstGeom>
        </p:spPr>
      </p:pic>
      <p:sp>
        <p:nvSpPr>
          <p:cNvPr id="8" name="TextBox 7">
            <a:extLst>
              <a:ext uri="{FF2B5EF4-FFF2-40B4-BE49-F238E27FC236}">
                <a16:creationId xmlns:a16="http://schemas.microsoft.com/office/drawing/2014/main" id="{7304AAC5-558B-69CF-C9B5-981840E31BBF}"/>
              </a:ext>
            </a:extLst>
          </p:cNvPr>
          <p:cNvSpPr txBox="1"/>
          <p:nvPr/>
        </p:nvSpPr>
        <p:spPr>
          <a:xfrm>
            <a:off x="1004971" y="5875711"/>
            <a:ext cx="2757871" cy="369332"/>
          </a:xfrm>
          <a:prstGeom prst="rect">
            <a:avLst/>
          </a:prstGeom>
          <a:noFill/>
        </p:spPr>
        <p:txBody>
          <a:bodyPr wrap="none" rtlCol="0">
            <a:spAutoFit/>
          </a:bodyPr>
          <a:lstStyle/>
          <a:p>
            <a:r>
              <a:rPr lang="en-US" dirty="0"/>
              <a:t>Code for Navigation Drawer</a:t>
            </a:r>
          </a:p>
        </p:txBody>
      </p:sp>
      <p:sp>
        <p:nvSpPr>
          <p:cNvPr id="9" name="TextBox 8">
            <a:extLst>
              <a:ext uri="{FF2B5EF4-FFF2-40B4-BE49-F238E27FC236}">
                <a16:creationId xmlns:a16="http://schemas.microsoft.com/office/drawing/2014/main" id="{EC0BD647-6763-70DD-4906-A366850FBFBA}"/>
              </a:ext>
            </a:extLst>
          </p:cNvPr>
          <p:cNvSpPr txBox="1"/>
          <p:nvPr/>
        </p:nvSpPr>
        <p:spPr>
          <a:xfrm>
            <a:off x="6140966" y="6166624"/>
            <a:ext cx="2714205" cy="369332"/>
          </a:xfrm>
          <a:prstGeom prst="rect">
            <a:avLst/>
          </a:prstGeom>
          <a:noFill/>
        </p:spPr>
        <p:txBody>
          <a:bodyPr wrap="none" rtlCol="0">
            <a:spAutoFit/>
          </a:bodyPr>
          <a:lstStyle/>
          <a:p>
            <a:r>
              <a:rPr lang="en-US" dirty="0"/>
              <a:t>Code for Circular Indicators</a:t>
            </a:r>
          </a:p>
        </p:txBody>
      </p:sp>
    </p:spTree>
    <p:extLst>
      <p:ext uri="{BB962C8B-B14F-4D97-AF65-F5344CB8AC3E}">
        <p14:creationId xmlns:p14="http://schemas.microsoft.com/office/powerpoint/2010/main" val="3781615665"/>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DC1B711-CFEF-DF13-23B1-FBFF91436500}"/>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Issues Encountered	</a:t>
            </a:r>
          </a:p>
        </p:txBody>
      </p:sp>
      <p:sp>
        <p:nvSpPr>
          <p:cNvPr id="3" name="Content Placeholder 2">
            <a:extLst>
              <a:ext uri="{FF2B5EF4-FFF2-40B4-BE49-F238E27FC236}">
                <a16:creationId xmlns:a16="http://schemas.microsoft.com/office/drawing/2014/main" id="{F9CCE484-3667-9E27-9DD3-D9ABEE0682B0}"/>
              </a:ext>
            </a:extLst>
          </p:cNvPr>
          <p:cNvSpPr>
            <a:spLocks noGrp="1"/>
          </p:cNvSpPr>
          <p:nvPr>
            <p:ph idx="1"/>
          </p:nvPr>
        </p:nvSpPr>
        <p:spPr>
          <a:xfrm>
            <a:off x="4963691" y="1000370"/>
            <a:ext cx="6212310" cy="4857262"/>
          </a:xfrm>
        </p:spPr>
        <p:txBody>
          <a:bodyPr anchor="ctr">
            <a:normAutofit/>
          </a:bodyPr>
          <a:lstStyle/>
          <a:p>
            <a:r>
              <a:rPr lang="en-US" sz="2000">
                <a:solidFill>
                  <a:srgbClr val="FFFFFF"/>
                </a:solidFill>
              </a:rPr>
              <a:t>Database Integration with the code, working with a database this big almost always caused errors as the code is very dependent on the data present in the database. </a:t>
            </a:r>
          </a:p>
          <a:p>
            <a:r>
              <a:rPr lang="en-US" sz="2000">
                <a:solidFill>
                  <a:srgbClr val="FFFFFF"/>
                </a:solidFill>
              </a:rPr>
              <a:t>Working through int and double and type mismatch errors as we worked through the code was a bit frustrating.</a:t>
            </a:r>
          </a:p>
          <a:p>
            <a:r>
              <a:rPr lang="en-US" sz="2000">
                <a:solidFill>
                  <a:srgbClr val="FFFFFF"/>
                </a:solidFill>
              </a:rPr>
              <a:t>Chart integration was very new to us, so we had to learn along the way, and we saw no other way to beautify the home screen other than charts as it is a finance application.</a:t>
            </a:r>
          </a:p>
          <a:p>
            <a:r>
              <a:rPr lang="en-US" sz="2000">
                <a:solidFill>
                  <a:srgbClr val="FFFFFF"/>
                </a:solidFill>
              </a:rPr>
              <a:t>Database retrieval, and the methods being used to retrieve the database often encountered errors and had to be changed fixed constantly as new methods were added.</a:t>
            </a:r>
          </a:p>
          <a:p>
            <a:r>
              <a:rPr lang="en-US" sz="2000">
                <a:solidFill>
                  <a:srgbClr val="FFFFFF"/>
                </a:solidFill>
              </a:rPr>
              <a:t>Importing, and the dependencies of different imports on different screens got old after a little bit, but we worked around it</a:t>
            </a:r>
          </a:p>
        </p:txBody>
      </p:sp>
    </p:spTree>
    <p:extLst>
      <p:ext uri="{BB962C8B-B14F-4D97-AF65-F5344CB8AC3E}">
        <p14:creationId xmlns:p14="http://schemas.microsoft.com/office/powerpoint/2010/main" val="265249656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9248-178E-7E3E-EA7A-AC81E8979B02}"/>
              </a:ext>
            </a:extLst>
          </p:cNvPr>
          <p:cNvSpPr>
            <a:spLocks noGrp="1"/>
          </p:cNvSpPr>
          <p:nvPr>
            <p:ph type="title"/>
          </p:nvPr>
        </p:nvSpPr>
        <p:spPr/>
        <p:txBody>
          <a:bodyPr/>
          <a:lstStyle/>
          <a:p>
            <a:r>
              <a:rPr lang="en-US" dirty="0"/>
              <a:t>Helpful sources	</a:t>
            </a:r>
          </a:p>
        </p:txBody>
      </p:sp>
      <p:sp>
        <p:nvSpPr>
          <p:cNvPr id="3" name="Content Placeholder 2">
            <a:extLst>
              <a:ext uri="{FF2B5EF4-FFF2-40B4-BE49-F238E27FC236}">
                <a16:creationId xmlns:a16="http://schemas.microsoft.com/office/drawing/2014/main" id="{660F2DF1-5C0E-7576-CB54-346D02FFC0FD}"/>
              </a:ext>
            </a:extLst>
          </p:cNvPr>
          <p:cNvSpPr>
            <a:spLocks noGrp="1"/>
          </p:cNvSpPr>
          <p:nvPr>
            <p:ph idx="1"/>
          </p:nvPr>
        </p:nvSpPr>
        <p:spPr/>
        <p:txBody>
          <a:bodyPr/>
          <a:lstStyle/>
          <a:p>
            <a:r>
              <a:rPr lang="en-US" dirty="0"/>
              <a:t>Existing </a:t>
            </a:r>
            <a:r>
              <a:rPr lang="en-US" dirty="0" err="1"/>
              <a:t>Githubs</a:t>
            </a:r>
            <a:endParaRPr lang="en-US" dirty="0"/>
          </a:p>
          <a:p>
            <a:r>
              <a:rPr lang="en-US" dirty="0"/>
              <a:t>Class content for database use</a:t>
            </a:r>
          </a:p>
          <a:p>
            <a:r>
              <a:rPr lang="en-US" dirty="0"/>
              <a:t>Stack Overflow</a:t>
            </a:r>
          </a:p>
          <a:p>
            <a:r>
              <a:rPr lang="en-US" dirty="0"/>
              <a:t>Existing Reddit Threads</a:t>
            </a:r>
          </a:p>
        </p:txBody>
      </p:sp>
    </p:spTree>
    <p:extLst>
      <p:ext uri="{BB962C8B-B14F-4D97-AF65-F5344CB8AC3E}">
        <p14:creationId xmlns:p14="http://schemas.microsoft.com/office/powerpoint/2010/main" val="850346527"/>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A1463A0-893E-A703-77C1-08A7A54282E4}"/>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Future Development</a:t>
            </a:r>
          </a:p>
        </p:txBody>
      </p:sp>
      <p:sp>
        <p:nvSpPr>
          <p:cNvPr id="15" name="Content Placeholder 2">
            <a:extLst>
              <a:ext uri="{FF2B5EF4-FFF2-40B4-BE49-F238E27FC236}">
                <a16:creationId xmlns:a16="http://schemas.microsoft.com/office/drawing/2014/main" id="{801579D4-A67A-36F5-E0A6-DCEDAEC50BC9}"/>
              </a:ext>
            </a:extLst>
          </p:cNvPr>
          <p:cNvSpPr>
            <a:spLocks noGrp="1"/>
          </p:cNvSpPr>
          <p:nvPr>
            <p:ph idx="1"/>
          </p:nvPr>
        </p:nvSpPr>
        <p:spPr>
          <a:xfrm>
            <a:off x="4963691" y="1000370"/>
            <a:ext cx="6212310" cy="4857262"/>
          </a:xfrm>
        </p:spPr>
        <p:txBody>
          <a:bodyPr anchor="ctr">
            <a:normAutofit/>
          </a:bodyPr>
          <a:lstStyle/>
          <a:p>
            <a:r>
              <a:rPr lang="en-US" sz="2000" dirty="0">
                <a:solidFill>
                  <a:srgbClr val="FFFFFF"/>
                </a:solidFill>
              </a:rPr>
              <a:t>Fixing Minor Bugs and giving app that furnished look.</a:t>
            </a:r>
          </a:p>
          <a:p>
            <a:r>
              <a:rPr lang="en-US" sz="2000" dirty="0">
                <a:solidFill>
                  <a:srgbClr val="FFFFFF"/>
                </a:solidFill>
              </a:rPr>
              <a:t>Fixing any errors that may arise with normal use, we accounted for MOST errors, and our testing strategy was to pretend a new user is using it, going here and there, and not allowing for letters where letters shouldn’t be.</a:t>
            </a:r>
          </a:p>
          <a:p>
            <a:r>
              <a:rPr lang="en-US" sz="2000" dirty="0">
                <a:solidFill>
                  <a:srgbClr val="FFFFFF"/>
                </a:solidFill>
              </a:rPr>
              <a:t>A more secure user login, possibly a more robust database that can handle more information at the same time.</a:t>
            </a:r>
          </a:p>
          <a:p>
            <a:r>
              <a:rPr lang="en-US" sz="2000" dirty="0">
                <a:solidFill>
                  <a:srgbClr val="FFFFFF"/>
                </a:solidFill>
              </a:rPr>
              <a:t>Firebase authentication as we learn, and more user security with more authentication methods.</a:t>
            </a:r>
          </a:p>
          <a:p>
            <a:pPr marL="0" indent="0">
              <a:buNone/>
            </a:pPr>
            <a:endParaRPr lang="en-US" sz="2000" dirty="0">
              <a:solidFill>
                <a:srgbClr val="FFFFFF"/>
              </a:solidFill>
            </a:endParaRPr>
          </a:p>
        </p:txBody>
      </p:sp>
    </p:spTree>
    <p:extLst>
      <p:ext uri="{BB962C8B-B14F-4D97-AF65-F5344CB8AC3E}">
        <p14:creationId xmlns:p14="http://schemas.microsoft.com/office/powerpoint/2010/main" val="112162538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2" name="Rectangle 11">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78344605-6DAF-307F-5469-BFF882CCD68A}"/>
              </a:ext>
            </a:extLst>
          </p:cNvPr>
          <p:cNvSpPr>
            <a:spLocks noGrp="1"/>
          </p:cNvSpPr>
          <p:nvPr>
            <p:ph type="title"/>
          </p:nvPr>
        </p:nvSpPr>
        <p:spPr>
          <a:xfrm>
            <a:off x="983887" y="1185059"/>
            <a:ext cx="3491832" cy="4487882"/>
          </a:xfrm>
        </p:spPr>
        <p:txBody>
          <a:bodyPr>
            <a:normAutofit/>
          </a:bodyPr>
          <a:lstStyle/>
          <a:p>
            <a:pPr algn="ctr"/>
            <a:r>
              <a:rPr lang="en-US" sz="4400">
                <a:solidFill>
                  <a:srgbClr val="FFFFFF"/>
                </a:solidFill>
              </a:rPr>
              <a:t>Problem Statement		</a:t>
            </a:r>
          </a:p>
        </p:txBody>
      </p:sp>
      <p:sp>
        <p:nvSpPr>
          <p:cNvPr id="14" name="Rectangle 13">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Content Placeholder 2">
            <a:extLst>
              <a:ext uri="{FF2B5EF4-FFF2-40B4-BE49-F238E27FC236}">
                <a16:creationId xmlns:a16="http://schemas.microsoft.com/office/drawing/2014/main" id="{AE5F93EB-904E-7DBE-3AE2-99FD0F391BB1}"/>
              </a:ext>
            </a:extLst>
          </p:cNvPr>
          <p:cNvSpPr>
            <a:spLocks noGrp="1"/>
          </p:cNvSpPr>
          <p:nvPr>
            <p:ph idx="1"/>
          </p:nvPr>
        </p:nvSpPr>
        <p:spPr>
          <a:xfrm>
            <a:off x="6096000" y="936416"/>
            <a:ext cx="5178168" cy="4985169"/>
          </a:xfrm>
        </p:spPr>
        <p:txBody>
          <a:bodyPr anchor="ctr">
            <a:normAutofit/>
          </a:bodyPr>
          <a:lstStyle/>
          <a:p>
            <a:r>
              <a:rPr lang="en-US" sz="2800" dirty="0"/>
              <a:t>Users Struggle with tracking finances efficiently including income, expenses, budget, and investments.</a:t>
            </a:r>
          </a:p>
        </p:txBody>
      </p:sp>
    </p:spTree>
    <p:extLst>
      <p:ext uri="{BB962C8B-B14F-4D97-AF65-F5344CB8AC3E}">
        <p14:creationId xmlns:p14="http://schemas.microsoft.com/office/powerpoint/2010/main" val="3876330425"/>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77CB-E262-B4DE-9E8C-2DBF542283BB}"/>
              </a:ext>
            </a:extLst>
          </p:cNvPr>
          <p:cNvSpPr>
            <a:spLocks noGrp="1"/>
          </p:cNvSpPr>
          <p:nvPr>
            <p:ph type="title"/>
          </p:nvPr>
        </p:nvSpPr>
        <p:spPr/>
        <p:txBody>
          <a:bodyPr/>
          <a:lstStyle/>
          <a:p>
            <a:r>
              <a:rPr lang="en-US" dirty="0"/>
              <a:t>LIVE DEMO</a:t>
            </a:r>
          </a:p>
        </p:txBody>
      </p:sp>
      <p:sp>
        <p:nvSpPr>
          <p:cNvPr id="3" name="Content Placeholder 2">
            <a:extLst>
              <a:ext uri="{FF2B5EF4-FFF2-40B4-BE49-F238E27FC236}">
                <a16:creationId xmlns:a16="http://schemas.microsoft.com/office/drawing/2014/main" id="{F9F3DA36-ECDA-154C-5E01-66AED23C351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93307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5" name="Rectangle 24">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8295033C-D381-9183-E06B-5749B88CBE85}"/>
              </a:ext>
            </a:extLst>
          </p:cNvPr>
          <p:cNvSpPr>
            <a:spLocks noGrp="1"/>
          </p:cNvSpPr>
          <p:nvPr>
            <p:ph type="title"/>
          </p:nvPr>
        </p:nvSpPr>
        <p:spPr>
          <a:xfrm>
            <a:off x="983887" y="1185059"/>
            <a:ext cx="3491832" cy="4487882"/>
          </a:xfrm>
        </p:spPr>
        <p:txBody>
          <a:bodyPr>
            <a:normAutofit/>
          </a:bodyPr>
          <a:lstStyle/>
          <a:p>
            <a:pPr algn="ctr"/>
            <a:r>
              <a:rPr lang="en-US" sz="4400">
                <a:solidFill>
                  <a:srgbClr val="FFFFFF"/>
                </a:solidFill>
              </a:rPr>
              <a:t>Requirements</a:t>
            </a:r>
          </a:p>
        </p:txBody>
      </p:sp>
      <p:sp>
        <p:nvSpPr>
          <p:cNvPr id="27" name="Rectangle 26">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3" name="Content Placeholder 2">
            <a:extLst>
              <a:ext uri="{FF2B5EF4-FFF2-40B4-BE49-F238E27FC236}">
                <a16:creationId xmlns:a16="http://schemas.microsoft.com/office/drawing/2014/main" id="{0E9E6AE7-6E56-2021-E930-4871481F208E}"/>
              </a:ext>
            </a:extLst>
          </p:cNvPr>
          <p:cNvSpPr>
            <a:spLocks noGrp="1"/>
          </p:cNvSpPr>
          <p:nvPr>
            <p:ph idx="1"/>
          </p:nvPr>
        </p:nvSpPr>
        <p:spPr>
          <a:xfrm>
            <a:off x="6096000" y="936416"/>
            <a:ext cx="5178168" cy="4985169"/>
          </a:xfrm>
        </p:spPr>
        <p:txBody>
          <a:bodyPr anchor="ctr">
            <a:normAutofit/>
          </a:bodyPr>
          <a:lstStyle/>
          <a:p>
            <a:pPr marL="0" indent="0">
              <a:buNone/>
            </a:pPr>
            <a:r>
              <a:rPr lang="en-US" sz="3200" dirty="0"/>
              <a:t>App features need to include:</a:t>
            </a:r>
          </a:p>
          <a:p>
            <a:r>
              <a:rPr lang="en-US" sz="3200" dirty="0"/>
              <a:t> Comprehensive reports</a:t>
            </a:r>
          </a:p>
          <a:p>
            <a:r>
              <a:rPr lang="en-US" sz="3200" dirty="0"/>
              <a:t>Able to add income, expenses, and investments</a:t>
            </a:r>
          </a:p>
          <a:p>
            <a:r>
              <a:rPr lang="en-US" sz="3200" dirty="0"/>
              <a:t>Store user specific income, investment, and expenses using databases and accounts.</a:t>
            </a:r>
          </a:p>
        </p:txBody>
      </p:sp>
    </p:spTree>
    <p:extLst>
      <p:ext uri="{BB962C8B-B14F-4D97-AF65-F5344CB8AC3E}">
        <p14:creationId xmlns:p14="http://schemas.microsoft.com/office/powerpoint/2010/main" val="189133544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CF7DE23-C48C-EC37-C23D-0A16A2863B11}"/>
              </a:ext>
            </a:extLst>
          </p:cNvPr>
          <p:cNvSpPr>
            <a:spLocks noGrp="1"/>
          </p:cNvSpPr>
          <p:nvPr>
            <p:ph type="title"/>
          </p:nvPr>
        </p:nvSpPr>
        <p:spPr>
          <a:xfrm>
            <a:off x="1066800" y="642594"/>
            <a:ext cx="10058400" cy="1371600"/>
          </a:xfrm>
        </p:spPr>
        <p:txBody>
          <a:bodyPr>
            <a:normAutofit/>
          </a:bodyPr>
          <a:lstStyle/>
          <a:p>
            <a:pPr algn="ctr"/>
            <a:r>
              <a:rPr lang="en-US"/>
              <a:t>Input/Output	</a:t>
            </a:r>
          </a:p>
        </p:txBody>
      </p:sp>
      <p:graphicFrame>
        <p:nvGraphicFramePr>
          <p:cNvPr id="5" name="Content Placeholder 2">
            <a:extLst>
              <a:ext uri="{FF2B5EF4-FFF2-40B4-BE49-F238E27FC236}">
                <a16:creationId xmlns:a16="http://schemas.microsoft.com/office/drawing/2014/main" id="{B1630590-2919-3391-CDDC-CCCDFC08FE9C}"/>
              </a:ext>
            </a:extLst>
          </p:cNvPr>
          <p:cNvGraphicFramePr>
            <a:graphicFrameLocks noGrp="1"/>
          </p:cNvGraphicFramePr>
          <p:nvPr>
            <p:ph idx="1"/>
            <p:extLst>
              <p:ext uri="{D42A27DB-BD31-4B8C-83A1-F6EECF244321}">
                <p14:modId xmlns:p14="http://schemas.microsoft.com/office/powerpoint/2010/main" val="2631049096"/>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22764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035" name="Rectangle 1034">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037" name="Rectangle 1036">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039" name="Group 103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40" name="Straight Connector 1039">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44" name="Rectangle 1043">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F0E28C-CB3B-2598-09FA-9BE7975464CE}"/>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UML Diagram	</a:t>
            </a:r>
          </a:p>
        </p:txBody>
      </p:sp>
      <p:sp>
        <p:nvSpPr>
          <p:cNvPr id="1052" name="Rectangle 1051">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54" name="Straight Connector 1053">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EE5285B5-1279-606E-1F61-3674D433C2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 y="233190"/>
            <a:ext cx="8786473" cy="637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7111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8" name="Rectangle 17">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0" name="Rectangle 19">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22" name="Group 2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14657"/>
            <a:ext cx="10579608" cy="1664208"/>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099FAC5-491B-F575-1734-27BFD16B0D72}"/>
              </a:ext>
            </a:extLst>
          </p:cNvPr>
          <p:cNvSpPr>
            <a:spLocks noGrp="1"/>
          </p:cNvSpPr>
          <p:nvPr>
            <p:ph type="title"/>
          </p:nvPr>
        </p:nvSpPr>
        <p:spPr>
          <a:xfrm>
            <a:off x="912629" y="1283607"/>
            <a:ext cx="10366743" cy="1054907"/>
          </a:xfrm>
        </p:spPr>
        <p:txBody>
          <a:bodyPr vert="horz" lIns="91440" tIns="45720" rIns="91440" bIns="45720" rtlCol="0" anchor="ctr">
            <a:normAutofit/>
          </a:bodyPr>
          <a:lstStyle/>
          <a:p>
            <a:pPr algn="ctr">
              <a:lnSpc>
                <a:spcPct val="83000"/>
              </a:lnSpc>
            </a:pPr>
            <a:r>
              <a:rPr lang="en-US" cap="all" spc="-100">
                <a:solidFill>
                  <a:schemeClr val="bg1"/>
                </a:solidFill>
              </a:rPr>
              <a:t>Design Overview</a:t>
            </a:r>
          </a:p>
        </p:txBody>
      </p:sp>
      <p:pic>
        <p:nvPicPr>
          <p:cNvPr id="5" name="Content Placeholder 4">
            <a:extLst>
              <a:ext uri="{FF2B5EF4-FFF2-40B4-BE49-F238E27FC236}">
                <a16:creationId xmlns:a16="http://schemas.microsoft.com/office/drawing/2014/main" id="{AE876184-3537-1FFD-D51B-73C578C89631}"/>
              </a:ext>
            </a:extLst>
          </p:cNvPr>
          <p:cNvPicPr>
            <a:picLocks noGrp="1" noChangeAspect="1"/>
          </p:cNvPicPr>
          <p:nvPr>
            <p:ph idx="1"/>
          </p:nvPr>
        </p:nvPicPr>
        <p:blipFill>
          <a:blip r:embed="rId2"/>
          <a:stretch>
            <a:fillRect/>
          </a:stretch>
        </p:blipFill>
        <p:spPr>
          <a:xfrm>
            <a:off x="2319436" y="2983619"/>
            <a:ext cx="1525832" cy="3229275"/>
          </a:xfrm>
          <a:prstGeom prst="rect">
            <a:avLst/>
          </a:prstGeom>
        </p:spPr>
      </p:pic>
      <p:cxnSp>
        <p:nvCxnSpPr>
          <p:cNvPr id="33" name="Straight Connector 32">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3118"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70CF5BD-E744-5D47-7D2A-023B6972FC2B}"/>
              </a:ext>
            </a:extLst>
          </p:cNvPr>
          <p:cNvPicPr>
            <a:picLocks noChangeAspect="1"/>
          </p:cNvPicPr>
          <p:nvPr/>
        </p:nvPicPr>
        <p:blipFill>
          <a:blip r:embed="rId3"/>
          <a:stretch>
            <a:fillRect/>
          </a:stretch>
        </p:blipFill>
        <p:spPr>
          <a:xfrm>
            <a:off x="5321496" y="2989590"/>
            <a:ext cx="1536276" cy="3217333"/>
          </a:xfrm>
          <a:prstGeom prst="rect">
            <a:avLst/>
          </a:prstGeom>
        </p:spPr>
      </p:pic>
      <p:cxnSp>
        <p:nvCxnSpPr>
          <p:cNvPr id="35" name="Straight Connector 34">
            <a:extLst>
              <a:ext uri="{FF2B5EF4-FFF2-40B4-BE49-F238E27FC236}">
                <a16:creationId xmlns:a16="http://schemas.microsoft.com/office/drawing/2014/main" id="{15004E23-3C9E-41FC-81A2-3481C6AFA5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16152"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029E859-DCD9-716B-EA39-07ABC14E5187}"/>
              </a:ext>
            </a:extLst>
          </p:cNvPr>
          <p:cNvPicPr>
            <a:picLocks noChangeAspect="1"/>
          </p:cNvPicPr>
          <p:nvPr/>
        </p:nvPicPr>
        <p:blipFill>
          <a:blip r:embed="rId4"/>
          <a:stretch>
            <a:fillRect/>
          </a:stretch>
        </p:blipFill>
        <p:spPr>
          <a:xfrm>
            <a:off x="8334003" y="2984341"/>
            <a:ext cx="1533220" cy="3227832"/>
          </a:xfrm>
          <a:prstGeom prst="rect">
            <a:avLst/>
          </a:prstGeom>
        </p:spPr>
      </p:pic>
    </p:spTree>
    <p:extLst>
      <p:ext uri="{BB962C8B-B14F-4D97-AF65-F5344CB8AC3E}">
        <p14:creationId xmlns:p14="http://schemas.microsoft.com/office/powerpoint/2010/main" val="416474289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1CFC67D0-131C-4064-873F-59771B446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9" name="Rectangle 38">
            <a:extLst>
              <a:ext uri="{FF2B5EF4-FFF2-40B4-BE49-F238E27FC236}">
                <a16:creationId xmlns:a16="http://schemas.microsoft.com/office/drawing/2014/main" id="{8CCB1314-41E8-414B-9954-6D611623D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40" name="Rectangle 39">
            <a:extLst>
              <a:ext uri="{FF2B5EF4-FFF2-40B4-BE49-F238E27FC236}">
                <a16:creationId xmlns:a16="http://schemas.microsoft.com/office/drawing/2014/main" id="{9C53941D-7A4E-4CA7-840E-D52BA6D74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 name="Group 4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3" name="Straight Connector 22">
              <a:extLst>
                <a:ext uri="{FF2B5EF4-FFF2-40B4-BE49-F238E27FC236}">
                  <a16:creationId xmlns:a16="http://schemas.microsoft.com/office/drawing/2014/main" id="{62A952ED-3677-40E9-BC2B-C6900A2DC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9658C0-3DAF-459A-AABB-BFBE8DAD54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654A35-C1F2-4731-A8E1-85529EC193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49" y="648230"/>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44" name="Rectangle 43">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14657"/>
            <a:ext cx="10579608" cy="1664208"/>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5B144C6-5383-1823-F937-A1507463C2B7}"/>
              </a:ext>
            </a:extLst>
          </p:cNvPr>
          <p:cNvSpPr>
            <a:spLocks noGrp="1"/>
          </p:cNvSpPr>
          <p:nvPr>
            <p:ph type="title"/>
          </p:nvPr>
        </p:nvSpPr>
        <p:spPr>
          <a:xfrm>
            <a:off x="912629" y="1283607"/>
            <a:ext cx="10366743" cy="1054907"/>
          </a:xfrm>
        </p:spPr>
        <p:txBody>
          <a:bodyPr vert="horz" lIns="91440" tIns="45720" rIns="91440" bIns="45720" rtlCol="0" anchor="ctr">
            <a:normAutofit/>
          </a:bodyPr>
          <a:lstStyle/>
          <a:p>
            <a:pPr algn="ctr">
              <a:lnSpc>
                <a:spcPct val="83000"/>
              </a:lnSpc>
            </a:pPr>
            <a:r>
              <a:rPr lang="en-US" cap="all" spc="-100">
                <a:solidFill>
                  <a:schemeClr val="bg1"/>
                </a:solidFill>
              </a:rPr>
              <a:t>DESIGN OVERVIEW</a:t>
            </a:r>
          </a:p>
        </p:txBody>
      </p:sp>
      <p:pic>
        <p:nvPicPr>
          <p:cNvPr id="7" name="Picture 6" descr="A screenshot of a phone&#10;&#10;Description automatically generated">
            <a:extLst>
              <a:ext uri="{FF2B5EF4-FFF2-40B4-BE49-F238E27FC236}">
                <a16:creationId xmlns:a16="http://schemas.microsoft.com/office/drawing/2014/main" id="{0C33252F-3A0E-8A2F-9D3A-7E1659A5B17F}"/>
              </a:ext>
            </a:extLst>
          </p:cNvPr>
          <p:cNvPicPr>
            <a:picLocks noChangeAspect="1"/>
          </p:cNvPicPr>
          <p:nvPr/>
        </p:nvPicPr>
        <p:blipFill>
          <a:blip r:embed="rId2"/>
          <a:stretch>
            <a:fillRect/>
          </a:stretch>
        </p:blipFill>
        <p:spPr>
          <a:xfrm>
            <a:off x="2303290" y="2983619"/>
            <a:ext cx="1541978" cy="3229275"/>
          </a:xfrm>
          <a:prstGeom prst="rect">
            <a:avLst/>
          </a:prstGeom>
        </p:spPr>
      </p:pic>
      <p:cxnSp>
        <p:nvCxnSpPr>
          <p:cNvPr id="45" name="Straight Connector 44">
            <a:extLst>
              <a:ext uri="{FF2B5EF4-FFF2-40B4-BE49-F238E27FC236}">
                <a16:creationId xmlns:a16="http://schemas.microsoft.com/office/drawing/2014/main" id="{FEF09B21-45A0-42EE-9BDC-C4E0932EA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3118"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phone&#10;&#10;Description automatically generated">
            <a:extLst>
              <a:ext uri="{FF2B5EF4-FFF2-40B4-BE49-F238E27FC236}">
                <a16:creationId xmlns:a16="http://schemas.microsoft.com/office/drawing/2014/main" id="{C90C76EB-78C9-6BA9-72F3-82F1CEDC7DBD}"/>
              </a:ext>
            </a:extLst>
          </p:cNvPr>
          <p:cNvPicPr>
            <a:picLocks noChangeAspect="1"/>
          </p:cNvPicPr>
          <p:nvPr/>
        </p:nvPicPr>
        <p:blipFill>
          <a:blip r:embed="rId3"/>
          <a:stretch>
            <a:fillRect/>
          </a:stretch>
        </p:blipFill>
        <p:spPr>
          <a:xfrm>
            <a:off x="5285301" y="2989590"/>
            <a:ext cx="1608666" cy="3217333"/>
          </a:xfrm>
          <a:prstGeom prst="rect">
            <a:avLst/>
          </a:prstGeom>
        </p:spPr>
      </p:pic>
      <p:cxnSp>
        <p:nvCxnSpPr>
          <p:cNvPr id="46" name="Straight Connector 45">
            <a:extLst>
              <a:ext uri="{FF2B5EF4-FFF2-40B4-BE49-F238E27FC236}">
                <a16:creationId xmlns:a16="http://schemas.microsoft.com/office/drawing/2014/main" id="{15004E23-3C9E-41FC-81A2-3481C6AFA5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16152" y="3724678"/>
            <a:ext cx="0" cy="1747157"/>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phone&#10;&#10;Description automatically generated">
            <a:extLst>
              <a:ext uri="{FF2B5EF4-FFF2-40B4-BE49-F238E27FC236}">
                <a16:creationId xmlns:a16="http://schemas.microsoft.com/office/drawing/2014/main" id="{DF07784A-F5DB-56AF-193A-A9ED9515AC3E}"/>
              </a:ext>
            </a:extLst>
          </p:cNvPr>
          <p:cNvPicPr>
            <a:picLocks noGrp="1" noChangeAspect="1"/>
          </p:cNvPicPr>
          <p:nvPr>
            <p:ph idx="1"/>
          </p:nvPr>
        </p:nvPicPr>
        <p:blipFill>
          <a:blip r:embed="rId4"/>
          <a:stretch>
            <a:fillRect/>
          </a:stretch>
        </p:blipFill>
        <p:spPr>
          <a:xfrm>
            <a:off x="8334003" y="2984341"/>
            <a:ext cx="1549359" cy="3227832"/>
          </a:xfrm>
          <a:prstGeom prst="rect">
            <a:avLst/>
          </a:prstGeom>
        </p:spPr>
      </p:pic>
    </p:spTree>
    <p:extLst>
      <p:ext uri="{BB962C8B-B14F-4D97-AF65-F5344CB8AC3E}">
        <p14:creationId xmlns:p14="http://schemas.microsoft.com/office/powerpoint/2010/main" val="77822212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4" name="Rectangle 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6" name="Rectangle 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8" name="Group 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9" name="Straight Connector 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31" name="Rectangle 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3017C228-2FCF-63AB-95DA-B8F61B34B40F}"/>
              </a:ext>
            </a:extLst>
          </p:cNvPr>
          <p:cNvSpPr>
            <a:spLocks noGrp="1"/>
          </p:cNvSpPr>
          <p:nvPr>
            <p:ph type="title"/>
          </p:nvPr>
        </p:nvSpPr>
        <p:spPr>
          <a:xfrm>
            <a:off x="1256493" y="1559768"/>
            <a:ext cx="2978281" cy="3135379"/>
          </a:xfrm>
        </p:spPr>
        <p:txBody>
          <a:bodyPr vert="horz" lIns="91440" tIns="45720" rIns="91440" bIns="45720" rtlCol="0" anchor="ctr">
            <a:normAutofit/>
          </a:bodyPr>
          <a:lstStyle/>
          <a:p>
            <a:pPr algn="ctr">
              <a:lnSpc>
                <a:spcPct val="83000"/>
              </a:lnSpc>
            </a:pPr>
            <a:r>
              <a:rPr lang="en-US" sz="4100" cap="all" spc="-100">
                <a:solidFill>
                  <a:schemeClr val="bg1"/>
                </a:solidFill>
              </a:rPr>
              <a:t>DESIGN OVERVIEW</a:t>
            </a:r>
          </a:p>
        </p:txBody>
      </p:sp>
      <p:sp>
        <p:nvSpPr>
          <p:cNvPr id="33" name="Rectangle 32">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5" name="Straight Connector 34">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B3BA7CE-8BE1-9593-5725-013303638188}"/>
              </a:ext>
            </a:extLst>
          </p:cNvPr>
          <p:cNvPicPr>
            <a:picLocks noGrp="1" noChangeAspect="1"/>
          </p:cNvPicPr>
          <p:nvPr>
            <p:ph idx="1"/>
          </p:nvPr>
        </p:nvPicPr>
        <p:blipFill>
          <a:blip r:embed="rId3"/>
          <a:stretch>
            <a:fillRect/>
          </a:stretch>
        </p:blipFill>
        <p:spPr>
          <a:xfrm>
            <a:off x="7070435" y="645106"/>
            <a:ext cx="2754507" cy="5564663"/>
          </a:xfrm>
          <a:prstGeom prst="rect">
            <a:avLst/>
          </a:prstGeom>
        </p:spPr>
      </p:pic>
    </p:spTree>
    <p:extLst>
      <p:ext uri="{BB962C8B-B14F-4D97-AF65-F5344CB8AC3E}">
        <p14:creationId xmlns:p14="http://schemas.microsoft.com/office/powerpoint/2010/main" val="109884628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E3A7F707-9700-9AC2-ED7D-5E8261054CFA}"/>
              </a:ext>
            </a:extLst>
          </p:cNvPr>
          <p:cNvSpPr>
            <a:spLocks noGrp="1"/>
          </p:cNvSpPr>
          <p:nvPr>
            <p:ph type="title"/>
          </p:nvPr>
        </p:nvSpPr>
        <p:spPr>
          <a:xfrm>
            <a:off x="866440" y="1000370"/>
            <a:ext cx="3462079" cy="4857262"/>
          </a:xfrm>
        </p:spPr>
        <p:txBody>
          <a:bodyPr>
            <a:normAutofit/>
          </a:bodyPr>
          <a:lstStyle/>
          <a:p>
            <a:pPr algn="r"/>
            <a:r>
              <a:rPr lang="en-US" sz="4400">
                <a:solidFill>
                  <a:srgbClr val="FFFFFF"/>
                </a:solidFill>
              </a:rPr>
              <a:t>Testing		</a:t>
            </a:r>
          </a:p>
        </p:txBody>
      </p:sp>
      <p:sp>
        <p:nvSpPr>
          <p:cNvPr id="3" name="Content Placeholder 2">
            <a:extLst>
              <a:ext uri="{FF2B5EF4-FFF2-40B4-BE49-F238E27FC236}">
                <a16:creationId xmlns:a16="http://schemas.microsoft.com/office/drawing/2014/main" id="{5D2950FC-5F11-2BE5-F5E2-DBF286A90D93}"/>
              </a:ext>
            </a:extLst>
          </p:cNvPr>
          <p:cNvSpPr>
            <a:spLocks noGrp="1"/>
          </p:cNvSpPr>
          <p:nvPr>
            <p:ph idx="1"/>
          </p:nvPr>
        </p:nvSpPr>
        <p:spPr>
          <a:xfrm>
            <a:off x="4963691" y="1000370"/>
            <a:ext cx="6212310" cy="4857262"/>
          </a:xfrm>
        </p:spPr>
        <p:txBody>
          <a:bodyPr anchor="ctr">
            <a:normAutofit/>
          </a:bodyPr>
          <a:lstStyle/>
          <a:p>
            <a:r>
              <a:rPr lang="en-US" sz="2000">
                <a:solidFill>
                  <a:srgbClr val="FFFFFF"/>
                </a:solidFill>
              </a:rPr>
              <a:t>The plan for testing was straightforward, pretend a child is using the app, putting letters where they shouldn’t be, pressing random buttons, henceforth so many error statements. We tried to make the database as robust as possible, with error statements for wrong type, wrong input, to prevent any wrong information from slipping through the cracks and breaking the database on us.</a:t>
            </a:r>
          </a:p>
        </p:txBody>
      </p:sp>
    </p:spTree>
    <p:extLst>
      <p:ext uri="{BB962C8B-B14F-4D97-AF65-F5344CB8AC3E}">
        <p14:creationId xmlns:p14="http://schemas.microsoft.com/office/powerpoint/2010/main" val="3276702770"/>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169</TotalTime>
  <Words>525</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Garamond</vt:lpstr>
      <vt:lpstr>SavonVTI</vt:lpstr>
      <vt:lpstr>Creative Finance Devs</vt:lpstr>
      <vt:lpstr>Problem Statement  </vt:lpstr>
      <vt:lpstr>Requirements</vt:lpstr>
      <vt:lpstr>Input/Output </vt:lpstr>
      <vt:lpstr>UML Diagram </vt:lpstr>
      <vt:lpstr>Design Overview</vt:lpstr>
      <vt:lpstr>DESIGN OVERVIEW</vt:lpstr>
      <vt:lpstr>DESIGN OVERVIEW</vt:lpstr>
      <vt:lpstr>Testing  </vt:lpstr>
      <vt:lpstr>Testing </vt:lpstr>
      <vt:lpstr>Login Logic</vt:lpstr>
      <vt:lpstr>Income Logic</vt:lpstr>
      <vt:lpstr>The other pages  </vt:lpstr>
      <vt:lpstr>Snippets from Add Expense.</vt:lpstr>
      <vt:lpstr>Investment Logic </vt:lpstr>
      <vt:lpstr>Snippets for Home Screen </vt:lpstr>
      <vt:lpstr>Issues Encountered </vt:lpstr>
      <vt:lpstr>Helpful sources </vt:lpstr>
      <vt:lpstr>Future Development</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 Vashisht</dc:creator>
  <cp:lastModifiedBy>Sar Vashisht</cp:lastModifiedBy>
  <cp:revision>5</cp:revision>
  <dcterms:created xsi:type="dcterms:W3CDTF">2024-10-28T21:27:53Z</dcterms:created>
  <dcterms:modified xsi:type="dcterms:W3CDTF">2024-10-29T00:39:42Z</dcterms:modified>
</cp:coreProperties>
</file>