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387" r:id="rId5"/>
    <p:sldId id="383" r:id="rId6"/>
    <p:sldId id="384" r:id="rId7"/>
    <p:sldId id="386" r:id="rId8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87805" autoAdjust="0"/>
  </p:normalViewPr>
  <p:slideViewPr>
    <p:cSldViewPr>
      <p:cViewPr varScale="1">
        <p:scale>
          <a:sx n="80" d="100"/>
          <a:sy n="80" d="100"/>
        </p:scale>
        <p:origin x="510" y="78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2890" y="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latin typeface="MetricHPE" panose="020B050303020206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>
                <a:latin typeface="MetricHPE" panose="020B0503030202060203" pitchFamily="34" charset="0"/>
              </a:rPr>
              <a:t>8/15/2018</a:t>
            </a:fld>
            <a:endParaRPr dirty="0">
              <a:latin typeface="MetricHPE" panose="020B050303020206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latin typeface="MetricHPE" panose="020B050303020206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>
                <a:latin typeface="MetricHPE" panose="020B0503030202060203" pitchFamily="34" charset="0"/>
              </a:rPr>
              <a:t>‹#›</a:t>
            </a:fld>
            <a:endParaRPr dirty="0">
              <a:latin typeface="MetricHPE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latin typeface="MetricHPE" panose="020B050303020206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latin typeface="MetricHPE" panose="020B0503030202060203" pitchFamily="34" charset="0"/>
              </a:defRPr>
            </a:lvl1pPr>
          </a:lstStyle>
          <a:p>
            <a:fld id="{5BFEAE42-E3FE-4405-B7FC-4425D05B92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1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5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Infrastructure nodes run Registry, load balancer, router, monitoring and logging.</a:t>
            </a:r>
          </a:p>
          <a:p>
            <a:r>
              <a:rPr lang="en-US" dirty="0" smtClean="0"/>
              <a:t>These can be scheduled to run regular applications or excluded from scheduling (with a scheduling flag)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062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467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latin typeface="MetricHPE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ECF1CC87-9C4B-4D13-B529-5EAF641302E2}" type="datetime4">
              <a:rPr lang="en-US" smtClean="0"/>
              <a:pPr/>
              <a:t>August 15, 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Private | Confidential | Internal Use Only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>
                <a:latin typeface="MetricHPE" panose="020B0503030202060203" pitchFamily="34" charset="0"/>
              </a:defRPr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AEFA413A-E630-4377-B30C-3545E98CC867}" type="datetime4">
              <a:rPr lang="en-US" smtClean="0"/>
              <a:pPr/>
              <a:t>August 15,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Private | Confidential | Internal Use Only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26B45FFC-9EEF-4E69-85F5-C8F54747804D}" type="datetime4">
              <a:rPr lang="en-US" smtClean="0"/>
              <a:pPr/>
              <a:t>August 15,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Private | Confidential | Internal Use Only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684E3265-88A3-4C30-AE11-BFDF645909E9}" type="datetime4">
              <a:rPr lang="en-US" smtClean="0"/>
              <a:pPr/>
              <a:t>August 15,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Private | Confidential | Internal Use Only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>
                <a:latin typeface="MetricHPE" panose="020B0503030202060203" pitchFamily="34" charset="0"/>
              </a:defRPr>
            </a:lvl1pPr>
            <a:lvl2pPr>
              <a:defRPr sz="1600">
                <a:latin typeface="MetricHPE" panose="020B0503030202060203" pitchFamily="34" charset="0"/>
              </a:defRPr>
            </a:lvl2pPr>
            <a:lvl3pPr>
              <a:defRPr sz="1400">
                <a:latin typeface="MetricHPE" panose="020B0503030202060203" pitchFamily="34" charset="0"/>
              </a:defRPr>
            </a:lvl3pPr>
            <a:lvl4pPr>
              <a:defRPr sz="1200">
                <a:latin typeface="MetricHPE" panose="020B0503030202060203" pitchFamily="34" charset="0"/>
              </a:defRPr>
            </a:lvl4pPr>
            <a:lvl5pPr>
              <a:defRPr sz="1200">
                <a:latin typeface="MetricHPE" panose="020B050303020206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A6CB1722-4B46-4353-B583-721651D61489}" type="datetime4">
              <a:rPr lang="en-US" smtClean="0"/>
              <a:pPr/>
              <a:t>August 15,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Private | Confidential | Internal Use Only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03966151-5C95-458F-9D01-ADBA6339298B}" type="datetime4">
              <a:rPr lang="en-US" smtClean="0"/>
              <a:t>August 15, 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483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632979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68" r:id="rId3"/>
    <p:sldLayoutId id="2147483654" r:id="rId4"/>
    <p:sldLayoutId id="2147483679" r:id="rId5"/>
    <p:sldLayoutId id="2147483656" r:id="rId6"/>
    <p:sldLayoutId id="2147483681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MetricHPE" panose="020B0503030202060203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"/>
          <p:cNvSpPr txBox="1">
            <a:spLocks/>
          </p:cNvSpPr>
          <p:nvPr/>
        </p:nvSpPr>
        <p:spPr>
          <a:xfrm>
            <a:off x="4090267" y="644912"/>
            <a:ext cx="5129933" cy="3482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400"/>
              </a:spcBef>
              <a:buClr>
                <a:prstClr val="black"/>
              </a:buClr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prstClr val="black"/>
                </a:solidFill>
              </a:rPr>
              <a:t> </a:t>
            </a:r>
            <a:r>
              <a:rPr lang="en-US" b="1" dirty="0">
                <a:solidFill>
                  <a:prstClr val="black"/>
                </a:solidFill>
              </a:rPr>
              <a:t>3 Frame High Availability </a:t>
            </a:r>
            <a:r>
              <a:rPr lang="en-US" b="1" dirty="0" smtClean="0">
                <a:solidFill>
                  <a:prstClr val="black"/>
                </a:solidFill>
              </a:rPr>
              <a:t>solution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15223" y="945293"/>
            <a:ext cx="2137830" cy="1261691"/>
            <a:chOff x="3493283" y="1643380"/>
            <a:chExt cx="3110325" cy="2423160"/>
          </a:xfrm>
        </p:grpSpPr>
        <p:pic>
          <p:nvPicPr>
            <p:cNvPr id="123" name="Picture 1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7" t="1816" r="2595" b="8850"/>
            <a:stretch/>
          </p:blipFill>
          <p:spPr>
            <a:xfrm>
              <a:off x="3493283" y="1643380"/>
              <a:ext cx="3110325" cy="242316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01583" y="1745802"/>
              <a:ext cx="538963" cy="1114425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1372580" y="650623"/>
            <a:ext cx="45719" cy="457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148" name="Rectangle 147"/>
          <p:cNvSpPr/>
          <p:nvPr/>
        </p:nvSpPr>
        <p:spPr bwMode="ltGray">
          <a:xfrm>
            <a:off x="736521" y="546036"/>
            <a:ext cx="2141238" cy="426108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>
              <a:solidFill>
                <a:prstClr val="black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815223" y="2141659"/>
            <a:ext cx="2137830" cy="1261691"/>
            <a:chOff x="3493283" y="1643380"/>
            <a:chExt cx="3110325" cy="2423160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7" t="1816" r="2595" b="8850"/>
            <a:stretch/>
          </p:blipFill>
          <p:spPr>
            <a:xfrm>
              <a:off x="3493283" y="1643380"/>
              <a:ext cx="3110325" cy="2423160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01583" y="1745802"/>
              <a:ext cx="538963" cy="1114425"/>
            </a:xfrm>
            <a:prstGeom prst="rect">
              <a:avLst/>
            </a:prstGeom>
          </p:spPr>
        </p:pic>
      </p:grpSp>
      <p:grpSp>
        <p:nvGrpSpPr>
          <p:cNvPr id="232" name="Group 231"/>
          <p:cNvGrpSpPr/>
          <p:nvPr/>
        </p:nvGrpSpPr>
        <p:grpSpPr>
          <a:xfrm>
            <a:off x="749589" y="577215"/>
            <a:ext cx="2203464" cy="4038468"/>
            <a:chOff x="1094752" y="969091"/>
            <a:chExt cx="2203464" cy="4038468"/>
          </a:xfrm>
        </p:grpSpPr>
        <p:sp>
          <p:nvSpPr>
            <p:cNvPr id="25" name="TextBox 24"/>
            <p:cNvSpPr txBox="1"/>
            <p:nvPr/>
          </p:nvSpPr>
          <p:spPr>
            <a:xfrm>
              <a:off x="1094752" y="969091"/>
              <a:ext cx="2103114" cy="2451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 smtClean="0"/>
                <a:t>3x HPE </a:t>
              </a:r>
              <a:r>
                <a:rPr lang="en-US" dirty="0"/>
                <a:t>Synergy 12000</a:t>
              </a: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60386" y="3745868"/>
              <a:ext cx="2137830" cy="1261691"/>
              <a:chOff x="3493283" y="1643380"/>
              <a:chExt cx="3110325" cy="2423160"/>
            </a:xfrm>
          </p:grpSpPr>
          <p:pic>
            <p:nvPicPr>
              <p:cNvPr id="77" name="Picture 7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7" t="1816" r="2595" b="8850"/>
              <a:stretch/>
            </p:blipFill>
            <p:spPr>
              <a:xfrm>
                <a:off x="3493283" y="1643380"/>
                <a:ext cx="3110325" cy="2423160"/>
              </a:xfrm>
              <a:prstGeom prst="rect">
                <a:avLst/>
              </a:prstGeom>
            </p:spPr>
          </p:pic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01583" y="1745802"/>
                <a:ext cx="538963" cy="1114425"/>
              </a:xfrm>
              <a:prstGeom prst="rect">
                <a:avLst/>
              </a:prstGeom>
            </p:spPr>
          </p:pic>
        </p:grpSp>
      </p:grpSp>
      <p:sp>
        <p:nvSpPr>
          <p:cNvPr id="129" name="Rectangle 128"/>
          <p:cNvSpPr/>
          <p:nvPr/>
        </p:nvSpPr>
        <p:spPr bwMode="ltGray">
          <a:xfrm>
            <a:off x="5059824" y="1054077"/>
            <a:ext cx="2712576" cy="19762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prstClr val="black"/>
                </a:solidFill>
              </a:rPr>
              <a:t>3x Docker UCP</a:t>
            </a:r>
          </a:p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prstClr val="black"/>
                </a:solidFill>
              </a:rPr>
              <a:t>3x Docker DTR</a:t>
            </a:r>
          </a:p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prstClr val="black"/>
                </a:solidFill>
              </a:rPr>
              <a:t>1x UCP Load balancer</a:t>
            </a:r>
          </a:p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prstClr val="black"/>
                </a:solidFill>
              </a:rPr>
              <a:t>1x DTR load balancer</a:t>
            </a:r>
          </a:p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prstClr val="black"/>
                </a:solidFill>
              </a:rPr>
              <a:t>1x Swarm Worker VM load balancer</a:t>
            </a:r>
          </a:p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prstClr val="black"/>
                </a:solidFill>
              </a:rPr>
              <a:t>1x Logging server</a:t>
            </a:r>
          </a:p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prstClr val="black"/>
                </a:solidFill>
              </a:rPr>
              <a:t>1x NFS server</a:t>
            </a:r>
          </a:p>
          <a:p>
            <a:pPr algn="ctr">
              <a:lnSpc>
                <a:spcPct val="90000"/>
              </a:lnSpc>
            </a:pPr>
            <a:endParaRPr lang="en-US" sz="1400" dirty="0" smtClean="0">
              <a:solidFill>
                <a:prstClr val="black"/>
              </a:solidFill>
            </a:endParaRPr>
          </a:p>
          <a:p>
            <a:pPr algn="ctr">
              <a:lnSpc>
                <a:spcPct val="90000"/>
              </a:lnSpc>
            </a:pPr>
            <a:endParaRPr lang="en-US" sz="1200" dirty="0" smtClean="0">
              <a:solidFill>
                <a:prstClr val="black"/>
              </a:solidFill>
            </a:endParaRPr>
          </a:p>
          <a:p>
            <a:pPr algn="ctr">
              <a:lnSpc>
                <a:spcPct val="90000"/>
              </a:lnSpc>
            </a:pP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ltGray">
          <a:xfrm>
            <a:off x="1239833" y="995895"/>
            <a:ext cx="224888" cy="563097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/>
          </a:p>
        </p:txBody>
      </p:sp>
      <p:sp>
        <p:nvSpPr>
          <p:cNvPr id="119" name="Right Arrow 118"/>
          <p:cNvSpPr/>
          <p:nvPr/>
        </p:nvSpPr>
        <p:spPr bwMode="ltGray">
          <a:xfrm>
            <a:off x="2996664" y="945292"/>
            <a:ext cx="1959242" cy="1618768"/>
          </a:xfrm>
          <a:prstGeom prst="rightArrow">
            <a:avLst/>
          </a:prstGeom>
          <a:solidFill>
            <a:schemeClr val="accent1">
              <a:alpha val="7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prstClr val="black"/>
                </a:solidFill>
              </a:rPr>
              <a:t>Docker Infrastructure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31" name="Rectangle 130"/>
          <p:cNvSpPr/>
          <p:nvPr/>
        </p:nvSpPr>
        <p:spPr bwMode="ltGray">
          <a:xfrm>
            <a:off x="1229443" y="2795920"/>
            <a:ext cx="256369" cy="573590"/>
          </a:xfrm>
          <a:prstGeom prst="rect">
            <a:avLst/>
          </a:prstGeom>
          <a:solidFill>
            <a:schemeClr val="accent3">
              <a:alpha val="50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/>
          </a:p>
        </p:txBody>
      </p:sp>
      <p:sp>
        <p:nvSpPr>
          <p:cNvPr id="132" name="Right Arrow 118"/>
          <p:cNvSpPr/>
          <p:nvPr/>
        </p:nvSpPr>
        <p:spPr bwMode="ltGray">
          <a:xfrm>
            <a:off x="3004941" y="3200400"/>
            <a:ext cx="1950965" cy="1606723"/>
          </a:xfrm>
          <a:prstGeom prst="rightArrow">
            <a:avLst>
              <a:gd name="adj1" fmla="val 63567"/>
              <a:gd name="adj2" fmla="val 49242"/>
            </a:avLst>
          </a:prstGeom>
          <a:solidFill>
            <a:schemeClr val="accent3">
              <a:alpha val="7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prstClr val="black"/>
                </a:solidFill>
              </a:rPr>
              <a:t>Docker Worker Nodes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53" name="Rectangle 152"/>
          <p:cNvSpPr/>
          <p:nvPr/>
        </p:nvSpPr>
        <p:spPr bwMode="ltGray">
          <a:xfrm>
            <a:off x="1239833" y="2176843"/>
            <a:ext cx="221239" cy="592918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/>
          </a:p>
        </p:txBody>
      </p:sp>
      <p:sp>
        <p:nvSpPr>
          <p:cNvPr id="80" name="Rectangle 79"/>
          <p:cNvSpPr/>
          <p:nvPr/>
        </p:nvSpPr>
        <p:spPr bwMode="ltGray">
          <a:xfrm>
            <a:off x="1220812" y="4001672"/>
            <a:ext cx="218249" cy="573590"/>
          </a:xfrm>
          <a:prstGeom prst="rect">
            <a:avLst/>
          </a:prstGeom>
          <a:solidFill>
            <a:schemeClr val="accent3">
              <a:alpha val="50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/>
          </a:p>
        </p:txBody>
      </p:sp>
      <p:sp>
        <p:nvSpPr>
          <p:cNvPr id="82" name="Rectangle 81"/>
          <p:cNvSpPr/>
          <p:nvPr/>
        </p:nvSpPr>
        <p:spPr bwMode="ltGray">
          <a:xfrm>
            <a:off x="1231609" y="1572072"/>
            <a:ext cx="252245" cy="580017"/>
          </a:xfrm>
          <a:prstGeom prst="rect">
            <a:avLst/>
          </a:prstGeom>
          <a:solidFill>
            <a:schemeClr val="accent3">
              <a:alpha val="50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/>
          </a:p>
        </p:txBody>
      </p:sp>
      <p:cxnSp>
        <p:nvCxnSpPr>
          <p:cNvPr id="10" name="Straight Connector 9"/>
          <p:cNvCxnSpPr>
            <a:endCxn id="119" idx="1"/>
          </p:cNvCxnSpPr>
          <p:nvPr/>
        </p:nvCxnSpPr>
        <p:spPr>
          <a:xfrm flipV="1">
            <a:off x="1501104" y="1754676"/>
            <a:ext cx="1495560" cy="7285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119" idx="1"/>
          </p:cNvCxnSpPr>
          <p:nvPr/>
        </p:nvCxnSpPr>
        <p:spPr>
          <a:xfrm flipV="1">
            <a:off x="1492131" y="1754676"/>
            <a:ext cx="1504533" cy="195125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 bwMode="ltGray">
          <a:xfrm>
            <a:off x="1220811" y="3394263"/>
            <a:ext cx="231589" cy="593318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/>
          </a:p>
        </p:txBody>
      </p:sp>
      <p:sp>
        <p:nvSpPr>
          <p:cNvPr id="22" name="TextBox 21"/>
          <p:cNvSpPr txBox="1"/>
          <p:nvPr/>
        </p:nvSpPr>
        <p:spPr>
          <a:xfrm>
            <a:off x="6781800" y="6019800"/>
            <a:ext cx="3451983" cy="762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141" name="Rectangle 140"/>
          <p:cNvSpPr/>
          <p:nvPr/>
        </p:nvSpPr>
        <p:spPr bwMode="ltGray">
          <a:xfrm>
            <a:off x="5051898" y="3626272"/>
            <a:ext cx="2720502" cy="7508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ctr">
              <a:lnSpc>
                <a:spcPct val="90000"/>
              </a:lnSpc>
            </a:pPr>
            <a:r>
              <a:rPr lang="en-US" sz="1400" dirty="0" smtClean="0">
                <a:solidFill>
                  <a:prstClr val="black"/>
                </a:solidFill>
              </a:rPr>
              <a:t>3x Linux worker nodes</a:t>
            </a:r>
          </a:p>
          <a:p>
            <a:pPr lvl="1" algn="ctr">
              <a:lnSpc>
                <a:spcPct val="90000"/>
              </a:lnSpc>
            </a:pPr>
            <a:r>
              <a:rPr lang="en-US" sz="1400" dirty="0" smtClean="0">
                <a:solidFill>
                  <a:prstClr val="black"/>
                </a:solidFill>
              </a:rPr>
              <a:t>3x Windows worker nodes (optional)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39" name="Rectangle 238"/>
          <p:cNvSpPr/>
          <p:nvPr/>
        </p:nvSpPr>
        <p:spPr bwMode="ltGray">
          <a:xfrm>
            <a:off x="4970084" y="945294"/>
            <a:ext cx="2954716" cy="3861830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cxnSp>
        <p:nvCxnSpPr>
          <p:cNvPr id="155" name="Straight Connector 154"/>
          <p:cNvCxnSpPr>
            <a:stCxn id="80" idx="3"/>
            <a:endCxn id="132" idx="1"/>
          </p:cNvCxnSpPr>
          <p:nvPr/>
        </p:nvCxnSpPr>
        <p:spPr>
          <a:xfrm flipV="1">
            <a:off x="1439061" y="4003762"/>
            <a:ext cx="1565880" cy="28470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31" idx="3"/>
            <a:endCxn id="132" idx="1"/>
          </p:cNvCxnSpPr>
          <p:nvPr/>
        </p:nvCxnSpPr>
        <p:spPr>
          <a:xfrm>
            <a:off x="1485812" y="3082715"/>
            <a:ext cx="1519129" cy="921047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82" idx="3"/>
            <a:endCxn id="132" idx="1"/>
          </p:cNvCxnSpPr>
          <p:nvPr/>
        </p:nvCxnSpPr>
        <p:spPr>
          <a:xfrm>
            <a:off x="1483854" y="1862081"/>
            <a:ext cx="1521087" cy="214168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99517" y="978872"/>
            <a:ext cx="1599716" cy="2063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/>
          </a:p>
        </p:txBody>
      </p:sp>
      <p:cxnSp>
        <p:nvCxnSpPr>
          <p:cNvPr id="66" name="Straight Connector 65"/>
          <p:cNvCxnSpPr>
            <a:stCxn id="20" idx="3"/>
            <a:endCxn id="119" idx="1"/>
          </p:cNvCxnSpPr>
          <p:nvPr/>
        </p:nvCxnSpPr>
        <p:spPr>
          <a:xfrm>
            <a:off x="1464721" y="1277444"/>
            <a:ext cx="1531943" cy="47723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itle 2"/>
          <p:cNvSpPr txBox="1">
            <a:spLocks/>
          </p:cNvSpPr>
          <p:nvPr/>
        </p:nvSpPr>
        <p:spPr>
          <a:xfrm>
            <a:off x="626319" y="145815"/>
            <a:ext cx="11012128" cy="4384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MetricHPE" panose="020B0503030202060203" pitchFamily="34" charset="0"/>
                <a:ea typeface="+mj-ea"/>
                <a:cs typeface="+mj-cs"/>
              </a:defRPr>
            </a:lvl1pPr>
          </a:lstStyle>
          <a:p>
            <a:r>
              <a:rPr lang="en-US" sz="2500" dirty="0" smtClean="0"/>
              <a:t>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07650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/>
          <p:cNvSpPr/>
          <p:nvPr/>
        </p:nvSpPr>
        <p:spPr bwMode="ltGray">
          <a:xfrm>
            <a:off x="152402" y="3691849"/>
            <a:ext cx="1971086" cy="6671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155" name="Rectangle 154"/>
          <p:cNvSpPr/>
          <p:nvPr/>
        </p:nvSpPr>
        <p:spPr bwMode="ltGray">
          <a:xfrm>
            <a:off x="152401" y="1015492"/>
            <a:ext cx="1971087" cy="6234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grpSp>
        <p:nvGrpSpPr>
          <p:cNvPr id="146" name="Group 145"/>
          <p:cNvGrpSpPr/>
          <p:nvPr/>
        </p:nvGrpSpPr>
        <p:grpSpPr>
          <a:xfrm>
            <a:off x="2667000" y="533400"/>
            <a:ext cx="2286000" cy="5791200"/>
            <a:chOff x="1037056" y="652160"/>
            <a:chExt cx="2315744" cy="5749091"/>
          </a:xfrm>
        </p:grpSpPr>
        <p:grpSp>
          <p:nvGrpSpPr>
            <p:cNvPr id="75" name="Group 74"/>
            <p:cNvGrpSpPr/>
            <p:nvPr/>
          </p:nvGrpSpPr>
          <p:grpSpPr>
            <a:xfrm>
              <a:off x="1053122" y="652160"/>
              <a:ext cx="2299678" cy="1938640"/>
              <a:chOff x="914400" y="2644067"/>
              <a:chExt cx="2439087" cy="2217391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1757" y="2644067"/>
                <a:ext cx="2411730" cy="221404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40829" y="2655827"/>
                <a:ext cx="658743" cy="1087378"/>
              </a:xfrm>
              <a:prstGeom prst="rect">
                <a:avLst/>
              </a:prstGeom>
            </p:spPr>
          </p:pic>
          <p:sp>
            <p:nvSpPr>
              <p:cNvPr id="4" name="Rectangle 3"/>
              <p:cNvSpPr/>
              <p:nvPr/>
            </p:nvSpPr>
            <p:spPr bwMode="ltGray">
              <a:xfrm>
                <a:off x="1940829" y="3752660"/>
                <a:ext cx="268971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54" name="Rectangle 53"/>
              <p:cNvSpPr/>
              <p:nvPr/>
            </p:nvSpPr>
            <p:spPr bwMode="ltGray">
              <a:xfrm>
                <a:off x="2265011" y="3751090"/>
                <a:ext cx="272911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55" name="Rectangle 54"/>
              <p:cNvSpPr/>
              <p:nvPr/>
            </p:nvSpPr>
            <p:spPr bwMode="ltGray">
              <a:xfrm>
                <a:off x="2589196" y="3728925"/>
                <a:ext cx="272910" cy="1056685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56" name="Rectangle 55"/>
              <p:cNvSpPr/>
              <p:nvPr/>
            </p:nvSpPr>
            <p:spPr bwMode="ltGray">
              <a:xfrm>
                <a:off x="2917317" y="3751090"/>
                <a:ext cx="192868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58" name="Rectangle 57"/>
              <p:cNvSpPr/>
              <p:nvPr/>
            </p:nvSpPr>
            <p:spPr bwMode="ltGray">
              <a:xfrm>
                <a:off x="2589197" y="2689070"/>
                <a:ext cx="272910" cy="1006127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59" name="Rectangle 58"/>
              <p:cNvSpPr/>
              <p:nvPr/>
            </p:nvSpPr>
            <p:spPr bwMode="ltGray">
              <a:xfrm>
                <a:off x="2909990" y="2711016"/>
                <a:ext cx="179304" cy="984181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400" y="2647411"/>
                <a:ext cx="2411730" cy="2214047"/>
              </a:xfrm>
              <a:prstGeom prst="rect">
                <a:avLst/>
              </a:prstGeom>
            </p:spPr>
          </p:pic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3444" y="2649094"/>
                <a:ext cx="658743" cy="1087378"/>
              </a:xfrm>
              <a:prstGeom prst="rect">
                <a:avLst/>
              </a:prstGeom>
            </p:spPr>
          </p:pic>
          <p:sp>
            <p:nvSpPr>
              <p:cNvPr id="69" name="Rectangle 68"/>
              <p:cNvSpPr/>
              <p:nvPr/>
            </p:nvSpPr>
            <p:spPr bwMode="ltGray">
              <a:xfrm>
                <a:off x="2237654" y="3754434"/>
                <a:ext cx="283228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70" name="Rectangle 69"/>
              <p:cNvSpPr/>
              <p:nvPr/>
            </p:nvSpPr>
            <p:spPr bwMode="ltGray">
              <a:xfrm>
                <a:off x="2561839" y="3732269"/>
                <a:ext cx="272910" cy="1056685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71" name="Rectangle 70"/>
              <p:cNvSpPr/>
              <p:nvPr/>
            </p:nvSpPr>
            <p:spPr bwMode="ltGray">
              <a:xfrm>
                <a:off x="2889960" y="3754434"/>
                <a:ext cx="192868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72" name="Rectangle 71"/>
              <p:cNvSpPr/>
              <p:nvPr/>
            </p:nvSpPr>
            <p:spPr bwMode="ltGray">
              <a:xfrm>
                <a:off x="2561840" y="2692414"/>
                <a:ext cx="272910" cy="1006127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73" name="Rectangle 72"/>
              <p:cNvSpPr/>
              <p:nvPr/>
            </p:nvSpPr>
            <p:spPr bwMode="ltGray">
              <a:xfrm>
                <a:off x="2882633" y="2714360"/>
                <a:ext cx="179304" cy="984181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1040225" y="2556754"/>
              <a:ext cx="2299678" cy="1938640"/>
              <a:chOff x="914400" y="2644067"/>
              <a:chExt cx="2439087" cy="2217391"/>
            </a:xfrm>
          </p:grpSpPr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1757" y="2644067"/>
                <a:ext cx="2411730" cy="2214047"/>
              </a:xfrm>
              <a:prstGeom prst="rect">
                <a:avLst/>
              </a:prstGeom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40829" y="2655827"/>
                <a:ext cx="658743" cy="1087378"/>
              </a:xfrm>
              <a:prstGeom prst="rect">
                <a:avLst/>
              </a:prstGeom>
            </p:spPr>
          </p:pic>
          <p:sp>
            <p:nvSpPr>
              <p:cNvPr id="115" name="Rectangle 114"/>
              <p:cNvSpPr/>
              <p:nvPr/>
            </p:nvSpPr>
            <p:spPr bwMode="ltGray">
              <a:xfrm>
                <a:off x="1940829" y="3752660"/>
                <a:ext cx="268971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16" name="Rectangle 115"/>
              <p:cNvSpPr/>
              <p:nvPr/>
            </p:nvSpPr>
            <p:spPr bwMode="ltGray">
              <a:xfrm>
                <a:off x="2265011" y="3751090"/>
                <a:ext cx="272911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17" name="Rectangle 116"/>
              <p:cNvSpPr/>
              <p:nvPr/>
            </p:nvSpPr>
            <p:spPr bwMode="ltGray">
              <a:xfrm>
                <a:off x="2589196" y="3728925"/>
                <a:ext cx="272910" cy="1056685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18" name="Rectangle 117"/>
              <p:cNvSpPr/>
              <p:nvPr/>
            </p:nvSpPr>
            <p:spPr bwMode="ltGray">
              <a:xfrm>
                <a:off x="2917317" y="3751090"/>
                <a:ext cx="192868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19" name="Rectangle 118"/>
              <p:cNvSpPr/>
              <p:nvPr/>
            </p:nvSpPr>
            <p:spPr bwMode="ltGray">
              <a:xfrm>
                <a:off x="2589197" y="2689070"/>
                <a:ext cx="272910" cy="1006127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20" name="Rectangle 119"/>
              <p:cNvSpPr/>
              <p:nvPr/>
            </p:nvSpPr>
            <p:spPr bwMode="ltGray">
              <a:xfrm>
                <a:off x="2909990" y="2711016"/>
                <a:ext cx="179304" cy="984181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pic>
            <p:nvPicPr>
              <p:cNvPr id="121" name="Picture 12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400" y="2647411"/>
                <a:ext cx="2411730" cy="2214047"/>
              </a:xfrm>
              <a:prstGeom prst="rect">
                <a:avLst/>
              </a:prstGeom>
            </p:spPr>
          </p:pic>
          <p:pic>
            <p:nvPicPr>
              <p:cNvPr id="122" name="Picture 12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5722" y="2649286"/>
                <a:ext cx="658743" cy="1087378"/>
              </a:xfrm>
              <a:prstGeom prst="rect">
                <a:avLst/>
              </a:prstGeom>
            </p:spPr>
          </p:pic>
          <p:sp>
            <p:nvSpPr>
              <p:cNvPr id="124" name="Rectangle 123"/>
              <p:cNvSpPr/>
              <p:nvPr/>
            </p:nvSpPr>
            <p:spPr bwMode="ltGray">
              <a:xfrm>
                <a:off x="2229011" y="3754434"/>
                <a:ext cx="296329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25" name="Rectangle 124"/>
              <p:cNvSpPr/>
              <p:nvPr/>
            </p:nvSpPr>
            <p:spPr bwMode="ltGray">
              <a:xfrm>
                <a:off x="2561839" y="3732269"/>
                <a:ext cx="272910" cy="1056685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26" name="Rectangle 125"/>
              <p:cNvSpPr/>
              <p:nvPr/>
            </p:nvSpPr>
            <p:spPr bwMode="ltGray">
              <a:xfrm>
                <a:off x="2889960" y="3754434"/>
                <a:ext cx="192868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27" name="Rectangle 126"/>
              <p:cNvSpPr/>
              <p:nvPr/>
            </p:nvSpPr>
            <p:spPr bwMode="ltGray">
              <a:xfrm>
                <a:off x="2561840" y="2692414"/>
                <a:ext cx="272910" cy="1006127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28" name="Rectangle 127"/>
              <p:cNvSpPr/>
              <p:nvPr/>
            </p:nvSpPr>
            <p:spPr bwMode="ltGray">
              <a:xfrm>
                <a:off x="2882633" y="2714360"/>
                <a:ext cx="179304" cy="984181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1037056" y="4462611"/>
              <a:ext cx="2299678" cy="1938640"/>
              <a:chOff x="914400" y="2644067"/>
              <a:chExt cx="2439087" cy="2217391"/>
            </a:xfrm>
          </p:grpSpPr>
          <p:pic>
            <p:nvPicPr>
              <p:cNvPr id="130" name="Picture 12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1757" y="2644067"/>
                <a:ext cx="2411730" cy="2214047"/>
              </a:xfrm>
              <a:prstGeom prst="rect">
                <a:avLst/>
              </a:prstGeom>
            </p:spPr>
          </p:pic>
          <p:pic>
            <p:nvPicPr>
              <p:cNvPr id="131" name="Picture 13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40829" y="2655827"/>
                <a:ext cx="658743" cy="1087378"/>
              </a:xfrm>
              <a:prstGeom prst="rect">
                <a:avLst/>
              </a:prstGeom>
            </p:spPr>
          </p:pic>
          <p:sp>
            <p:nvSpPr>
              <p:cNvPr id="132" name="Rectangle 131"/>
              <p:cNvSpPr/>
              <p:nvPr/>
            </p:nvSpPr>
            <p:spPr bwMode="ltGray">
              <a:xfrm>
                <a:off x="1940829" y="3752660"/>
                <a:ext cx="268971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33" name="Rectangle 132"/>
              <p:cNvSpPr/>
              <p:nvPr/>
            </p:nvSpPr>
            <p:spPr bwMode="ltGray">
              <a:xfrm>
                <a:off x="2265011" y="3751090"/>
                <a:ext cx="272911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34" name="Rectangle 133"/>
              <p:cNvSpPr/>
              <p:nvPr/>
            </p:nvSpPr>
            <p:spPr bwMode="ltGray">
              <a:xfrm>
                <a:off x="2589196" y="3728925"/>
                <a:ext cx="272910" cy="1056685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35" name="Rectangle 134"/>
              <p:cNvSpPr/>
              <p:nvPr/>
            </p:nvSpPr>
            <p:spPr bwMode="ltGray">
              <a:xfrm>
                <a:off x="2917317" y="3751090"/>
                <a:ext cx="192868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36" name="Rectangle 135"/>
              <p:cNvSpPr/>
              <p:nvPr/>
            </p:nvSpPr>
            <p:spPr bwMode="ltGray">
              <a:xfrm>
                <a:off x="2589197" y="2689070"/>
                <a:ext cx="272910" cy="1006127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37" name="Rectangle 136"/>
              <p:cNvSpPr/>
              <p:nvPr/>
            </p:nvSpPr>
            <p:spPr bwMode="ltGray">
              <a:xfrm>
                <a:off x="2909990" y="2711016"/>
                <a:ext cx="179304" cy="984181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pic>
            <p:nvPicPr>
              <p:cNvPr id="138" name="Picture 13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400" y="2647411"/>
                <a:ext cx="2411730" cy="2214047"/>
              </a:xfrm>
              <a:prstGeom prst="rect">
                <a:avLst/>
              </a:prstGeom>
            </p:spPr>
          </p:pic>
          <p:pic>
            <p:nvPicPr>
              <p:cNvPr id="139" name="Picture 13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5037" y="2648933"/>
                <a:ext cx="658743" cy="1087378"/>
              </a:xfrm>
              <a:prstGeom prst="rect">
                <a:avLst/>
              </a:prstGeom>
            </p:spPr>
          </p:pic>
          <p:sp>
            <p:nvSpPr>
              <p:cNvPr id="142" name="Rectangle 141"/>
              <p:cNvSpPr/>
              <p:nvPr/>
            </p:nvSpPr>
            <p:spPr bwMode="ltGray">
              <a:xfrm>
                <a:off x="2561839" y="3732269"/>
                <a:ext cx="272910" cy="1056685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43" name="Rectangle 142"/>
              <p:cNvSpPr/>
              <p:nvPr/>
            </p:nvSpPr>
            <p:spPr bwMode="ltGray">
              <a:xfrm>
                <a:off x="2889960" y="3754434"/>
                <a:ext cx="192868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44" name="Rectangle 143"/>
              <p:cNvSpPr/>
              <p:nvPr/>
            </p:nvSpPr>
            <p:spPr bwMode="ltGray">
              <a:xfrm>
                <a:off x="2561840" y="2692414"/>
                <a:ext cx="272910" cy="1006127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45" name="Rectangle 144"/>
              <p:cNvSpPr/>
              <p:nvPr/>
            </p:nvSpPr>
            <p:spPr bwMode="ltGray">
              <a:xfrm>
                <a:off x="2882633" y="2714360"/>
                <a:ext cx="179304" cy="984181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</p:grpSp>
      </p:grpSp>
      <p:sp>
        <p:nvSpPr>
          <p:cNvPr id="147" name="Rectangle 146"/>
          <p:cNvSpPr/>
          <p:nvPr/>
        </p:nvSpPr>
        <p:spPr bwMode="ltGray">
          <a:xfrm>
            <a:off x="2714565" y="1560574"/>
            <a:ext cx="245900" cy="89371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148" name="Rectangle 147"/>
          <p:cNvSpPr/>
          <p:nvPr/>
        </p:nvSpPr>
        <p:spPr bwMode="ltGray">
          <a:xfrm>
            <a:off x="2689334" y="5364086"/>
            <a:ext cx="271900" cy="89371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149" name="Rectangle 148"/>
          <p:cNvSpPr/>
          <p:nvPr/>
        </p:nvSpPr>
        <p:spPr bwMode="ltGray">
          <a:xfrm>
            <a:off x="3905874" y="5347175"/>
            <a:ext cx="263610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150" name="TextBox 149"/>
          <p:cNvSpPr txBox="1"/>
          <p:nvPr/>
        </p:nvSpPr>
        <p:spPr>
          <a:xfrm>
            <a:off x="278875" y="1072552"/>
            <a:ext cx="1644743" cy="307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smtClean="0"/>
              <a:t>2X HPE Synergy Composer</a:t>
            </a:r>
            <a:endParaRPr lang="en-US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152402" y="3733378"/>
            <a:ext cx="1971086" cy="5791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smtClean="0"/>
              <a:t>2X HPE Synergy </a:t>
            </a:r>
          </a:p>
          <a:p>
            <a:pPr algn="ctr">
              <a:lnSpc>
                <a:spcPct val="90000"/>
              </a:lnSpc>
            </a:pPr>
            <a:r>
              <a:rPr lang="en-US" b="1" dirty="0" smtClean="0"/>
              <a:t>Image Streamer</a:t>
            </a:r>
            <a:endParaRPr lang="en-US" b="1" dirty="0"/>
          </a:p>
        </p:txBody>
      </p:sp>
      <p:cxnSp>
        <p:nvCxnSpPr>
          <p:cNvPr id="158" name="Straight Connector 157"/>
          <p:cNvCxnSpPr>
            <a:stCxn id="155" idx="3"/>
          </p:cNvCxnSpPr>
          <p:nvPr/>
        </p:nvCxnSpPr>
        <p:spPr>
          <a:xfrm flipV="1">
            <a:off x="2123488" y="1177249"/>
            <a:ext cx="569305" cy="14998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55" idx="3"/>
          </p:cNvCxnSpPr>
          <p:nvPr/>
        </p:nvCxnSpPr>
        <p:spPr>
          <a:xfrm>
            <a:off x="2123488" y="1327238"/>
            <a:ext cx="540224" cy="158992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56" idx="3"/>
          </p:cNvCxnSpPr>
          <p:nvPr/>
        </p:nvCxnSpPr>
        <p:spPr>
          <a:xfrm flipV="1">
            <a:off x="2123488" y="3733378"/>
            <a:ext cx="546681" cy="292039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52" idx="3"/>
          </p:cNvCxnSpPr>
          <p:nvPr/>
        </p:nvCxnSpPr>
        <p:spPr>
          <a:xfrm>
            <a:off x="2123488" y="4022948"/>
            <a:ext cx="546212" cy="810479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2858" y="2372145"/>
            <a:ext cx="2379967" cy="1023388"/>
            <a:chOff x="5485129" y="1888914"/>
            <a:chExt cx="2439671" cy="930486"/>
          </a:xfrm>
        </p:grpSpPr>
        <p:sp>
          <p:nvSpPr>
            <p:cNvPr id="175" name="TextBox 174"/>
            <p:cNvSpPr txBox="1"/>
            <p:nvPr/>
          </p:nvSpPr>
          <p:spPr>
            <a:xfrm>
              <a:off x="5493567" y="1888914"/>
              <a:ext cx="2420566" cy="9304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b="1" dirty="0" smtClean="0"/>
            </a:p>
            <a:p>
              <a:pPr algn="ctr">
                <a:lnSpc>
                  <a:spcPct val="90000"/>
                </a:lnSpc>
              </a:pPr>
              <a:r>
                <a:rPr lang="en-US" b="1" dirty="0" smtClean="0"/>
                <a:t>6x HPE Synergy 480 Gen10</a:t>
              </a:r>
            </a:p>
            <a:p>
              <a:pPr algn="ctr">
                <a:lnSpc>
                  <a:spcPct val="90000"/>
                </a:lnSpc>
              </a:pPr>
              <a:r>
                <a:rPr lang="en-US" b="1" dirty="0" smtClean="0"/>
                <a:t>Compute Module</a:t>
              </a:r>
              <a:endParaRPr lang="en-US" b="1" dirty="0"/>
            </a:p>
          </p:txBody>
        </p:sp>
        <p:sp>
          <p:nvSpPr>
            <p:cNvPr id="176" name="Rectangle 175"/>
            <p:cNvSpPr/>
            <p:nvPr/>
          </p:nvSpPr>
          <p:spPr bwMode="ltGray">
            <a:xfrm>
              <a:off x="5485129" y="1889542"/>
              <a:ext cx="2439671" cy="929858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 err="1" smtClean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828800" y="26543"/>
            <a:ext cx="6998297" cy="4898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Docker on HPE Synergy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 bwMode="ltGray">
          <a:xfrm>
            <a:off x="4368588" y="728379"/>
            <a:ext cx="254006" cy="886088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77" name="Rectangle 76"/>
          <p:cNvSpPr/>
          <p:nvPr/>
        </p:nvSpPr>
        <p:spPr bwMode="ltGray">
          <a:xfrm>
            <a:off x="3604724" y="2468104"/>
            <a:ext cx="275803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78" name="Rectangle 77"/>
          <p:cNvSpPr/>
          <p:nvPr/>
        </p:nvSpPr>
        <p:spPr bwMode="ltGray">
          <a:xfrm>
            <a:off x="3914226" y="2476756"/>
            <a:ext cx="254006" cy="93061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79" name="Rectangle 78"/>
          <p:cNvSpPr/>
          <p:nvPr/>
        </p:nvSpPr>
        <p:spPr bwMode="ltGray">
          <a:xfrm>
            <a:off x="3616844" y="4392020"/>
            <a:ext cx="275803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80" name="Rectangle 79"/>
          <p:cNvSpPr/>
          <p:nvPr/>
        </p:nvSpPr>
        <p:spPr bwMode="ltGray">
          <a:xfrm>
            <a:off x="3926346" y="4400672"/>
            <a:ext cx="254006" cy="93061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81" name="Rectangle 80"/>
          <p:cNvSpPr/>
          <p:nvPr/>
        </p:nvSpPr>
        <p:spPr bwMode="ltGray">
          <a:xfrm>
            <a:off x="3625460" y="563945"/>
            <a:ext cx="275803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82" name="Rectangle 81"/>
          <p:cNvSpPr/>
          <p:nvPr/>
        </p:nvSpPr>
        <p:spPr bwMode="ltGray">
          <a:xfrm>
            <a:off x="3934962" y="572597"/>
            <a:ext cx="254006" cy="93061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2418014" y="1651123"/>
            <a:ext cx="649474" cy="125233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75" idx="3"/>
          </p:cNvCxnSpPr>
          <p:nvPr/>
        </p:nvCxnSpPr>
        <p:spPr>
          <a:xfrm>
            <a:off x="2412420" y="2883839"/>
            <a:ext cx="739175" cy="43232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175" idx="3"/>
          </p:cNvCxnSpPr>
          <p:nvPr/>
        </p:nvCxnSpPr>
        <p:spPr>
          <a:xfrm>
            <a:off x="2412420" y="2883839"/>
            <a:ext cx="714646" cy="250914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67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/>
          <p:cNvSpPr/>
          <p:nvPr/>
        </p:nvSpPr>
        <p:spPr bwMode="ltGray">
          <a:xfrm>
            <a:off x="152402" y="3691849"/>
            <a:ext cx="1971086" cy="6671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155" name="Rectangle 154"/>
          <p:cNvSpPr/>
          <p:nvPr/>
        </p:nvSpPr>
        <p:spPr bwMode="ltGray">
          <a:xfrm>
            <a:off x="152401" y="1015492"/>
            <a:ext cx="1971087" cy="6234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grpSp>
        <p:nvGrpSpPr>
          <p:cNvPr id="146" name="Group 145"/>
          <p:cNvGrpSpPr/>
          <p:nvPr/>
        </p:nvGrpSpPr>
        <p:grpSpPr>
          <a:xfrm>
            <a:off x="2667000" y="533400"/>
            <a:ext cx="2286000" cy="5791200"/>
            <a:chOff x="1037056" y="652160"/>
            <a:chExt cx="2315744" cy="5749091"/>
          </a:xfrm>
        </p:grpSpPr>
        <p:grpSp>
          <p:nvGrpSpPr>
            <p:cNvPr id="75" name="Group 74"/>
            <p:cNvGrpSpPr/>
            <p:nvPr/>
          </p:nvGrpSpPr>
          <p:grpSpPr>
            <a:xfrm>
              <a:off x="1053122" y="652160"/>
              <a:ext cx="2299678" cy="1938640"/>
              <a:chOff x="914400" y="2644067"/>
              <a:chExt cx="2439087" cy="2217391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1757" y="2644067"/>
                <a:ext cx="2411730" cy="221404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40829" y="2655827"/>
                <a:ext cx="658743" cy="1087378"/>
              </a:xfrm>
              <a:prstGeom prst="rect">
                <a:avLst/>
              </a:prstGeom>
            </p:spPr>
          </p:pic>
          <p:sp>
            <p:nvSpPr>
              <p:cNvPr id="4" name="Rectangle 3"/>
              <p:cNvSpPr/>
              <p:nvPr/>
            </p:nvSpPr>
            <p:spPr bwMode="ltGray">
              <a:xfrm>
                <a:off x="1940829" y="3752660"/>
                <a:ext cx="268971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54" name="Rectangle 53"/>
              <p:cNvSpPr/>
              <p:nvPr/>
            </p:nvSpPr>
            <p:spPr bwMode="ltGray">
              <a:xfrm>
                <a:off x="2265011" y="3751090"/>
                <a:ext cx="272911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55" name="Rectangle 54"/>
              <p:cNvSpPr/>
              <p:nvPr/>
            </p:nvSpPr>
            <p:spPr bwMode="ltGray">
              <a:xfrm>
                <a:off x="2589196" y="3728925"/>
                <a:ext cx="272910" cy="1056685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56" name="Rectangle 55"/>
              <p:cNvSpPr/>
              <p:nvPr/>
            </p:nvSpPr>
            <p:spPr bwMode="ltGray">
              <a:xfrm>
                <a:off x="2917317" y="3751090"/>
                <a:ext cx="192868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58" name="Rectangle 57"/>
              <p:cNvSpPr/>
              <p:nvPr/>
            </p:nvSpPr>
            <p:spPr bwMode="ltGray">
              <a:xfrm>
                <a:off x="2589197" y="2689070"/>
                <a:ext cx="272910" cy="1006127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59" name="Rectangle 58"/>
              <p:cNvSpPr/>
              <p:nvPr/>
            </p:nvSpPr>
            <p:spPr bwMode="ltGray">
              <a:xfrm>
                <a:off x="2909990" y="2711016"/>
                <a:ext cx="179304" cy="984181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400" y="2647411"/>
                <a:ext cx="2411730" cy="2214047"/>
              </a:xfrm>
              <a:prstGeom prst="rect">
                <a:avLst/>
              </a:prstGeom>
            </p:spPr>
          </p:pic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3444" y="2649094"/>
                <a:ext cx="658743" cy="1087378"/>
              </a:xfrm>
              <a:prstGeom prst="rect">
                <a:avLst/>
              </a:prstGeom>
            </p:spPr>
          </p:pic>
          <p:sp>
            <p:nvSpPr>
              <p:cNvPr id="68" name="Rectangle 67"/>
              <p:cNvSpPr/>
              <p:nvPr/>
            </p:nvSpPr>
            <p:spPr bwMode="ltGray">
              <a:xfrm>
                <a:off x="1913472" y="3756004"/>
                <a:ext cx="268971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69" name="Rectangle 68"/>
              <p:cNvSpPr/>
              <p:nvPr/>
            </p:nvSpPr>
            <p:spPr bwMode="ltGray">
              <a:xfrm>
                <a:off x="2237654" y="3754434"/>
                <a:ext cx="283228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70" name="Rectangle 69"/>
              <p:cNvSpPr/>
              <p:nvPr/>
            </p:nvSpPr>
            <p:spPr bwMode="ltGray">
              <a:xfrm>
                <a:off x="2561839" y="3732269"/>
                <a:ext cx="272910" cy="1056685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71" name="Rectangle 70"/>
              <p:cNvSpPr/>
              <p:nvPr/>
            </p:nvSpPr>
            <p:spPr bwMode="ltGray">
              <a:xfrm>
                <a:off x="2889960" y="3754434"/>
                <a:ext cx="192868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72" name="Rectangle 71"/>
              <p:cNvSpPr/>
              <p:nvPr/>
            </p:nvSpPr>
            <p:spPr bwMode="ltGray">
              <a:xfrm>
                <a:off x="2561840" y="2692414"/>
                <a:ext cx="272910" cy="1006127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73" name="Rectangle 72"/>
              <p:cNvSpPr/>
              <p:nvPr/>
            </p:nvSpPr>
            <p:spPr bwMode="ltGray">
              <a:xfrm>
                <a:off x="2882633" y="2714360"/>
                <a:ext cx="179304" cy="984181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1040225" y="2556754"/>
              <a:ext cx="2299678" cy="1938640"/>
              <a:chOff x="914400" y="2644067"/>
              <a:chExt cx="2439087" cy="2217391"/>
            </a:xfrm>
          </p:grpSpPr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1757" y="2644067"/>
                <a:ext cx="2411730" cy="2214047"/>
              </a:xfrm>
              <a:prstGeom prst="rect">
                <a:avLst/>
              </a:prstGeom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40829" y="2655827"/>
                <a:ext cx="658743" cy="1087378"/>
              </a:xfrm>
              <a:prstGeom prst="rect">
                <a:avLst/>
              </a:prstGeom>
            </p:spPr>
          </p:pic>
          <p:sp>
            <p:nvSpPr>
              <p:cNvPr id="115" name="Rectangle 114"/>
              <p:cNvSpPr/>
              <p:nvPr/>
            </p:nvSpPr>
            <p:spPr bwMode="ltGray">
              <a:xfrm>
                <a:off x="1940829" y="3752660"/>
                <a:ext cx="268971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16" name="Rectangle 115"/>
              <p:cNvSpPr/>
              <p:nvPr/>
            </p:nvSpPr>
            <p:spPr bwMode="ltGray">
              <a:xfrm>
                <a:off x="2265011" y="3751090"/>
                <a:ext cx="272911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17" name="Rectangle 116"/>
              <p:cNvSpPr/>
              <p:nvPr/>
            </p:nvSpPr>
            <p:spPr bwMode="ltGray">
              <a:xfrm>
                <a:off x="2589196" y="3728925"/>
                <a:ext cx="272910" cy="1056685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18" name="Rectangle 117"/>
              <p:cNvSpPr/>
              <p:nvPr/>
            </p:nvSpPr>
            <p:spPr bwMode="ltGray">
              <a:xfrm>
                <a:off x="2917317" y="3751090"/>
                <a:ext cx="192868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19" name="Rectangle 118"/>
              <p:cNvSpPr/>
              <p:nvPr/>
            </p:nvSpPr>
            <p:spPr bwMode="ltGray">
              <a:xfrm>
                <a:off x="2589197" y="2689070"/>
                <a:ext cx="272910" cy="1006127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20" name="Rectangle 119"/>
              <p:cNvSpPr/>
              <p:nvPr/>
            </p:nvSpPr>
            <p:spPr bwMode="ltGray">
              <a:xfrm>
                <a:off x="2909990" y="2711016"/>
                <a:ext cx="179304" cy="984181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pic>
            <p:nvPicPr>
              <p:cNvPr id="121" name="Picture 12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400" y="2647411"/>
                <a:ext cx="2411730" cy="2214047"/>
              </a:xfrm>
              <a:prstGeom prst="rect">
                <a:avLst/>
              </a:prstGeom>
            </p:spPr>
          </p:pic>
          <p:pic>
            <p:nvPicPr>
              <p:cNvPr id="122" name="Picture 12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5722" y="2649286"/>
                <a:ext cx="658743" cy="1087378"/>
              </a:xfrm>
              <a:prstGeom prst="rect">
                <a:avLst/>
              </a:prstGeom>
            </p:spPr>
          </p:pic>
          <p:sp>
            <p:nvSpPr>
              <p:cNvPr id="123" name="Rectangle 122"/>
              <p:cNvSpPr/>
              <p:nvPr/>
            </p:nvSpPr>
            <p:spPr bwMode="ltGray">
              <a:xfrm>
                <a:off x="1913472" y="3756004"/>
                <a:ext cx="268971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24" name="Rectangle 123"/>
              <p:cNvSpPr/>
              <p:nvPr/>
            </p:nvSpPr>
            <p:spPr bwMode="ltGray">
              <a:xfrm>
                <a:off x="2229011" y="3754434"/>
                <a:ext cx="296329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25" name="Rectangle 124"/>
              <p:cNvSpPr/>
              <p:nvPr/>
            </p:nvSpPr>
            <p:spPr bwMode="ltGray">
              <a:xfrm>
                <a:off x="2561839" y="3732269"/>
                <a:ext cx="272910" cy="1056685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26" name="Rectangle 125"/>
              <p:cNvSpPr/>
              <p:nvPr/>
            </p:nvSpPr>
            <p:spPr bwMode="ltGray">
              <a:xfrm>
                <a:off x="2889960" y="3754434"/>
                <a:ext cx="192868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27" name="Rectangle 126"/>
              <p:cNvSpPr/>
              <p:nvPr/>
            </p:nvSpPr>
            <p:spPr bwMode="ltGray">
              <a:xfrm>
                <a:off x="2561840" y="2692414"/>
                <a:ext cx="272910" cy="1006127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28" name="Rectangle 127"/>
              <p:cNvSpPr/>
              <p:nvPr/>
            </p:nvSpPr>
            <p:spPr bwMode="ltGray">
              <a:xfrm>
                <a:off x="2882633" y="2714360"/>
                <a:ext cx="179304" cy="984181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1037056" y="4462611"/>
              <a:ext cx="2299678" cy="1938640"/>
              <a:chOff x="914400" y="2644067"/>
              <a:chExt cx="2439087" cy="2217391"/>
            </a:xfrm>
          </p:grpSpPr>
          <p:pic>
            <p:nvPicPr>
              <p:cNvPr id="130" name="Picture 12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1757" y="2644067"/>
                <a:ext cx="2411730" cy="2214047"/>
              </a:xfrm>
              <a:prstGeom prst="rect">
                <a:avLst/>
              </a:prstGeom>
            </p:spPr>
          </p:pic>
          <p:pic>
            <p:nvPicPr>
              <p:cNvPr id="131" name="Picture 13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40829" y="2655827"/>
                <a:ext cx="658743" cy="1087378"/>
              </a:xfrm>
              <a:prstGeom prst="rect">
                <a:avLst/>
              </a:prstGeom>
            </p:spPr>
          </p:pic>
          <p:sp>
            <p:nvSpPr>
              <p:cNvPr id="132" name="Rectangle 131"/>
              <p:cNvSpPr/>
              <p:nvPr/>
            </p:nvSpPr>
            <p:spPr bwMode="ltGray">
              <a:xfrm>
                <a:off x="1940829" y="3752660"/>
                <a:ext cx="268971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33" name="Rectangle 132"/>
              <p:cNvSpPr/>
              <p:nvPr/>
            </p:nvSpPr>
            <p:spPr bwMode="ltGray">
              <a:xfrm>
                <a:off x="2265011" y="3751090"/>
                <a:ext cx="272911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34" name="Rectangle 133"/>
              <p:cNvSpPr/>
              <p:nvPr/>
            </p:nvSpPr>
            <p:spPr bwMode="ltGray">
              <a:xfrm>
                <a:off x="2589196" y="3728925"/>
                <a:ext cx="272910" cy="1056685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35" name="Rectangle 134"/>
              <p:cNvSpPr/>
              <p:nvPr/>
            </p:nvSpPr>
            <p:spPr bwMode="ltGray">
              <a:xfrm>
                <a:off x="2917317" y="3751090"/>
                <a:ext cx="192868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36" name="Rectangle 135"/>
              <p:cNvSpPr/>
              <p:nvPr/>
            </p:nvSpPr>
            <p:spPr bwMode="ltGray">
              <a:xfrm>
                <a:off x="2589197" y="2689070"/>
                <a:ext cx="272910" cy="1006127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37" name="Rectangle 136"/>
              <p:cNvSpPr/>
              <p:nvPr/>
            </p:nvSpPr>
            <p:spPr bwMode="ltGray">
              <a:xfrm>
                <a:off x="2909990" y="2711016"/>
                <a:ext cx="179304" cy="984181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pic>
            <p:nvPicPr>
              <p:cNvPr id="138" name="Picture 13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400" y="2647411"/>
                <a:ext cx="2411730" cy="2214047"/>
              </a:xfrm>
              <a:prstGeom prst="rect">
                <a:avLst/>
              </a:prstGeom>
            </p:spPr>
          </p:pic>
          <p:pic>
            <p:nvPicPr>
              <p:cNvPr id="139" name="Picture 13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5037" y="2648933"/>
                <a:ext cx="658743" cy="1087378"/>
              </a:xfrm>
              <a:prstGeom prst="rect">
                <a:avLst/>
              </a:prstGeom>
            </p:spPr>
          </p:pic>
          <p:sp>
            <p:nvSpPr>
              <p:cNvPr id="140" name="Rectangle 139"/>
              <p:cNvSpPr/>
              <p:nvPr/>
            </p:nvSpPr>
            <p:spPr bwMode="ltGray">
              <a:xfrm>
                <a:off x="1913470" y="3765225"/>
                <a:ext cx="268971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42" name="Rectangle 141"/>
              <p:cNvSpPr/>
              <p:nvPr/>
            </p:nvSpPr>
            <p:spPr bwMode="ltGray">
              <a:xfrm>
                <a:off x="2561839" y="3732269"/>
                <a:ext cx="272910" cy="1056685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43" name="Rectangle 142"/>
              <p:cNvSpPr/>
              <p:nvPr/>
            </p:nvSpPr>
            <p:spPr bwMode="ltGray">
              <a:xfrm>
                <a:off x="2889960" y="3754434"/>
                <a:ext cx="192868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44" name="Rectangle 143"/>
              <p:cNvSpPr/>
              <p:nvPr/>
            </p:nvSpPr>
            <p:spPr bwMode="ltGray">
              <a:xfrm>
                <a:off x="2561840" y="2692414"/>
                <a:ext cx="272910" cy="1006127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45" name="Rectangle 144"/>
              <p:cNvSpPr/>
              <p:nvPr/>
            </p:nvSpPr>
            <p:spPr bwMode="ltGray">
              <a:xfrm>
                <a:off x="2882633" y="2714360"/>
                <a:ext cx="179304" cy="984181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</p:grpSp>
      </p:grpSp>
      <p:sp>
        <p:nvSpPr>
          <p:cNvPr id="147" name="Rectangle 146"/>
          <p:cNvSpPr/>
          <p:nvPr/>
        </p:nvSpPr>
        <p:spPr bwMode="ltGray">
          <a:xfrm>
            <a:off x="2714565" y="1560574"/>
            <a:ext cx="245900" cy="89371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148" name="Rectangle 147"/>
          <p:cNvSpPr/>
          <p:nvPr/>
        </p:nvSpPr>
        <p:spPr bwMode="ltGray">
          <a:xfrm>
            <a:off x="2699355" y="5355397"/>
            <a:ext cx="245900" cy="89371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149" name="Rectangle 148"/>
          <p:cNvSpPr/>
          <p:nvPr/>
        </p:nvSpPr>
        <p:spPr bwMode="ltGray">
          <a:xfrm>
            <a:off x="3905874" y="5347175"/>
            <a:ext cx="263610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150" name="TextBox 149"/>
          <p:cNvSpPr txBox="1"/>
          <p:nvPr/>
        </p:nvSpPr>
        <p:spPr>
          <a:xfrm>
            <a:off x="278875" y="1072552"/>
            <a:ext cx="1644743" cy="307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smtClean="0"/>
              <a:t>2X HPE Synergy Composer</a:t>
            </a:r>
            <a:endParaRPr lang="en-US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152402" y="3733378"/>
            <a:ext cx="1971086" cy="5791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smtClean="0"/>
              <a:t>2X HPE Synergy </a:t>
            </a:r>
          </a:p>
          <a:p>
            <a:pPr algn="ctr">
              <a:lnSpc>
                <a:spcPct val="90000"/>
              </a:lnSpc>
            </a:pPr>
            <a:r>
              <a:rPr lang="en-US" b="1" dirty="0" smtClean="0"/>
              <a:t>Image Streamer</a:t>
            </a:r>
            <a:endParaRPr lang="en-US" b="1" dirty="0"/>
          </a:p>
        </p:txBody>
      </p:sp>
      <p:cxnSp>
        <p:nvCxnSpPr>
          <p:cNvPr id="158" name="Straight Connector 157"/>
          <p:cNvCxnSpPr>
            <a:stCxn id="155" idx="3"/>
          </p:cNvCxnSpPr>
          <p:nvPr/>
        </p:nvCxnSpPr>
        <p:spPr>
          <a:xfrm flipV="1">
            <a:off x="2123488" y="1177249"/>
            <a:ext cx="569305" cy="14998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55" idx="3"/>
          </p:cNvCxnSpPr>
          <p:nvPr/>
        </p:nvCxnSpPr>
        <p:spPr>
          <a:xfrm>
            <a:off x="2123488" y="1327238"/>
            <a:ext cx="540224" cy="158992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56" idx="3"/>
          </p:cNvCxnSpPr>
          <p:nvPr/>
        </p:nvCxnSpPr>
        <p:spPr>
          <a:xfrm flipV="1">
            <a:off x="2123488" y="3733378"/>
            <a:ext cx="546681" cy="292039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52" idx="3"/>
          </p:cNvCxnSpPr>
          <p:nvPr/>
        </p:nvCxnSpPr>
        <p:spPr>
          <a:xfrm>
            <a:off x="2123488" y="4022948"/>
            <a:ext cx="546212" cy="810479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103954" y="2462301"/>
            <a:ext cx="2268166" cy="10686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/>
              <a:t>6</a:t>
            </a:r>
            <a:r>
              <a:rPr lang="en-US" b="1" dirty="0" smtClean="0"/>
              <a:t>x HPE Synergy 480 Gen10</a:t>
            </a:r>
          </a:p>
          <a:p>
            <a:pPr algn="ctr">
              <a:lnSpc>
                <a:spcPct val="90000"/>
              </a:lnSpc>
            </a:pPr>
            <a:r>
              <a:rPr lang="en-US" b="1" dirty="0" smtClean="0"/>
              <a:t>Compute Module</a:t>
            </a:r>
          </a:p>
          <a:p>
            <a:pPr algn="ctr">
              <a:lnSpc>
                <a:spcPct val="90000"/>
              </a:lnSpc>
            </a:pPr>
            <a:r>
              <a:rPr lang="en-US" b="1" dirty="0" smtClean="0"/>
              <a:t>VMware ESXi 6.5</a:t>
            </a:r>
            <a:endParaRPr lang="en-US" b="1" dirty="0"/>
          </a:p>
        </p:txBody>
      </p:sp>
      <p:sp>
        <p:nvSpPr>
          <p:cNvPr id="176" name="Rectangle 175"/>
          <p:cNvSpPr/>
          <p:nvPr/>
        </p:nvSpPr>
        <p:spPr bwMode="ltGray">
          <a:xfrm>
            <a:off x="70844" y="2462929"/>
            <a:ext cx="2302229" cy="1068009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cxnSp>
        <p:nvCxnSpPr>
          <p:cNvPr id="182" name="Straight Connector 181"/>
          <p:cNvCxnSpPr>
            <a:stCxn id="176" idx="3"/>
          </p:cNvCxnSpPr>
          <p:nvPr/>
        </p:nvCxnSpPr>
        <p:spPr>
          <a:xfrm flipV="1">
            <a:off x="2373073" y="1488826"/>
            <a:ext cx="739147" cy="1508108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76" idx="3"/>
          </p:cNvCxnSpPr>
          <p:nvPr/>
        </p:nvCxnSpPr>
        <p:spPr>
          <a:xfrm>
            <a:off x="2373073" y="2996934"/>
            <a:ext cx="730278" cy="42525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76" idx="3"/>
          </p:cNvCxnSpPr>
          <p:nvPr/>
        </p:nvCxnSpPr>
        <p:spPr>
          <a:xfrm>
            <a:off x="2373073" y="2996934"/>
            <a:ext cx="775437" cy="2351156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10" name="Group 209"/>
          <p:cNvGrpSpPr/>
          <p:nvPr/>
        </p:nvGrpSpPr>
        <p:grpSpPr>
          <a:xfrm>
            <a:off x="6088038" y="3535935"/>
            <a:ext cx="3131087" cy="2088877"/>
            <a:chOff x="7620000" y="3657600"/>
            <a:chExt cx="3558540" cy="2456412"/>
          </a:xfrm>
        </p:grpSpPr>
        <p:pic>
          <p:nvPicPr>
            <p:cNvPr id="201" name="Picture 20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3894312"/>
              <a:ext cx="3558540" cy="1135380"/>
            </a:xfrm>
            <a:prstGeom prst="rect">
              <a:avLst/>
            </a:prstGeom>
          </p:spPr>
        </p:pic>
        <p:sp>
          <p:nvSpPr>
            <p:cNvPr id="202" name="TextBox 201"/>
            <p:cNvSpPr txBox="1"/>
            <p:nvPr/>
          </p:nvSpPr>
          <p:spPr>
            <a:xfrm>
              <a:off x="7924800" y="5257800"/>
              <a:ext cx="3048000" cy="762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b="1" dirty="0" smtClean="0"/>
                <a:t>HPE 3PAR </a:t>
              </a:r>
              <a:r>
                <a:rPr lang="en-US" sz="1600" b="1" dirty="0" err="1" smtClean="0"/>
                <a:t>StoreServ</a:t>
              </a:r>
              <a:r>
                <a:rPr lang="en-US" sz="1600" b="1" dirty="0" smtClean="0"/>
                <a:t> 8200 All Flash array with </a:t>
              </a:r>
            </a:p>
            <a:p>
              <a:pPr algn="ctr">
                <a:lnSpc>
                  <a:spcPct val="90000"/>
                </a:lnSpc>
              </a:pPr>
              <a:r>
                <a:rPr lang="en-US" sz="1600" b="1" dirty="0" smtClean="0"/>
                <a:t>8x 480GB SSD</a:t>
              </a:r>
              <a:endParaRPr lang="en-US" sz="1600" b="1" dirty="0"/>
            </a:p>
          </p:txBody>
        </p:sp>
        <p:sp>
          <p:nvSpPr>
            <p:cNvPr id="203" name="Rectangle 202"/>
            <p:cNvSpPr/>
            <p:nvPr/>
          </p:nvSpPr>
          <p:spPr bwMode="ltGray">
            <a:xfrm>
              <a:off x="9448800" y="4267200"/>
              <a:ext cx="1524000" cy="609600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 err="1" smtClean="0"/>
            </a:p>
          </p:txBody>
        </p:sp>
        <p:sp>
          <p:nvSpPr>
            <p:cNvPr id="204" name="Rectangle 203"/>
            <p:cNvSpPr/>
            <p:nvPr/>
          </p:nvSpPr>
          <p:spPr bwMode="ltGray">
            <a:xfrm>
              <a:off x="8839200" y="4267200"/>
              <a:ext cx="533400" cy="609600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 err="1" smtClean="0"/>
            </a:p>
          </p:txBody>
        </p:sp>
        <p:sp>
          <p:nvSpPr>
            <p:cNvPr id="205" name="Rectangle 204"/>
            <p:cNvSpPr/>
            <p:nvPr/>
          </p:nvSpPr>
          <p:spPr bwMode="ltGray">
            <a:xfrm>
              <a:off x="7924801" y="5211835"/>
              <a:ext cx="3047999" cy="902177"/>
            </a:xfrm>
            <a:prstGeom prst="rect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 err="1" smtClean="0"/>
            </a:p>
          </p:txBody>
        </p:sp>
        <p:sp>
          <p:nvSpPr>
            <p:cNvPr id="206" name="Rectangle 205"/>
            <p:cNvSpPr/>
            <p:nvPr/>
          </p:nvSpPr>
          <p:spPr bwMode="ltGray">
            <a:xfrm>
              <a:off x="8229600" y="3657600"/>
              <a:ext cx="1143000" cy="236712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 err="1" smtClean="0"/>
            </a:p>
          </p:txBody>
        </p:sp>
        <p:sp>
          <p:nvSpPr>
            <p:cNvPr id="207" name="Rectangle 206"/>
            <p:cNvSpPr/>
            <p:nvPr/>
          </p:nvSpPr>
          <p:spPr bwMode="ltGray">
            <a:xfrm>
              <a:off x="9465129" y="3657600"/>
              <a:ext cx="1143000" cy="236712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 err="1" smtClean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8242800" y="3674184"/>
              <a:ext cx="1149539" cy="228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 smtClean="0"/>
                <a:t>Controller 1</a:t>
              </a:r>
              <a:endParaRPr lang="en-US" sz="14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9511393" y="3666205"/>
              <a:ext cx="1050471" cy="1853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/>
                <a:t>Controller 2</a:t>
              </a:r>
              <a:endParaRPr lang="en-US" sz="1400" dirty="0"/>
            </a:p>
          </p:txBody>
        </p:sp>
      </p:grpSp>
      <p:cxnSp>
        <p:nvCxnSpPr>
          <p:cNvPr id="216" name="Straight Connector 215"/>
          <p:cNvCxnSpPr/>
          <p:nvPr/>
        </p:nvCxnSpPr>
        <p:spPr>
          <a:xfrm>
            <a:off x="5413318" y="3605826"/>
            <a:ext cx="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4937140" y="1828800"/>
            <a:ext cx="335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4921222" y="3195053"/>
            <a:ext cx="3071816" cy="308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4940268" y="1970834"/>
            <a:ext cx="2470959" cy="125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13" idx="3"/>
          </p:cNvCxnSpPr>
          <p:nvPr/>
        </p:nvCxnSpPr>
        <p:spPr>
          <a:xfrm>
            <a:off x="4940268" y="3426891"/>
            <a:ext cx="1964842" cy="83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8293340" y="1828800"/>
            <a:ext cx="27892" cy="1721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7993038" y="3218654"/>
            <a:ext cx="0" cy="317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7411227" y="1970834"/>
            <a:ext cx="4308" cy="15724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6905110" y="3427467"/>
            <a:ext cx="0" cy="103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28800" y="26543"/>
            <a:ext cx="6998297" cy="4898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HPE Synergy solution: Docker on virtual machines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457129" y="1226068"/>
            <a:ext cx="2369967" cy="5265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Fiber Channel Direct Attach SAN Manager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 bwMode="ltGray">
          <a:xfrm>
            <a:off x="3646908" y="564481"/>
            <a:ext cx="250340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169" name="Rectangle 168"/>
          <p:cNvSpPr/>
          <p:nvPr/>
        </p:nvSpPr>
        <p:spPr bwMode="ltGray">
          <a:xfrm>
            <a:off x="3925960" y="571859"/>
            <a:ext cx="263610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170" name="Rectangle 169"/>
          <p:cNvSpPr/>
          <p:nvPr/>
        </p:nvSpPr>
        <p:spPr bwMode="ltGray">
          <a:xfrm>
            <a:off x="3619929" y="2471357"/>
            <a:ext cx="250340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172" name="Rectangle 171"/>
          <p:cNvSpPr/>
          <p:nvPr/>
        </p:nvSpPr>
        <p:spPr bwMode="ltGray">
          <a:xfrm>
            <a:off x="3898981" y="2478735"/>
            <a:ext cx="263610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174" name="Rectangle 173"/>
          <p:cNvSpPr/>
          <p:nvPr/>
        </p:nvSpPr>
        <p:spPr bwMode="ltGray">
          <a:xfrm>
            <a:off x="3632842" y="4387943"/>
            <a:ext cx="250340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177" name="Rectangle 176"/>
          <p:cNvSpPr/>
          <p:nvPr/>
        </p:nvSpPr>
        <p:spPr bwMode="ltGray">
          <a:xfrm>
            <a:off x="3909950" y="4392969"/>
            <a:ext cx="263610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96" name="Rectangle 95"/>
          <p:cNvSpPr/>
          <p:nvPr/>
        </p:nvSpPr>
        <p:spPr bwMode="ltGray">
          <a:xfrm>
            <a:off x="3326116" y="539506"/>
            <a:ext cx="250340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97" name="Rectangle 96"/>
          <p:cNvSpPr/>
          <p:nvPr/>
        </p:nvSpPr>
        <p:spPr bwMode="ltGray">
          <a:xfrm>
            <a:off x="3314733" y="1482267"/>
            <a:ext cx="250340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98" name="Rectangle 97"/>
          <p:cNvSpPr/>
          <p:nvPr/>
        </p:nvSpPr>
        <p:spPr bwMode="ltGray">
          <a:xfrm>
            <a:off x="3306537" y="2449843"/>
            <a:ext cx="250340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99" name="Rectangle 98"/>
          <p:cNvSpPr/>
          <p:nvPr/>
        </p:nvSpPr>
        <p:spPr bwMode="ltGray">
          <a:xfrm>
            <a:off x="3306973" y="3408279"/>
            <a:ext cx="250340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100" name="Rectangle 99"/>
          <p:cNvSpPr/>
          <p:nvPr/>
        </p:nvSpPr>
        <p:spPr bwMode="ltGray">
          <a:xfrm>
            <a:off x="3300629" y="4382118"/>
            <a:ext cx="250340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101" name="Rectangle 100"/>
          <p:cNvSpPr/>
          <p:nvPr/>
        </p:nvSpPr>
        <p:spPr bwMode="ltGray">
          <a:xfrm>
            <a:off x="3305116" y="5342725"/>
            <a:ext cx="250340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168870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/>
          <p:cNvSpPr/>
          <p:nvPr/>
        </p:nvSpPr>
        <p:spPr bwMode="ltGray">
          <a:xfrm>
            <a:off x="152402" y="3691849"/>
            <a:ext cx="1971086" cy="6671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155" name="Rectangle 154"/>
          <p:cNvSpPr/>
          <p:nvPr/>
        </p:nvSpPr>
        <p:spPr bwMode="ltGray">
          <a:xfrm>
            <a:off x="152401" y="1015492"/>
            <a:ext cx="1971087" cy="6234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grpSp>
        <p:nvGrpSpPr>
          <p:cNvPr id="146" name="Group 145"/>
          <p:cNvGrpSpPr/>
          <p:nvPr/>
        </p:nvGrpSpPr>
        <p:grpSpPr>
          <a:xfrm>
            <a:off x="2667000" y="533400"/>
            <a:ext cx="2286000" cy="5791200"/>
            <a:chOff x="1037056" y="652160"/>
            <a:chExt cx="2315744" cy="5749091"/>
          </a:xfrm>
        </p:grpSpPr>
        <p:grpSp>
          <p:nvGrpSpPr>
            <p:cNvPr id="75" name="Group 74"/>
            <p:cNvGrpSpPr/>
            <p:nvPr/>
          </p:nvGrpSpPr>
          <p:grpSpPr>
            <a:xfrm>
              <a:off x="1053122" y="652160"/>
              <a:ext cx="2299678" cy="1938640"/>
              <a:chOff x="914400" y="2644067"/>
              <a:chExt cx="2439087" cy="2217391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1757" y="2644067"/>
                <a:ext cx="2411730" cy="221404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40829" y="2655827"/>
                <a:ext cx="658743" cy="1087378"/>
              </a:xfrm>
              <a:prstGeom prst="rect">
                <a:avLst/>
              </a:prstGeom>
            </p:spPr>
          </p:pic>
          <p:sp>
            <p:nvSpPr>
              <p:cNvPr id="4" name="Rectangle 3"/>
              <p:cNvSpPr/>
              <p:nvPr/>
            </p:nvSpPr>
            <p:spPr bwMode="ltGray">
              <a:xfrm>
                <a:off x="1940829" y="3752660"/>
                <a:ext cx="268971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54" name="Rectangle 53"/>
              <p:cNvSpPr/>
              <p:nvPr/>
            </p:nvSpPr>
            <p:spPr bwMode="ltGray">
              <a:xfrm>
                <a:off x="2265011" y="3751090"/>
                <a:ext cx="272911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55" name="Rectangle 54"/>
              <p:cNvSpPr/>
              <p:nvPr/>
            </p:nvSpPr>
            <p:spPr bwMode="ltGray">
              <a:xfrm>
                <a:off x="2589196" y="3728925"/>
                <a:ext cx="272910" cy="1056685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56" name="Rectangle 55"/>
              <p:cNvSpPr/>
              <p:nvPr/>
            </p:nvSpPr>
            <p:spPr bwMode="ltGray">
              <a:xfrm>
                <a:off x="2917317" y="3751090"/>
                <a:ext cx="192868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58" name="Rectangle 57"/>
              <p:cNvSpPr/>
              <p:nvPr/>
            </p:nvSpPr>
            <p:spPr bwMode="ltGray">
              <a:xfrm>
                <a:off x="2589197" y="2689070"/>
                <a:ext cx="272910" cy="1006127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59" name="Rectangle 58"/>
              <p:cNvSpPr/>
              <p:nvPr/>
            </p:nvSpPr>
            <p:spPr bwMode="ltGray">
              <a:xfrm>
                <a:off x="2909990" y="2711016"/>
                <a:ext cx="179304" cy="984181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400" y="2647411"/>
                <a:ext cx="2411730" cy="2214047"/>
              </a:xfrm>
              <a:prstGeom prst="rect">
                <a:avLst/>
              </a:prstGeom>
            </p:spPr>
          </p:pic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3444" y="2649094"/>
                <a:ext cx="658743" cy="1087378"/>
              </a:xfrm>
              <a:prstGeom prst="rect">
                <a:avLst/>
              </a:prstGeom>
            </p:spPr>
          </p:pic>
          <p:sp>
            <p:nvSpPr>
              <p:cNvPr id="68" name="Rectangle 67"/>
              <p:cNvSpPr/>
              <p:nvPr/>
            </p:nvSpPr>
            <p:spPr bwMode="ltGray">
              <a:xfrm>
                <a:off x="1913472" y="3756004"/>
                <a:ext cx="268971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69" name="Rectangle 68"/>
              <p:cNvSpPr/>
              <p:nvPr/>
            </p:nvSpPr>
            <p:spPr bwMode="ltGray">
              <a:xfrm>
                <a:off x="2237654" y="3754434"/>
                <a:ext cx="283228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70" name="Rectangle 69"/>
              <p:cNvSpPr/>
              <p:nvPr/>
            </p:nvSpPr>
            <p:spPr bwMode="ltGray">
              <a:xfrm>
                <a:off x="2561839" y="3732269"/>
                <a:ext cx="272910" cy="1056685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71" name="Rectangle 70"/>
              <p:cNvSpPr/>
              <p:nvPr/>
            </p:nvSpPr>
            <p:spPr bwMode="ltGray">
              <a:xfrm>
                <a:off x="2889960" y="3754434"/>
                <a:ext cx="192868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72" name="Rectangle 71"/>
              <p:cNvSpPr/>
              <p:nvPr/>
            </p:nvSpPr>
            <p:spPr bwMode="ltGray">
              <a:xfrm>
                <a:off x="2561840" y="2692414"/>
                <a:ext cx="272910" cy="1006127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73" name="Rectangle 72"/>
              <p:cNvSpPr/>
              <p:nvPr/>
            </p:nvSpPr>
            <p:spPr bwMode="ltGray">
              <a:xfrm>
                <a:off x="2882633" y="2714360"/>
                <a:ext cx="179304" cy="984181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1040225" y="2556754"/>
              <a:ext cx="2299678" cy="1938640"/>
              <a:chOff x="914400" y="2644067"/>
              <a:chExt cx="2439087" cy="2217391"/>
            </a:xfrm>
          </p:grpSpPr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1757" y="2644067"/>
                <a:ext cx="2411730" cy="2214047"/>
              </a:xfrm>
              <a:prstGeom prst="rect">
                <a:avLst/>
              </a:prstGeom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40829" y="2655827"/>
                <a:ext cx="658743" cy="1087378"/>
              </a:xfrm>
              <a:prstGeom prst="rect">
                <a:avLst/>
              </a:prstGeom>
            </p:spPr>
          </p:pic>
          <p:sp>
            <p:nvSpPr>
              <p:cNvPr id="115" name="Rectangle 114"/>
              <p:cNvSpPr/>
              <p:nvPr/>
            </p:nvSpPr>
            <p:spPr bwMode="ltGray">
              <a:xfrm>
                <a:off x="1940829" y="3752660"/>
                <a:ext cx="268971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16" name="Rectangle 115"/>
              <p:cNvSpPr/>
              <p:nvPr/>
            </p:nvSpPr>
            <p:spPr bwMode="ltGray">
              <a:xfrm>
                <a:off x="2265011" y="3751090"/>
                <a:ext cx="272911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17" name="Rectangle 116"/>
              <p:cNvSpPr/>
              <p:nvPr/>
            </p:nvSpPr>
            <p:spPr bwMode="ltGray">
              <a:xfrm>
                <a:off x="2589196" y="3728925"/>
                <a:ext cx="272910" cy="1056685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18" name="Rectangle 117"/>
              <p:cNvSpPr/>
              <p:nvPr/>
            </p:nvSpPr>
            <p:spPr bwMode="ltGray">
              <a:xfrm>
                <a:off x="2917317" y="3751090"/>
                <a:ext cx="192868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19" name="Rectangle 118"/>
              <p:cNvSpPr/>
              <p:nvPr/>
            </p:nvSpPr>
            <p:spPr bwMode="ltGray">
              <a:xfrm>
                <a:off x="2589197" y="2689070"/>
                <a:ext cx="272910" cy="1006127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20" name="Rectangle 119"/>
              <p:cNvSpPr/>
              <p:nvPr/>
            </p:nvSpPr>
            <p:spPr bwMode="ltGray">
              <a:xfrm>
                <a:off x="2909990" y="2711016"/>
                <a:ext cx="179304" cy="984181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pic>
            <p:nvPicPr>
              <p:cNvPr id="121" name="Picture 12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400" y="2647411"/>
                <a:ext cx="2411730" cy="2214047"/>
              </a:xfrm>
              <a:prstGeom prst="rect">
                <a:avLst/>
              </a:prstGeom>
            </p:spPr>
          </p:pic>
          <p:pic>
            <p:nvPicPr>
              <p:cNvPr id="122" name="Picture 12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5722" y="2649286"/>
                <a:ext cx="658743" cy="1087378"/>
              </a:xfrm>
              <a:prstGeom prst="rect">
                <a:avLst/>
              </a:prstGeom>
            </p:spPr>
          </p:pic>
          <p:sp>
            <p:nvSpPr>
              <p:cNvPr id="123" name="Rectangle 122"/>
              <p:cNvSpPr/>
              <p:nvPr/>
            </p:nvSpPr>
            <p:spPr bwMode="ltGray">
              <a:xfrm>
                <a:off x="1913472" y="3756004"/>
                <a:ext cx="268971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24" name="Rectangle 123"/>
              <p:cNvSpPr/>
              <p:nvPr/>
            </p:nvSpPr>
            <p:spPr bwMode="ltGray">
              <a:xfrm>
                <a:off x="2229011" y="3754434"/>
                <a:ext cx="296329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25" name="Rectangle 124"/>
              <p:cNvSpPr/>
              <p:nvPr/>
            </p:nvSpPr>
            <p:spPr bwMode="ltGray">
              <a:xfrm>
                <a:off x="2561839" y="3732269"/>
                <a:ext cx="272910" cy="1056685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26" name="Rectangle 125"/>
              <p:cNvSpPr/>
              <p:nvPr/>
            </p:nvSpPr>
            <p:spPr bwMode="ltGray">
              <a:xfrm>
                <a:off x="2889960" y="3754434"/>
                <a:ext cx="192868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27" name="Rectangle 126"/>
              <p:cNvSpPr/>
              <p:nvPr/>
            </p:nvSpPr>
            <p:spPr bwMode="ltGray">
              <a:xfrm>
                <a:off x="2561840" y="2692414"/>
                <a:ext cx="272910" cy="1006127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28" name="Rectangle 127"/>
              <p:cNvSpPr/>
              <p:nvPr/>
            </p:nvSpPr>
            <p:spPr bwMode="ltGray">
              <a:xfrm>
                <a:off x="2882633" y="2714360"/>
                <a:ext cx="179304" cy="984181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1037056" y="4462611"/>
              <a:ext cx="2299678" cy="1938640"/>
              <a:chOff x="914400" y="2644067"/>
              <a:chExt cx="2439087" cy="2217391"/>
            </a:xfrm>
          </p:grpSpPr>
          <p:pic>
            <p:nvPicPr>
              <p:cNvPr id="130" name="Picture 12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1757" y="2644067"/>
                <a:ext cx="2411730" cy="2214047"/>
              </a:xfrm>
              <a:prstGeom prst="rect">
                <a:avLst/>
              </a:prstGeom>
            </p:spPr>
          </p:pic>
          <p:pic>
            <p:nvPicPr>
              <p:cNvPr id="131" name="Picture 13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40829" y="2655827"/>
                <a:ext cx="658743" cy="1087378"/>
              </a:xfrm>
              <a:prstGeom prst="rect">
                <a:avLst/>
              </a:prstGeom>
            </p:spPr>
          </p:pic>
          <p:sp>
            <p:nvSpPr>
              <p:cNvPr id="132" name="Rectangle 131"/>
              <p:cNvSpPr/>
              <p:nvPr/>
            </p:nvSpPr>
            <p:spPr bwMode="ltGray">
              <a:xfrm>
                <a:off x="1940829" y="3752660"/>
                <a:ext cx="268971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33" name="Rectangle 132"/>
              <p:cNvSpPr/>
              <p:nvPr/>
            </p:nvSpPr>
            <p:spPr bwMode="ltGray">
              <a:xfrm>
                <a:off x="2265011" y="3751090"/>
                <a:ext cx="272911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34" name="Rectangle 133"/>
              <p:cNvSpPr/>
              <p:nvPr/>
            </p:nvSpPr>
            <p:spPr bwMode="ltGray">
              <a:xfrm>
                <a:off x="2589196" y="3728925"/>
                <a:ext cx="272910" cy="1056685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35" name="Rectangle 134"/>
              <p:cNvSpPr/>
              <p:nvPr/>
            </p:nvSpPr>
            <p:spPr bwMode="ltGray">
              <a:xfrm>
                <a:off x="2917317" y="3751090"/>
                <a:ext cx="192868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36" name="Rectangle 135"/>
              <p:cNvSpPr/>
              <p:nvPr/>
            </p:nvSpPr>
            <p:spPr bwMode="ltGray">
              <a:xfrm>
                <a:off x="2589197" y="2689070"/>
                <a:ext cx="272910" cy="1006127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37" name="Rectangle 136"/>
              <p:cNvSpPr/>
              <p:nvPr/>
            </p:nvSpPr>
            <p:spPr bwMode="ltGray">
              <a:xfrm>
                <a:off x="2909990" y="2711016"/>
                <a:ext cx="179304" cy="984181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pic>
            <p:nvPicPr>
              <p:cNvPr id="138" name="Picture 13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400" y="2647411"/>
                <a:ext cx="2411730" cy="2214047"/>
              </a:xfrm>
              <a:prstGeom prst="rect">
                <a:avLst/>
              </a:prstGeom>
            </p:spPr>
          </p:pic>
          <p:pic>
            <p:nvPicPr>
              <p:cNvPr id="139" name="Picture 13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5037" y="2648933"/>
                <a:ext cx="658743" cy="1087378"/>
              </a:xfrm>
              <a:prstGeom prst="rect">
                <a:avLst/>
              </a:prstGeom>
            </p:spPr>
          </p:pic>
          <p:sp>
            <p:nvSpPr>
              <p:cNvPr id="140" name="Rectangle 139"/>
              <p:cNvSpPr/>
              <p:nvPr/>
            </p:nvSpPr>
            <p:spPr bwMode="ltGray">
              <a:xfrm>
                <a:off x="1913470" y="3765225"/>
                <a:ext cx="268971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42" name="Rectangle 141"/>
              <p:cNvSpPr/>
              <p:nvPr/>
            </p:nvSpPr>
            <p:spPr bwMode="ltGray">
              <a:xfrm>
                <a:off x="2561839" y="3732269"/>
                <a:ext cx="272910" cy="1056685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43" name="Rectangle 142"/>
              <p:cNvSpPr/>
              <p:nvPr/>
            </p:nvSpPr>
            <p:spPr bwMode="ltGray">
              <a:xfrm>
                <a:off x="2889960" y="3754434"/>
                <a:ext cx="192868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44" name="Rectangle 143"/>
              <p:cNvSpPr/>
              <p:nvPr/>
            </p:nvSpPr>
            <p:spPr bwMode="ltGray">
              <a:xfrm>
                <a:off x="2561840" y="2692414"/>
                <a:ext cx="272910" cy="1006127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45" name="Rectangle 144"/>
              <p:cNvSpPr/>
              <p:nvPr/>
            </p:nvSpPr>
            <p:spPr bwMode="ltGray">
              <a:xfrm>
                <a:off x="2882633" y="2714360"/>
                <a:ext cx="179304" cy="984181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</p:grpSp>
      </p:grpSp>
      <p:sp>
        <p:nvSpPr>
          <p:cNvPr id="147" name="Rectangle 146"/>
          <p:cNvSpPr/>
          <p:nvPr/>
        </p:nvSpPr>
        <p:spPr bwMode="ltGray">
          <a:xfrm>
            <a:off x="2714565" y="1560574"/>
            <a:ext cx="245900" cy="89371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148" name="Rectangle 147"/>
          <p:cNvSpPr/>
          <p:nvPr/>
        </p:nvSpPr>
        <p:spPr bwMode="ltGray">
          <a:xfrm>
            <a:off x="2708860" y="5328961"/>
            <a:ext cx="245900" cy="89371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149" name="Rectangle 148"/>
          <p:cNvSpPr/>
          <p:nvPr/>
        </p:nvSpPr>
        <p:spPr bwMode="ltGray">
          <a:xfrm>
            <a:off x="3905874" y="5347175"/>
            <a:ext cx="263610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150" name="TextBox 149"/>
          <p:cNvSpPr txBox="1"/>
          <p:nvPr/>
        </p:nvSpPr>
        <p:spPr>
          <a:xfrm>
            <a:off x="278875" y="1072552"/>
            <a:ext cx="1644743" cy="307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smtClean="0"/>
              <a:t>2X HPE Synergy Composer</a:t>
            </a:r>
            <a:endParaRPr lang="en-US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152402" y="3733378"/>
            <a:ext cx="1971086" cy="5791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smtClean="0"/>
              <a:t>2X HPE Synergy </a:t>
            </a:r>
          </a:p>
          <a:p>
            <a:pPr algn="ctr">
              <a:lnSpc>
                <a:spcPct val="90000"/>
              </a:lnSpc>
            </a:pPr>
            <a:r>
              <a:rPr lang="en-US" b="1" dirty="0" smtClean="0"/>
              <a:t>Image Streamer</a:t>
            </a:r>
            <a:endParaRPr lang="en-US" b="1" dirty="0"/>
          </a:p>
        </p:txBody>
      </p:sp>
      <p:cxnSp>
        <p:nvCxnSpPr>
          <p:cNvPr id="158" name="Straight Connector 157"/>
          <p:cNvCxnSpPr>
            <a:stCxn id="155" idx="3"/>
          </p:cNvCxnSpPr>
          <p:nvPr/>
        </p:nvCxnSpPr>
        <p:spPr>
          <a:xfrm flipV="1">
            <a:off x="2123488" y="1177249"/>
            <a:ext cx="569305" cy="14998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55" idx="3"/>
          </p:cNvCxnSpPr>
          <p:nvPr/>
        </p:nvCxnSpPr>
        <p:spPr>
          <a:xfrm>
            <a:off x="2123488" y="1327238"/>
            <a:ext cx="540224" cy="158992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56" idx="3"/>
          </p:cNvCxnSpPr>
          <p:nvPr/>
        </p:nvCxnSpPr>
        <p:spPr>
          <a:xfrm flipV="1">
            <a:off x="2123488" y="3733378"/>
            <a:ext cx="546681" cy="292039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52" idx="3"/>
          </p:cNvCxnSpPr>
          <p:nvPr/>
        </p:nvCxnSpPr>
        <p:spPr>
          <a:xfrm>
            <a:off x="2123488" y="4022948"/>
            <a:ext cx="546212" cy="810479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103954" y="2462301"/>
            <a:ext cx="2268166" cy="8410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/>
              <a:t>6</a:t>
            </a:r>
            <a:r>
              <a:rPr lang="en-US" b="1" dirty="0" smtClean="0"/>
              <a:t>x HPE Synergy 480 Gen10</a:t>
            </a:r>
          </a:p>
          <a:p>
            <a:pPr algn="ctr">
              <a:lnSpc>
                <a:spcPct val="90000"/>
              </a:lnSpc>
            </a:pPr>
            <a:r>
              <a:rPr lang="en-US" b="1" dirty="0" smtClean="0"/>
              <a:t>Compute Module</a:t>
            </a:r>
            <a:endParaRPr lang="en-US" b="1" dirty="0"/>
          </a:p>
        </p:txBody>
      </p:sp>
      <p:sp>
        <p:nvSpPr>
          <p:cNvPr id="176" name="Rectangle 175"/>
          <p:cNvSpPr/>
          <p:nvPr/>
        </p:nvSpPr>
        <p:spPr bwMode="ltGray">
          <a:xfrm>
            <a:off x="70844" y="2462929"/>
            <a:ext cx="2302229" cy="840421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cxnSp>
        <p:nvCxnSpPr>
          <p:cNvPr id="182" name="Straight Connector 181"/>
          <p:cNvCxnSpPr/>
          <p:nvPr/>
        </p:nvCxnSpPr>
        <p:spPr>
          <a:xfrm flipV="1">
            <a:off x="2384850" y="1517766"/>
            <a:ext cx="681788" cy="1369689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2379912" y="2874994"/>
            <a:ext cx="740325" cy="500359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76" idx="3"/>
          </p:cNvCxnSpPr>
          <p:nvPr/>
        </p:nvCxnSpPr>
        <p:spPr>
          <a:xfrm>
            <a:off x="2373073" y="2883140"/>
            <a:ext cx="736067" cy="1528588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10" name="Group 209"/>
          <p:cNvGrpSpPr/>
          <p:nvPr/>
        </p:nvGrpSpPr>
        <p:grpSpPr>
          <a:xfrm>
            <a:off x="6088038" y="3535935"/>
            <a:ext cx="3131087" cy="2088877"/>
            <a:chOff x="7620000" y="3657600"/>
            <a:chExt cx="3558540" cy="2456412"/>
          </a:xfrm>
        </p:grpSpPr>
        <p:pic>
          <p:nvPicPr>
            <p:cNvPr id="201" name="Picture 20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3894312"/>
              <a:ext cx="3558540" cy="1135380"/>
            </a:xfrm>
            <a:prstGeom prst="rect">
              <a:avLst/>
            </a:prstGeom>
          </p:spPr>
        </p:pic>
        <p:sp>
          <p:nvSpPr>
            <p:cNvPr id="202" name="TextBox 201"/>
            <p:cNvSpPr txBox="1"/>
            <p:nvPr/>
          </p:nvSpPr>
          <p:spPr>
            <a:xfrm>
              <a:off x="7924800" y="5257800"/>
              <a:ext cx="3048000" cy="762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b="1" dirty="0" smtClean="0"/>
                <a:t>HPE 3PAR </a:t>
              </a:r>
              <a:r>
                <a:rPr lang="en-US" sz="1600" b="1" dirty="0" err="1" smtClean="0"/>
                <a:t>StoreServ</a:t>
              </a:r>
              <a:r>
                <a:rPr lang="en-US" sz="1600" b="1" dirty="0" smtClean="0"/>
                <a:t> 8200 All Flash array with </a:t>
              </a:r>
            </a:p>
            <a:p>
              <a:pPr algn="ctr">
                <a:lnSpc>
                  <a:spcPct val="90000"/>
                </a:lnSpc>
              </a:pPr>
              <a:r>
                <a:rPr lang="en-US" sz="1600" b="1" dirty="0" smtClean="0"/>
                <a:t>8x 480GB SSD</a:t>
              </a:r>
              <a:endParaRPr lang="en-US" sz="1600" b="1" dirty="0"/>
            </a:p>
          </p:txBody>
        </p:sp>
        <p:sp>
          <p:nvSpPr>
            <p:cNvPr id="203" name="Rectangle 202"/>
            <p:cNvSpPr/>
            <p:nvPr/>
          </p:nvSpPr>
          <p:spPr bwMode="ltGray">
            <a:xfrm>
              <a:off x="9448800" y="4267200"/>
              <a:ext cx="1524000" cy="609600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 err="1" smtClean="0"/>
            </a:p>
          </p:txBody>
        </p:sp>
        <p:sp>
          <p:nvSpPr>
            <p:cNvPr id="204" name="Rectangle 203"/>
            <p:cNvSpPr/>
            <p:nvPr/>
          </p:nvSpPr>
          <p:spPr bwMode="ltGray">
            <a:xfrm>
              <a:off x="8839200" y="4267200"/>
              <a:ext cx="533400" cy="609600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 err="1" smtClean="0"/>
            </a:p>
          </p:txBody>
        </p:sp>
        <p:sp>
          <p:nvSpPr>
            <p:cNvPr id="205" name="Rectangle 204"/>
            <p:cNvSpPr/>
            <p:nvPr/>
          </p:nvSpPr>
          <p:spPr bwMode="ltGray">
            <a:xfrm>
              <a:off x="7924801" y="5211835"/>
              <a:ext cx="3047999" cy="902177"/>
            </a:xfrm>
            <a:prstGeom prst="rect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 err="1" smtClean="0"/>
            </a:p>
          </p:txBody>
        </p:sp>
        <p:sp>
          <p:nvSpPr>
            <p:cNvPr id="206" name="Rectangle 205"/>
            <p:cNvSpPr/>
            <p:nvPr/>
          </p:nvSpPr>
          <p:spPr bwMode="ltGray">
            <a:xfrm>
              <a:off x="8229600" y="3657600"/>
              <a:ext cx="1143000" cy="236712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 err="1" smtClean="0"/>
            </a:p>
          </p:txBody>
        </p:sp>
        <p:sp>
          <p:nvSpPr>
            <p:cNvPr id="207" name="Rectangle 206"/>
            <p:cNvSpPr/>
            <p:nvPr/>
          </p:nvSpPr>
          <p:spPr bwMode="ltGray">
            <a:xfrm>
              <a:off x="9465129" y="3657600"/>
              <a:ext cx="1143000" cy="236712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 err="1" smtClean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8242800" y="3674184"/>
              <a:ext cx="1149539" cy="228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 smtClean="0"/>
                <a:t>Controller 1</a:t>
              </a:r>
              <a:endParaRPr lang="en-US" sz="14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9511393" y="3666205"/>
              <a:ext cx="1050471" cy="1853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/>
                <a:t>Controller 2</a:t>
              </a:r>
              <a:endParaRPr lang="en-US" sz="1400" dirty="0"/>
            </a:p>
          </p:txBody>
        </p:sp>
      </p:grpSp>
      <p:cxnSp>
        <p:nvCxnSpPr>
          <p:cNvPr id="216" name="Straight Connector 215"/>
          <p:cNvCxnSpPr/>
          <p:nvPr/>
        </p:nvCxnSpPr>
        <p:spPr>
          <a:xfrm>
            <a:off x="5413318" y="3605826"/>
            <a:ext cx="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4937140" y="1828800"/>
            <a:ext cx="335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4921222" y="3195053"/>
            <a:ext cx="3071816" cy="308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4940268" y="1970834"/>
            <a:ext cx="2470959" cy="125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13" idx="3"/>
          </p:cNvCxnSpPr>
          <p:nvPr/>
        </p:nvCxnSpPr>
        <p:spPr>
          <a:xfrm>
            <a:off x="4940268" y="3426891"/>
            <a:ext cx="1964842" cy="83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8293340" y="1828800"/>
            <a:ext cx="27892" cy="1721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7993038" y="3218654"/>
            <a:ext cx="0" cy="317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7411227" y="1970834"/>
            <a:ext cx="4308" cy="15724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6905110" y="3427467"/>
            <a:ext cx="0" cy="103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28800" y="26543"/>
            <a:ext cx="6998297" cy="4898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HPE Synergy solution: Docker on virtual machines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457129" y="1226068"/>
            <a:ext cx="2369967" cy="5265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Fiber Channel Direct Attach SAN Manager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 bwMode="ltGray">
          <a:xfrm>
            <a:off x="3646908" y="564481"/>
            <a:ext cx="250340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169" name="Rectangle 168"/>
          <p:cNvSpPr/>
          <p:nvPr/>
        </p:nvSpPr>
        <p:spPr bwMode="ltGray">
          <a:xfrm>
            <a:off x="3925960" y="571859"/>
            <a:ext cx="263610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170" name="Rectangle 169"/>
          <p:cNvSpPr/>
          <p:nvPr/>
        </p:nvSpPr>
        <p:spPr bwMode="ltGray">
          <a:xfrm>
            <a:off x="3619929" y="2471357"/>
            <a:ext cx="250340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172" name="Rectangle 171"/>
          <p:cNvSpPr/>
          <p:nvPr/>
        </p:nvSpPr>
        <p:spPr bwMode="ltGray">
          <a:xfrm>
            <a:off x="3898981" y="2478735"/>
            <a:ext cx="263610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174" name="Rectangle 173"/>
          <p:cNvSpPr/>
          <p:nvPr/>
        </p:nvSpPr>
        <p:spPr bwMode="ltGray">
          <a:xfrm>
            <a:off x="3632842" y="4387943"/>
            <a:ext cx="250340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177" name="Rectangle 176"/>
          <p:cNvSpPr/>
          <p:nvPr/>
        </p:nvSpPr>
        <p:spPr bwMode="ltGray">
          <a:xfrm>
            <a:off x="3909950" y="4392969"/>
            <a:ext cx="263610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96" name="Rectangle 95"/>
          <p:cNvSpPr/>
          <p:nvPr/>
        </p:nvSpPr>
        <p:spPr bwMode="ltGray">
          <a:xfrm>
            <a:off x="3326116" y="539506"/>
            <a:ext cx="250340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97" name="Rectangle 96"/>
          <p:cNvSpPr/>
          <p:nvPr/>
        </p:nvSpPr>
        <p:spPr bwMode="ltGray">
          <a:xfrm>
            <a:off x="3314733" y="1482267"/>
            <a:ext cx="250340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98" name="Rectangle 97"/>
          <p:cNvSpPr/>
          <p:nvPr/>
        </p:nvSpPr>
        <p:spPr bwMode="ltGray">
          <a:xfrm>
            <a:off x="3306537" y="2449843"/>
            <a:ext cx="250340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99" name="Rectangle 98"/>
          <p:cNvSpPr/>
          <p:nvPr/>
        </p:nvSpPr>
        <p:spPr bwMode="ltGray">
          <a:xfrm>
            <a:off x="3306973" y="3408279"/>
            <a:ext cx="250340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100" name="Rectangle 99"/>
          <p:cNvSpPr/>
          <p:nvPr/>
        </p:nvSpPr>
        <p:spPr bwMode="ltGray">
          <a:xfrm>
            <a:off x="3300629" y="4382118"/>
            <a:ext cx="250340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101" name="Rectangle 100"/>
          <p:cNvSpPr/>
          <p:nvPr/>
        </p:nvSpPr>
        <p:spPr bwMode="ltGray">
          <a:xfrm>
            <a:off x="3305116" y="5342725"/>
            <a:ext cx="250340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40276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_Standard_Metric_16x9_v6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MetricHPE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Metric_16x9_v6.potx" id="{67D35E2D-FB75-40C7-8C62-C707EEFABC0F}" vid="{B8B7BD2C-3B3B-46D4-AACF-F4D9047DB826}"/>
    </a:ext>
  </a:extLst>
</a:theme>
</file>

<file path=ppt/theme/theme2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MetricHPE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MetricHPE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83e19f1-bda9-4f9b-b290-e646bbaa2add">
      <UserInfo>
        <DisplayName>Ruegemer, Cullen</DisplayName>
        <AccountId>27</AccountId>
        <AccountType/>
      </UserInfo>
      <UserInfo>
        <DisplayName>Kottolli, Arun</DisplayName>
        <AccountId>28</AccountId>
        <AccountType/>
      </UserInfo>
      <UserInfo>
        <DisplayName>Hildebrandt, Randy</DisplayName>
        <AccountId>25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7A813086EC7243A0796028464DA1C3" ma:contentTypeVersion="2" ma:contentTypeDescription="Create a new document." ma:contentTypeScope="" ma:versionID="921ec5f25c73233483b4b00a8a387091">
  <xsd:schema xmlns:xsd="http://www.w3.org/2001/XMLSchema" xmlns:xs="http://www.w3.org/2001/XMLSchema" xmlns:p="http://schemas.microsoft.com/office/2006/metadata/properties" xmlns:ns2="483e19f1-bda9-4f9b-b290-e646bbaa2add" targetNamespace="http://schemas.microsoft.com/office/2006/metadata/properties" ma:root="true" ma:fieldsID="e263ffc21dbde03ebc3805af345ac0b9" ns2:_="">
    <xsd:import namespace="483e19f1-bda9-4f9b-b290-e646bbaa2ad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3e19f1-bda9-4f9b-b290-e646bbaa2ad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59EBD3-547D-49A3-BE4F-A6DB8E23668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metadata/properties"/>
    <ds:schemaRef ds:uri="483e19f1-bda9-4f9b-b290-e646bbaa2add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D459E0D-7BA7-4952-AC27-F5B4C1EAF0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AF1ECE-8F11-42BF-A5F4-EE21CD52B4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3e19f1-bda9-4f9b-b290-e646bbaa2a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HPE_Standard_Metric_16x9_v6</Template>
  <TotalTime>69132</TotalTime>
  <Words>200</Words>
  <Application>Microsoft Office PowerPoint</Application>
  <PresentationFormat>Widescreen</PresentationFormat>
  <Paragraphs>49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MetricHPE</vt:lpstr>
      <vt:lpstr>HPE_Standard_Metric_16x9_v6</vt:lpstr>
      <vt:lpstr>PowerPoint Presentation</vt:lpstr>
      <vt:lpstr>PowerPoint Presentation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Overview</dc:title>
  <dc:creator>Campbell, Carolyn</dc:creator>
  <cp:lastModifiedBy>McGoldrick, Gabriel</cp:lastModifiedBy>
  <cp:revision>352</cp:revision>
  <dcterms:created xsi:type="dcterms:W3CDTF">2016-10-21T04:27:20Z</dcterms:created>
  <dcterms:modified xsi:type="dcterms:W3CDTF">2018-08-15T07:40:35Z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  <property fmtid="{D5CDD505-2E9C-101B-9397-08002B2CF9AE}" pid="5" name="ContentTypeId">
    <vt:lpwstr>0x010100C47A813086EC7243A0796028464DA1C3</vt:lpwstr>
  </property>
</Properties>
</file>