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7" r:id="rId9"/>
    <p:sldId id="262" r:id="rId10"/>
    <p:sldId id="263" r:id="rId11"/>
    <p:sldId id="268" r:id="rId12"/>
    <p:sldId id="269" r:id="rId13"/>
  </p:sldIdLst>
  <p:sldSz cx="14630400" cy="8229600"/>
  <p:notesSz cx="8229600" cy="14630400"/>
  <p:embeddedFontLst>
    <p:embeddedFont>
      <p:font typeface="Franklin Gothic Book" panose="020B0503020102020204" pitchFamily="34" charset="0"/>
      <p:regular r:id="rId15"/>
      <p:italic r:id="rId16"/>
    </p:embeddedFont>
    <p:embeddedFont>
      <p:font typeface="Fraunces Extra Bold" pitchFamily="2" charset="77"/>
      <p:regular r:id="rId17"/>
      <p:italic r:id="rId18"/>
    </p:embeddedFont>
    <p:embeddedFont>
      <p:font typeface="Nobile" panose="02000503050000020004" pitchFamily="2" charset="0"/>
      <p:regular r:id="rId19"/>
    </p:embeddedFont>
  </p:embeddedFontLst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78"/>
    <p:restoredTop sz="94610"/>
  </p:normalViewPr>
  <p:slideViewPr>
    <p:cSldViewPr snapToGrid="0" snapToObjects="1">
      <p:cViewPr>
        <p:scale>
          <a:sx n="100" d="100"/>
          <a:sy n="100" d="100"/>
        </p:scale>
        <p:origin x="194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15FC-4946-97ED-E2898F181661}"/>
              </c:ext>
            </c:extLst>
          </c:dPt>
          <c:dPt>
            <c:idx val="1"/>
            <c:bubble3D val="0"/>
            <c:spPr>
              <a:solidFill>
                <a:schemeClr val="accent6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FC-4946-97ED-E2898F181661}"/>
              </c:ext>
            </c:extLst>
          </c:dPt>
          <c:dPt>
            <c:idx val="2"/>
            <c:bubble3D val="0"/>
            <c:spPr>
              <a:solidFill>
                <a:schemeClr val="accent6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5FC-4946-97ED-E2898F181661}"/>
              </c:ext>
            </c:extLst>
          </c:dPt>
          <c:dPt>
            <c:idx val="3"/>
            <c:bubble3D val="0"/>
            <c:spPr>
              <a:solidFill>
                <a:schemeClr val="accent6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5FC-4946-97ED-E2898F18166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Host</a:t>
                    </a:r>
                    <a:r>
                      <a:rPr lang="en-US" baseline="0" dirty="0"/>
                      <a:t>; </a:t>
                    </a:r>
                    <a:fld id="{E9A1FFD3-DD63-5D4C-B508-FC9BCC60AC48}" type="VALUE">
                      <a:rPr lang="en-US" baseline="0" smtClean="0"/>
                      <a:pPr/>
                      <a:t>[VALUE]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5FC-4946-97ED-E2898F181661}"/>
                </c:ext>
              </c:extLst>
            </c:dLbl>
            <c:dLbl>
              <c:idx val="1"/>
              <c:layout>
                <c:manualLayout>
                  <c:x val="-4.2722909356518013E-2"/>
                  <c:y val="7.541202277241809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Domena</a:t>
                    </a:r>
                    <a:r>
                      <a:rPr lang="en-US" baseline="0" dirty="0"/>
                      <a:t>; 20€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5FC-4946-97ED-E2898F18166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Marketing</a:t>
                    </a:r>
                    <a:r>
                      <a:rPr lang="en-US" baseline="0"/>
                      <a:t>; </a:t>
                    </a:r>
                    <a:fld id="{7E45D17B-4217-BA48-80A7-C93B81B73226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1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5FC-4946-97ED-E2898F18166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Razvoj</a:t>
                    </a:r>
                    <a:r>
                      <a:rPr lang="en-US" baseline="0"/>
                      <a:t>; </a:t>
                    </a:r>
                    <a:fld id="{E7430CD0-91B0-EF49-B65B-525BA43EF236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1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5FC-4946-97ED-E2898F181661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SI"/>
              </a:p>
            </c:txPr>
            <c:dLblPos val="ctr"/>
            <c:showLegendKey val="0"/>
            <c:showVal val="1"/>
            <c:showCatName val="0"/>
            <c:showSerName val="1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Hosting</c:v>
                </c:pt>
                <c:pt idx="1">
                  <c:v>Domena</c:v>
                </c:pt>
                <c:pt idx="2">
                  <c:v>Marketing</c:v>
                </c:pt>
                <c:pt idx="3">
                  <c:v>Razvoj</c:v>
                </c:pt>
              </c:strCache>
            </c:strRef>
          </c:cat>
          <c:val>
            <c:numRef>
              <c:f>Sheet1!$B$2:$B$5</c:f>
              <c:numCache>
                <c:formatCode>"€"#,##0_);[Red]\("€"#,##0\)</c:formatCode>
                <c:ptCount val="4"/>
                <c:pt idx="0">
                  <c:v>20</c:v>
                </c:pt>
                <c:pt idx="1">
                  <c:v>12</c:v>
                </c:pt>
                <c:pt idx="2">
                  <c:v>300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C-4946-97ED-E2898F18166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S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44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3E485-2279-1F67-FA44-D84FCB1A2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3B1A94-C540-8F03-95B1-F7E5E9BF0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3E811-0E66-E0D6-D2B2-538B9A8FA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D040F-8E43-EE15-365A-4E7E2B445E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9121E-E41B-A7C2-B7C8-6A1270F77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86B42F-DB36-3B6A-F4B6-CDC2C0477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8688E7-643A-9D6B-6E3E-CCA02EA2C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A1967-CCBA-1FE1-7C14-1009D75C4E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1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7D2B3-5DC2-5DF7-B954-801B9CBF6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D74D54-0930-5924-07E6-302F42F672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17C7D-4C87-4843-9305-0F46E9EA0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150F9-C5E5-8363-A963-4149EAA93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7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BF987-58A6-1208-A786-AFD9B6E8D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AA5DB-8081-100B-1A2A-A6D2F977D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C0E79B-DAEF-A157-579B-75B42817C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E1F9A-3408-A6D5-DB4C-953CFD66C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80485-79E1-7EDD-F874-ADDDE113D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31C8BE-52A5-ABAD-CBF9-F1DED8828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989C1-A43E-2AF3-0C68-22FBD2BF7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0A21-F6AC-49A4-49E5-4A5007DEB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27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23801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 err="1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Spremenimo</a:t>
            </a:r>
            <a:r>
              <a:rPr lang="en-US" sz="4450" b="1" dirty="0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 Kulinarično Izkušnjo Slovencev</a:t>
            </a:r>
            <a:endParaRPr lang="en-US" sz="4450" dirty="0">
              <a:latin typeface="Franklin Gothic Book" panose="020B05030201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96898" y="3933348"/>
            <a:ext cx="3607369" cy="1129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Naša vizija je ustvariti osrednje mesto za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vse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sl-SI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ljubitelje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sl-SI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dobre in kvalitetne hrane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96898" y="5396329"/>
            <a:ext cx="261246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Nobile Bold" pitchFamily="34" charset="0"/>
                <a:ea typeface="Nobile Bold" pitchFamily="34" charset="-122"/>
                <a:cs typeface="Nobile Bold" pitchFamily="34" charset="-120"/>
              </a:rPr>
              <a:t>by </a:t>
            </a:r>
            <a:r>
              <a:rPr lang="sl-SI" sz="2200" b="1" dirty="0">
                <a:solidFill>
                  <a:srgbClr val="405449"/>
                </a:solidFill>
                <a:latin typeface="Nobile Bold" pitchFamily="34" charset="0"/>
                <a:ea typeface="Nobile Bold" pitchFamily="34" charset="-122"/>
                <a:cs typeface="Nobile Bold" pitchFamily="34" charset="-120"/>
              </a:rPr>
              <a:t>Jaša Toporš</a:t>
            </a:r>
            <a:endParaRPr lang="en-US" sz="2200" dirty="0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5088F156-DC58-910A-F0D1-62FCBB454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394" y="-77237"/>
            <a:ext cx="6799006" cy="83329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0342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8901" y="3318391"/>
            <a:ext cx="5206960" cy="650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Razvojni Načrt</a:t>
            </a:r>
            <a:endParaRPr lang="en-US" sz="4050" dirty="0">
              <a:latin typeface="Franklin Gothic Book" panose="020B05030201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28901" y="5897999"/>
            <a:ext cx="13172599" cy="22860"/>
          </a:xfrm>
          <a:prstGeom prst="roundRect">
            <a:avLst>
              <a:gd name="adj" fmla="val 819996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SI"/>
          </a:p>
        </p:txBody>
      </p:sp>
      <p:sp>
        <p:nvSpPr>
          <p:cNvPr id="5" name="Shape 2"/>
          <p:cNvSpPr/>
          <p:nvPr/>
        </p:nvSpPr>
        <p:spPr>
          <a:xfrm>
            <a:off x="3273743" y="5273338"/>
            <a:ext cx="22860" cy="624721"/>
          </a:xfrm>
          <a:prstGeom prst="roundRect">
            <a:avLst>
              <a:gd name="adj" fmla="val 819996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SI"/>
          </a:p>
        </p:txBody>
      </p:sp>
      <p:sp>
        <p:nvSpPr>
          <p:cNvPr id="6" name="Shape 3"/>
          <p:cNvSpPr/>
          <p:nvPr/>
        </p:nvSpPr>
        <p:spPr>
          <a:xfrm>
            <a:off x="3050977" y="5663744"/>
            <a:ext cx="468511" cy="468511"/>
          </a:xfrm>
          <a:prstGeom prst="roundRect">
            <a:avLst>
              <a:gd name="adj" fmla="val 4001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SI"/>
          </a:p>
        </p:txBody>
      </p:sp>
      <p:sp>
        <p:nvSpPr>
          <p:cNvPr id="7" name="Text 4"/>
          <p:cNvSpPr/>
          <p:nvPr/>
        </p:nvSpPr>
        <p:spPr>
          <a:xfrm>
            <a:off x="3129022" y="5702737"/>
            <a:ext cx="312301" cy="3904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1983581" y="4281488"/>
            <a:ext cx="2603421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Faza 1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937141" y="4731782"/>
            <a:ext cx="4696301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Razvoj</a:t>
            </a: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platforme (Q3-4 2025).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5960269" y="5897940"/>
            <a:ext cx="22860" cy="624721"/>
          </a:xfrm>
          <a:prstGeom prst="roundRect">
            <a:avLst>
              <a:gd name="adj" fmla="val 819996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SI"/>
          </a:p>
        </p:txBody>
      </p:sp>
      <p:sp>
        <p:nvSpPr>
          <p:cNvPr id="11" name="Shape 8"/>
          <p:cNvSpPr/>
          <p:nvPr/>
        </p:nvSpPr>
        <p:spPr>
          <a:xfrm>
            <a:off x="5737503" y="5663744"/>
            <a:ext cx="468511" cy="468511"/>
          </a:xfrm>
          <a:prstGeom prst="roundRect">
            <a:avLst>
              <a:gd name="adj" fmla="val 4001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SI"/>
          </a:p>
        </p:txBody>
      </p:sp>
      <p:sp>
        <p:nvSpPr>
          <p:cNvPr id="12" name="Text 9"/>
          <p:cNvSpPr/>
          <p:nvPr/>
        </p:nvSpPr>
        <p:spPr>
          <a:xfrm>
            <a:off x="5815548" y="5702737"/>
            <a:ext cx="312301" cy="3904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4670108" y="6731079"/>
            <a:ext cx="2603421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Faza 2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3623667" y="7181374"/>
            <a:ext cx="4696420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Marketing in </a:t>
            </a:r>
            <a:r>
              <a:rPr lang="en-US" sz="16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pridobitev</a:t>
            </a: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6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uporabnikov</a:t>
            </a: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(Q1 2026).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8646795" y="5273338"/>
            <a:ext cx="22860" cy="624721"/>
          </a:xfrm>
          <a:prstGeom prst="roundRect">
            <a:avLst>
              <a:gd name="adj" fmla="val 819996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SI"/>
          </a:p>
        </p:txBody>
      </p:sp>
      <p:sp>
        <p:nvSpPr>
          <p:cNvPr id="16" name="Shape 13"/>
          <p:cNvSpPr/>
          <p:nvPr/>
        </p:nvSpPr>
        <p:spPr>
          <a:xfrm>
            <a:off x="8424029" y="5663744"/>
            <a:ext cx="468511" cy="468511"/>
          </a:xfrm>
          <a:prstGeom prst="roundRect">
            <a:avLst>
              <a:gd name="adj" fmla="val 4001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SI"/>
          </a:p>
        </p:txBody>
      </p:sp>
      <p:sp>
        <p:nvSpPr>
          <p:cNvPr id="17" name="Text 14"/>
          <p:cNvSpPr/>
          <p:nvPr/>
        </p:nvSpPr>
        <p:spPr>
          <a:xfrm>
            <a:off x="8502075" y="5702737"/>
            <a:ext cx="312301" cy="3904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356634" y="4281488"/>
            <a:ext cx="2603421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Faza 3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6310193" y="4731782"/>
            <a:ext cx="4696420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Integracija s pametnimi napravami (Q4 2026).</a:t>
            </a:r>
            <a:endParaRPr lang="en-US" sz="1600" dirty="0"/>
          </a:p>
        </p:txBody>
      </p:sp>
      <p:sp>
        <p:nvSpPr>
          <p:cNvPr id="20" name="Shape 17"/>
          <p:cNvSpPr/>
          <p:nvPr/>
        </p:nvSpPr>
        <p:spPr>
          <a:xfrm>
            <a:off x="11333440" y="5897940"/>
            <a:ext cx="22860" cy="624721"/>
          </a:xfrm>
          <a:prstGeom prst="roundRect">
            <a:avLst>
              <a:gd name="adj" fmla="val 819996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SI"/>
          </a:p>
        </p:txBody>
      </p:sp>
      <p:sp>
        <p:nvSpPr>
          <p:cNvPr id="21" name="Shape 18"/>
          <p:cNvSpPr/>
          <p:nvPr/>
        </p:nvSpPr>
        <p:spPr>
          <a:xfrm>
            <a:off x="11110674" y="5663744"/>
            <a:ext cx="468511" cy="468511"/>
          </a:xfrm>
          <a:prstGeom prst="roundRect">
            <a:avLst>
              <a:gd name="adj" fmla="val 4001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SI"/>
          </a:p>
        </p:txBody>
      </p:sp>
      <p:sp>
        <p:nvSpPr>
          <p:cNvPr id="22" name="Text 19"/>
          <p:cNvSpPr/>
          <p:nvPr/>
        </p:nvSpPr>
        <p:spPr>
          <a:xfrm>
            <a:off x="11188720" y="5702737"/>
            <a:ext cx="312301" cy="3904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450" dirty="0"/>
          </a:p>
        </p:txBody>
      </p:sp>
      <p:sp>
        <p:nvSpPr>
          <p:cNvPr id="23" name="Text 20"/>
          <p:cNvSpPr/>
          <p:nvPr/>
        </p:nvSpPr>
        <p:spPr>
          <a:xfrm>
            <a:off x="10043279" y="6731079"/>
            <a:ext cx="2603421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Faza 4</a:t>
            </a:r>
            <a:endParaRPr lang="en-US" sz="2000" dirty="0"/>
          </a:p>
        </p:txBody>
      </p:sp>
      <p:sp>
        <p:nvSpPr>
          <p:cNvPr id="24" name="Text 21"/>
          <p:cNvSpPr/>
          <p:nvPr/>
        </p:nvSpPr>
        <p:spPr>
          <a:xfrm>
            <a:off x="8996839" y="7181374"/>
            <a:ext cx="4696420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Širitev na sosednje trge (2027).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55097-680C-10B7-E880-32CDDC4FC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84B46D0-D7AE-2F19-AE30-F1F797ACC091}"/>
              </a:ext>
            </a:extLst>
          </p:cNvPr>
          <p:cNvSpPr/>
          <p:nvPr/>
        </p:nvSpPr>
        <p:spPr>
          <a:xfrm>
            <a:off x="895885" y="804982"/>
            <a:ext cx="87158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 err="1">
                <a:solidFill>
                  <a:srgbClr val="25A749"/>
                </a:solidFill>
                <a:latin typeface="Franklin Gothic Book" panose="020B0503020102020204" pitchFamily="34" charset="0"/>
              </a:rPr>
              <a:t>Stroški</a:t>
            </a:r>
            <a:r>
              <a:rPr lang="en-US" sz="4450" b="1" dirty="0">
                <a:solidFill>
                  <a:srgbClr val="25A749"/>
                </a:solidFill>
                <a:latin typeface="Franklin Gothic Book" panose="020B0503020102020204" pitchFamily="34" charset="0"/>
              </a:rPr>
              <a:t> :(</a:t>
            </a:r>
            <a:endParaRPr lang="en-US" sz="4450" dirty="0">
              <a:latin typeface="Franklin Gothic Book" panose="020B0503020102020204" pitchFamily="34" charset="0"/>
            </a:endParaRPr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9B3E3427-AA46-6A60-FABA-7EF6DF8700F7}"/>
              </a:ext>
            </a:extLst>
          </p:cNvPr>
          <p:cNvSpPr/>
          <p:nvPr/>
        </p:nvSpPr>
        <p:spPr>
          <a:xfrm>
            <a:off x="715617" y="7424618"/>
            <a:ext cx="5123915" cy="484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Skupaj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: 440€  </a:t>
            </a:r>
            <a:endParaRPr lang="en-US" sz="2200" dirty="0"/>
          </a:p>
        </p:txBody>
      </p:sp>
      <p:pic>
        <p:nvPicPr>
          <p:cNvPr id="10242" name="Picture 2" descr="Portrait of a sad businessman showing his empty wallet. Against a white background royalty free stock photo">
            <a:extLst>
              <a:ext uri="{FF2B5EF4-FFF2-40B4-BE49-F238E27FC236}">
                <a16:creationId xmlns:a16="http://schemas.microsoft.com/office/drawing/2014/main" id="{CE3F609A-ED6B-373D-4F89-AB7E63472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83" y="0"/>
            <a:ext cx="5486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0C149C-C978-B523-F014-04118B1CBE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925108"/>
              </p:ext>
            </p:extLst>
          </p:nvPr>
        </p:nvGraphicFramePr>
        <p:xfrm>
          <a:off x="895885" y="1670613"/>
          <a:ext cx="6352470" cy="5193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021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2115B-881B-5EF0-9D4D-DC8384E45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DFD9204-CFE6-2899-2DB4-AFE6C7B8A17D}"/>
              </a:ext>
            </a:extLst>
          </p:cNvPr>
          <p:cNvSpPr/>
          <p:nvPr/>
        </p:nvSpPr>
        <p:spPr>
          <a:xfrm>
            <a:off x="895885" y="804982"/>
            <a:ext cx="87158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 err="1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Lahko</a:t>
            </a:r>
            <a:r>
              <a:rPr lang="en-US" sz="4450" b="1" dirty="0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4450" b="1" dirty="0" err="1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nam</a:t>
            </a:r>
            <a:r>
              <a:rPr lang="en-US" sz="4450" b="1" dirty="0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4450" b="1" dirty="0" err="1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uspe</a:t>
            </a:r>
            <a:r>
              <a:rPr lang="en-US" sz="4450" b="1" dirty="0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.</a:t>
            </a:r>
            <a:endParaRPr lang="en-US" sz="4450" dirty="0">
              <a:latin typeface="Franklin Gothic Book" panose="020B0503020102020204" pitchFamily="34" charset="0"/>
            </a:endParaRPr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DA46820A-5F6D-E122-B879-1B4EF7747D47}"/>
              </a:ext>
            </a:extLst>
          </p:cNvPr>
          <p:cNvSpPr/>
          <p:nvPr/>
        </p:nvSpPr>
        <p:spPr>
          <a:xfrm>
            <a:off x="895883" y="2233389"/>
            <a:ext cx="5123915" cy="484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Že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64%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Slovencev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se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opredeljuje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, da je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zdravo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.</a:t>
            </a:r>
            <a:endParaRPr lang="en-US" sz="2200" dirty="0"/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E92246A6-5679-DA40-B0EE-4AD4BF7CF7A0}"/>
              </a:ext>
            </a:extLst>
          </p:cNvPr>
          <p:cNvSpPr/>
          <p:nvPr/>
        </p:nvSpPr>
        <p:spPr>
          <a:xfrm>
            <a:off x="895883" y="6447262"/>
            <a:ext cx="5123915" cy="484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400" b="1" dirty="0" err="1">
                <a:solidFill>
                  <a:srgbClr val="405449"/>
                </a:solidFill>
                <a:latin typeface="Fraunces Extra Bold" pitchFamily="34" charset="0"/>
              </a:rPr>
              <a:t>Skupaj</a:t>
            </a:r>
            <a:r>
              <a:rPr lang="en-US" sz="44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4400" b="1" dirty="0" err="1">
                <a:solidFill>
                  <a:srgbClr val="405449"/>
                </a:solidFill>
                <a:latin typeface="Fraunces Extra Bold" pitchFamily="34" charset="0"/>
              </a:rPr>
              <a:t>jih</a:t>
            </a:r>
            <a:r>
              <a:rPr lang="en-US" sz="44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4400" b="1" dirty="0" err="1">
                <a:solidFill>
                  <a:srgbClr val="405449"/>
                </a:solidFill>
                <a:latin typeface="Fraunces Extra Bold" pitchFamily="34" charset="0"/>
              </a:rPr>
              <a:t>prepričajmo</a:t>
            </a:r>
            <a:r>
              <a:rPr lang="en-US" sz="44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4400" b="1" dirty="0" err="1">
                <a:solidFill>
                  <a:srgbClr val="405449"/>
                </a:solidFill>
                <a:latin typeface="Fraunces Extra Bold" pitchFamily="34" charset="0"/>
              </a:rPr>
              <a:t>še</a:t>
            </a:r>
            <a:r>
              <a:rPr lang="en-US" sz="44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4400" b="1" dirty="0" err="1">
                <a:solidFill>
                  <a:srgbClr val="405449"/>
                </a:solidFill>
                <a:latin typeface="Fraunces Extra Bold" pitchFamily="34" charset="0"/>
              </a:rPr>
              <a:t>več</a:t>
            </a:r>
            <a:r>
              <a:rPr lang="en-US" sz="4400" b="1" dirty="0">
                <a:solidFill>
                  <a:srgbClr val="405449"/>
                </a:solidFill>
                <a:latin typeface="Fraunces Extra Bold" pitchFamily="34" charset="0"/>
              </a:rPr>
              <a:t>.</a:t>
            </a:r>
            <a:endParaRPr lang="en-US" sz="44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F2DB49FA-CE13-B04B-067F-85312BA04C71}"/>
              </a:ext>
            </a:extLst>
          </p:cNvPr>
          <p:cNvSpPr/>
          <p:nvPr/>
        </p:nvSpPr>
        <p:spPr>
          <a:xfrm>
            <a:off x="895884" y="3068714"/>
            <a:ext cx="5123915" cy="484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37%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Slovencev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si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redno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pripravljaja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kvalitetne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obroke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046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13435"/>
            <a:ext cx="75186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sl-SI" sz="4450" b="1" dirty="0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Zakaj sploh Gurmanski svet?</a:t>
            </a:r>
            <a:endParaRPr lang="en-US" sz="4450" dirty="0">
              <a:latin typeface="Franklin Gothic Book" panose="020B05030201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6280190" y="2656165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0115A95B-D4E4-7C0A-D02B-D1CB93ED30FC}"/>
              </a:ext>
            </a:extLst>
          </p:cNvPr>
          <p:cNvSpPr/>
          <p:nvPr/>
        </p:nvSpPr>
        <p:spPr>
          <a:xfrm>
            <a:off x="6280189" y="3190160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Enostavno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odkrivanje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novih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receptov</a:t>
            </a:r>
            <a:endParaRPr lang="en-US" sz="22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A2AF4816-CDBC-C9BA-F3C5-61442DEDAB5C}"/>
              </a:ext>
            </a:extLst>
          </p:cNvPr>
          <p:cNvSpPr/>
          <p:nvPr/>
        </p:nvSpPr>
        <p:spPr>
          <a:xfrm>
            <a:off x="6280186" y="2592704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Manjka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ena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stran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s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ključnimi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funkcijami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pri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kuhi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5B3C0-35C2-6D97-6057-3112CE086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3C21BBA-F9C1-D9C1-45A5-7A511A8F1AD6}"/>
              </a:ext>
            </a:extLst>
          </p:cNvPr>
          <p:cNvSpPr/>
          <p:nvPr/>
        </p:nvSpPr>
        <p:spPr>
          <a:xfrm>
            <a:off x="6280190" y="813435"/>
            <a:ext cx="75186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sl-SI" sz="4450" b="1" dirty="0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Kdo potrebuje Gurmanski svet?</a:t>
            </a:r>
            <a:endParaRPr lang="en-US" sz="4450" dirty="0">
              <a:latin typeface="Franklin Gothic Book" panose="020B0503020102020204" pitchFamily="3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83722344-3E23-2A29-B391-F44621AA32DB}"/>
              </a:ext>
            </a:extLst>
          </p:cNvPr>
          <p:cNvSpPr/>
          <p:nvPr/>
        </p:nvSpPr>
        <p:spPr>
          <a:xfrm>
            <a:off x="7315200" y="267309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16A730FA-B23E-727D-4716-A9CD662E65D6}"/>
              </a:ext>
            </a:extLst>
          </p:cNvPr>
          <p:cNvSpPr/>
          <p:nvPr/>
        </p:nvSpPr>
        <p:spPr>
          <a:xfrm>
            <a:off x="7315199" y="3207094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Vsi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, ki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želijo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najti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nove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recepte</a:t>
            </a:r>
            <a:endParaRPr lang="en-US" sz="2200" dirty="0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68F1D06F-D8D0-1F87-048B-A0B738E72D4A}"/>
              </a:ext>
            </a:extLst>
          </p:cNvPr>
          <p:cNvSpPr/>
          <p:nvPr/>
        </p:nvSpPr>
        <p:spPr>
          <a:xfrm>
            <a:off x="7315198" y="374108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Ljudje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, ki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pazijo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na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kalorije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in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vsebnost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proteineov</a:t>
            </a:r>
            <a:endParaRPr lang="en-US" sz="2200" dirty="0"/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50879F2F-3E3B-EC05-CC02-50B8E92ABC35}"/>
              </a:ext>
            </a:extLst>
          </p:cNvPr>
          <p:cNvSpPr/>
          <p:nvPr/>
        </p:nvSpPr>
        <p:spPr>
          <a:xfrm>
            <a:off x="7315196" y="4275084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Vsi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, ki se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večkrat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sprašujejo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kaj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bi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si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pripravili</a:t>
            </a:r>
            <a:endParaRPr lang="en-US" sz="2200" dirty="0"/>
          </a:p>
        </p:txBody>
      </p:sp>
      <p:pic>
        <p:nvPicPr>
          <p:cNvPr id="1026" name="Picture 2" descr="Businessman showing &quot;I don't know&quot; gesture on a white background A businessman showing &quot;I don't know&quot; gesture on a white background idk stock pictures, royalty-free photos &amp; images">
            <a:extLst>
              <a:ext uri="{FF2B5EF4-FFF2-40B4-BE49-F238E27FC236}">
                <a16:creationId xmlns:a16="http://schemas.microsoft.com/office/drawing/2014/main" id="{5CB314DD-A4CD-4A84-355B-9A4BAA0DE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5" r="18893"/>
          <a:stretch>
            <a:fillRect/>
          </a:stretch>
        </p:blipFill>
        <p:spPr bwMode="auto">
          <a:xfrm>
            <a:off x="140735" y="281400"/>
            <a:ext cx="5996593" cy="759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66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849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sl-SI" sz="4450" b="1" dirty="0">
                <a:solidFill>
                  <a:srgbClr val="25A749"/>
                </a:solidFill>
                <a:latin typeface="Franklin Gothic Book" panose="020B0503020102020204" pitchFamily="34" charset="0"/>
              </a:rPr>
              <a:t>Uporabnost</a:t>
            </a:r>
            <a:endParaRPr lang="en-US" sz="4450" dirty="0">
              <a:latin typeface="Franklin Gothic Book" panose="020B0503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197418" y="29522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sl-SI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Ključne funkcije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42692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sl-SI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Funkcije, ki prihranijo čas pri</a:t>
            </a:r>
          </a:p>
          <a:p>
            <a:pPr marL="0" indent="0" algn="r">
              <a:lnSpc>
                <a:spcPts val="2850"/>
              </a:lnSpc>
              <a:buNone/>
            </a:pPr>
            <a:r>
              <a:rPr lang="sl-SI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iskanju receptov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62" y="3665458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29522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sl-SI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Iskanje po okusu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597628" y="3442692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sl-SI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Iskanje glede na lokacijo izvora receptov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713" y="3665458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97628" y="5223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Zdrave Opcije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597628" y="5713809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sl-SI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Visoko proteinske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,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nizkokalorične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opcije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6713" y="5327809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197418" y="54048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sl-SI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Iskanje po sestavinah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895261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sl-SI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Iskanje glede na sestavine,</a:t>
            </a:r>
          </a:p>
          <a:p>
            <a:pPr marL="0" indent="0" algn="r">
              <a:lnSpc>
                <a:spcPts val="2850"/>
              </a:lnSpc>
              <a:buNone/>
            </a:pPr>
            <a:r>
              <a:rPr lang="sl-SI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ki so na razpolago.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362" y="5327809"/>
            <a:ext cx="318968" cy="3986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0E3C5-8EFA-F5A8-1975-BBCF8594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B5E0C01-5307-D40E-1307-7A925BCC9FB4}"/>
              </a:ext>
            </a:extLst>
          </p:cNvPr>
          <p:cNvSpPr/>
          <p:nvPr/>
        </p:nvSpPr>
        <p:spPr>
          <a:xfrm>
            <a:off x="1091323" y="969169"/>
            <a:ext cx="75186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sl-SI" sz="4450" b="1" dirty="0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SWOT analiza</a:t>
            </a:r>
            <a:endParaRPr lang="en-US" sz="4450" dirty="0">
              <a:latin typeface="Franklin Gothic Book" panose="020B0503020102020204" pitchFamily="3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628A71CA-255F-E2F1-2150-AF11E3636328}"/>
              </a:ext>
            </a:extLst>
          </p:cNvPr>
          <p:cNvSpPr/>
          <p:nvPr/>
        </p:nvSpPr>
        <p:spPr>
          <a:xfrm>
            <a:off x="6280190" y="2656165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DA74CC-AB65-48AE-980A-C745F408D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51598"/>
              </p:ext>
            </p:extLst>
          </p:nvPr>
        </p:nvGraphicFramePr>
        <p:xfrm>
          <a:off x="2767273" y="1872064"/>
          <a:ext cx="9523964" cy="531509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803108">
                  <a:extLst>
                    <a:ext uri="{9D8B030D-6E8A-4147-A177-3AD203B41FA5}">
                      <a16:colId xmlns:a16="http://schemas.microsoft.com/office/drawing/2014/main" val="2721687000"/>
                    </a:ext>
                  </a:extLst>
                </a:gridCol>
                <a:gridCol w="4720856">
                  <a:extLst>
                    <a:ext uri="{9D8B030D-6E8A-4147-A177-3AD203B41FA5}">
                      <a16:colId xmlns:a16="http://schemas.microsoft.com/office/drawing/2014/main" val="1665050188"/>
                    </a:ext>
                  </a:extLst>
                </a:gridCol>
              </a:tblGrid>
              <a:tr h="8880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2400" kern="100" dirty="0">
                          <a:effectLst/>
                        </a:rPr>
                        <a:t>PREDNOSTI</a:t>
                      </a:r>
                      <a:endParaRPr lang="en-SI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2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SLABOSTI</a:t>
                      </a:r>
                      <a:endParaRPr lang="en-SI" sz="2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568638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 err="1">
                          <a:effectLst/>
                        </a:rPr>
                        <a:t>Spletno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stran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lahko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uporabljajo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vsi</a:t>
                      </a:r>
                      <a:endParaRPr lang="en-SI" sz="12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 err="1">
                          <a:effectLst/>
                        </a:rPr>
                        <a:t>Enostavna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uporaba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 err="1">
                          <a:effectLst/>
                        </a:rPr>
                        <a:t>Potencial</a:t>
                      </a:r>
                      <a:r>
                        <a:rPr lang="en-US" sz="1200" kern="100" dirty="0">
                          <a:effectLst/>
                        </a:rPr>
                        <a:t> za </a:t>
                      </a:r>
                      <a:r>
                        <a:rPr lang="en-US" sz="1200" kern="100" dirty="0" err="1">
                          <a:effectLst/>
                        </a:rPr>
                        <a:t>partnerstvo</a:t>
                      </a:r>
                      <a:r>
                        <a:rPr lang="en-US" sz="1200" kern="100" dirty="0">
                          <a:effectLst/>
                        </a:rPr>
                        <a:t> in </a:t>
                      </a:r>
                      <a:r>
                        <a:rPr lang="en-US" sz="1200" kern="100" dirty="0" err="1">
                          <a:effectLst/>
                        </a:rPr>
                        <a:t>oglaševanje</a:t>
                      </a:r>
                      <a:endParaRPr lang="en-SI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 err="1">
                          <a:effectLst/>
                        </a:rPr>
                        <a:t>Konkurenca</a:t>
                      </a:r>
                      <a:r>
                        <a:rPr lang="de-DE" sz="1200" kern="100" dirty="0">
                          <a:effectLst/>
                        </a:rPr>
                        <a:t> na </a:t>
                      </a:r>
                      <a:r>
                        <a:rPr lang="de-DE" sz="1200" kern="100" dirty="0" err="1">
                          <a:effectLst/>
                        </a:rPr>
                        <a:t>trgu</a:t>
                      </a:r>
                      <a:r>
                        <a:rPr lang="de-DE" sz="1200" kern="100" dirty="0">
                          <a:effectLst/>
                        </a:rPr>
                        <a:t> </a:t>
                      </a:r>
                      <a:r>
                        <a:rPr lang="de-DE" sz="1200" kern="100" dirty="0" err="1">
                          <a:effectLst/>
                        </a:rPr>
                        <a:t>strani</a:t>
                      </a:r>
                      <a:r>
                        <a:rPr lang="de-DE" sz="1200" kern="100" dirty="0">
                          <a:effectLst/>
                        </a:rPr>
                        <a:t> in </a:t>
                      </a:r>
                      <a:r>
                        <a:rPr lang="de-DE" sz="1200" kern="100" dirty="0" err="1">
                          <a:effectLst/>
                        </a:rPr>
                        <a:t>knjig</a:t>
                      </a:r>
                      <a:r>
                        <a:rPr lang="de-DE" sz="1200" kern="100" dirty="0">
                          <a:effectLst/>
                        </a:rPr>
                        <a:t>  </a:t>
                      </a:r>
                      <a:r>
                        <a:rPr lang="de-DE" sz="1200" kern="100" dirty="0" err="1">
                          <a:effectLst/>
                        </a:rPr>
                        <a:t>z</a:t>
                      </a:r>
                      <a:r>
                        <a:rPr lang="de-DE" sz="1200" kern="100" dirty="0">
                          <a:effectLst/>
                        </a:rPr>
                        <a:t> </a:t>
                      </a:r>
                      <a:r>
                        <a:rPr lang="de-DE" sz="1200" kern="100" dirty="0" err="1">
                          <a:effectLst/>
                        </a:rPr>
                        <a:t>recepti</a:t>
                      </a:r>
                      <a:endParaRPr lang="en-SI" sz="12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 err="1">
                          <a:effectLst/>
                        </a:rPr>
                        <a:t>Redno</a:t>
                      </a:r>
                      <a:r>
                        <a:rPr lang="de-DE" sz="1200" kern="100" dirty="0">
                          <a:effectLst/>
                        </a:rPr>
                        <a:t> je </a:t>
                      </a:r>
                      <a:r>
                        <a:rPr lang="de-DE" sz="1200" kern="100" dirty="0" err="1">
                          <a:effectLst/>
                        </a:rPr>
                        <a:t>treba</a:t>
                      </a:r>
                      <a:r>
                        <a:rPr lang="de-DE" sz="1200" kern="100" dirty="0">
                          <a:effectLst/>
                        </a:rPr>
                        <a:t> </a:t>
                      </a:r>
                      <a:r>
                        <a:rPr lang="de-DE" sz="1200" kern="100" dirty="0" err="1">
                          <a:effectLst/>
                        </a:rPr>
                        <a:t>dodajati</a:t>
                      </a:r>
                      <a:r>
                        <a:rPr lang="de-DE" sz="1200" kern="100" dirty="0">
                          <a:effectLst/>
                        </a:rPr>
                        <a:t> </a:t>
                      </a:r>
                      <a:r>
                        <a:rPr lang="de-DE" sz="1200" kern="100" dirty="0" err="1">
                          <a:effectLst/>
                        </a:rPr>
                        <a:t>vsebino</a:t>
                      </a:r>
                      <a:endParaRPr lang="en-SI" sz="12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 err="1">
                          <a:effectLst/>
                        </a:rPr>
                        <a:t>Pridobitev</a:t>
                      </a:r>
                      <a:r>
                        <a:rPr lang="de-DE" sz="1200" kern="100" dirty="0">
                          <a:effectLst/>
                        </a:rPr>
                        <a:t> </a:t>
                      </a:r>
                      <a:r>
                        <a:rPr lang="de-DE" sz="1200" kern="100" dirty="0" err="1">
                          <a:effectLst/>
                        </a:rPr>
                        <a:t>uporabnikov</a:t>
                      </a:r>
                      <a:r>
                        <a:rPr lang="de-DE" sz="1200" kern="100" dirty="0">
                          <a:effectLst/>
                        </a:rPr>
                        <a:t> bi </a:t>
                      </a:r>
                      <a:r>
                        <a:rPr lang="de-DE" sz="1200" kern="100" dirty="0" err="1">
                          <a:effectLst/>
                        </a:rPr>
                        <a:t>trajala</a:t>
                      </a:r>
                      <a:endParaRPr lang="en-SI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705117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2400" kern="100" dirty="0">
                          <a:effectLst/>
                        </a:rPr>
                        <a:t>PRILOŽNOSTI</a:t>
                      </a:r>
                      <a:endParaRPr lang="en-SI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2400" kern="100" dirty="0">
                          <a:effectLst/>
                        </a:rPr>
                        <a:t>GROŽNJE</a:t>
                      </a:r>
                      <a:endParaRPr lang="en-SI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6137741"/>
                  </a:ext>
                </a:extLst>
              </a:tr>
              <a:tr h="25304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 err="1">
                          <a:effectLst/>
                        </a:rPr>
                        <a:t>Naraščajoče</a:t>
                      </a:r>
                      <a:r>
                        <a:rPr lang="de-DE" sz="1200" kern="100" dirty="0">
                          <a:effectLst/>
                        </a:rPr>
                        <a:t> </a:t>
                      </a:r>
                      <a:r>
                        <a:rPr lang="de-DE" sz="1200" kern="100" dirty="0" err="1">
                          <a:effectLst/>
                        </a:rPr>
                        <a:t>zanimanje</a:t>
                      </a:r>
                      <a:r>
                        <a:rPr lang="de-DE" sz="1200" kern="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 err="1">
                          <a:effectLst/>
                        </a:rPr>
                        <a:t>Sodelovanje</a:t>
                      </a:r>
                      <a:r>
                        <a:rPr lang="en-US" sz="1200" kern="100" dirty="0">
                          <a:effectLst/>
                        </a:rPr>
                        <a:t> s </a:t>
                      </a:r>
                      <a:r>
                        <a:rPr lang="en-US" sz="1200" kern="100" dirty="0" err="1">
                          <a:effectLst/>
                        </a:rPr>
                        <a:t>kuharskimi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blogerji</a:t>
                      </a:r>
                      <a:endParaRPr lang="en-SI" sz="12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 err="1">
                          <a:effectLst/>
                        </a:rPr>
                        <a:t>Širitev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na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tuje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trge</a:t>
                      </a:r>
                      <a:r>
                        <a:rPr lang="en-US" sz="1200" kern="100" dirty="0">
                          <a:effectLst/>
                        </a:rPr>
                        <a:t> s </a:t>
                      </a:r>
                      <a:r>
                        <a:rPr lang="en-US" sz="1200" kern="100" dirty="0" err="1">
                          <a:effectLst/>
                        </a:rPr>
                        <a:t>prevodom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strani</a:t>
                      </a:r>
                      <a:r>
                        <a:rPr lang="en-US" sz="1200" kern="100" dirty="0">
                          <a:effectLst/>
                        </a:rPr>
                        <a:t> in </a:t>
                      </a:r>
                      <a:r>
                        <a:rPr lang="en-US" sz="1200" kern="100" dirty="0" err="1">
                          <a:effectLst/>
                        </a:rPr>
                        <a:t>receptov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na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njej</a:t>
                      </a:r>
                      <a:endParaRPr lang="en-SI" sz="12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SI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 err="1">
                          <a:effectLst/>
                        </a:rPr>
                        <a:t>Močne</a:t>
                      </a:r>
                      <a:r>
                        <a:rPr lang="de-DE" sz="1200" kern="100" dirty="0">
                          <a:effectLst/>
                        </a:rPr>
                        <a:t> </a:t>
                      </a:r>
                      <a:r>
                        <a:rPr lang="de-DE" sz="1200" kern="100" dirty="0" err="1">
                          <a:effectLst/>
                        </a:rPr>
                        <a:t>strani</a:t>
                      </a:r>
                      <a:r>
                        <a:rPr lang="de-DE" sz="1200" kern="100" dirty="0">
                          <a:effectLst/>
                        </a:rPr>
                        <a:t>, </a:t>
                      </a:r>
                      <a:r>
                        <a:rPr lang="de-DE" sz="1200" kern="100" dirty="0" err="1">
                          <a:effectLst/>
                        </a:rPr>
                        <a:t>ki</a:t>
                      </a:r>
                      <a:r>
                        <a:rPr lang="de-DE" sz="1200" kern="100" dirty="0">
                          <a:effectLst/>
                        </a:rPr>
                        <a:t> </a:t>
                      </a:r>
                      <a:r>
                        <a:rPr lang="de-DE" sz="1200" kern="100" dirty="0" err="1">
                          <a:effectLst/>
                        </a:rPr>
                        <a:t>že</a:t>
                      </a:r>
                      <a:r>
                        <a:rPr lang="de-DE" sz="1200" kern="100" dirty="0">
                          <a:effectLst/>
                        </a:rPr>
                        <a:t> </a:t>
                      </a:r>
                      <a:r>
                        <a:rPr lang="de-DE" sz="1200" kern="100" dirty="0" err="1">
                          <a:effectLst/>
                        </a:rPr>
                        <a:t>obstajajo</a:t>
                      </a:r>
                      <a:r>
                        <a:rPr lang="de-DE" sz="1200" kern="100" dirty="0">
                          <a:effectLst/>
                        </a:rPr>
                        <a:t> (</a:t>
                      </a:r>
                      <a:r>
                        <a:rPr lang="de-DE" sz="1200" kern="100" dirty="0" err="1">
                          <a:effectLst/>
                        </a:rPr>
                        <a:t>kulinarika.net</a:t>
                      </a:r>
                      <a:r>
                        <a:rPr lang="de-DE" sz="1200" kern="100" dirty="0">
                          <a:effectLst/>
                        </a:rPr>
                        <a:t> in </a:t>
                      </a:r>
                      <a:r>
                        <a:rPr lang="de-DE" sz="1200" kern="100" dirty="0" err="1">
                          <a:effectLst/>
                        </a:rPr>
                        <a:t>okusno.je</a:t>
                      </a:r>
                      <a:r>
                        <a:rPr lang="de-DE" sz="1200" kern="100" dirty="0">
                          <a:effectLst/>
                        </a:rPr>
                        <a:t>)</a:t>
                      </a:r>
                      <a:endParaRPr lang="en-SI" sz="12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 err="1">
                          <a:effectLst/>
                        </a:rPr>
                        <a:t>Trendi</a:t>
                      </a:r>
                      <a:r>
                        <a:rPr lang="de-DE" sz="1200" kern="100" dirty="0">
                          <a:effectLst/>
                        </a:rPr>
                        <a:t> </a:t>
                      </a:r>
                      <a:r>
                        <a:rPr lang="de-DE" sz="1200" kern="100" dirty="0" err="1">
                          <a:effectLst/>
                        </a:rPr>
                        <a:t>prehrane</a:t>
                      </a:r>
                      <a:r>
                        <a:rPr lang="de-DE" sz="1200" kern="100" dirty="0">
                          <a:effectLst/>
                        </a:rPr>
                        <a:t> se </a:t>
                      </a:r>
                      <a:r>
                        <a:rPr lang="de-DE" sz="1200" kern="100" dirty="0" err="1">
                          <a:effectLst/>
                        </a:rPr>
                        <a:t>spreminjajo</a:t>
                      </a:r>
                      <a:endParaRPr lang="en-SI" sz="12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 err="1">
                          <a:effectLst/>
                        </a:rPr>
                        <a:t>Avtorske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pravice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receptov</a:t>
                      </a:r>
                      <a:r>
                        <a:rPr lang="en-US" sz="1200" kern="100" dirty="0">
                          <a:effectLst/>
                        </a:rPr>
                        <a:t> in </a:t>
                      </a:r>
                      <a:r>
                        <a:rPr lang="en-US" sz="1200" kern="100" dirty="0" err="1">
                          <a:effectLst/>
                        </a:rPr>
                        <a:t>receptov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blogerjev</a:t>
                      </a:r>
                      <a:endParaRPr lang="en-SI" sz="12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SI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018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6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636151"/>
            <a:ext cx="63229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Kako </a:t>
            </a:r>
            <a:r>
              <a:rPr lang="en-US" sz="4450" b="1" dirty="0" err="1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zaslužiti</a:t>
            </a:r>
            <a:r>
              <a:rPr lang="en-US" sz="4450" b="1" dirty="0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?</a:t>
            </a:r>
            <a:endParaRPr lang="en-US" sz="4450" dirty="0">
              <a:latin typeface="Franklin Gothic Book" panose="020B05030201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1685092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SI"/>
          </a:p>
        </p:txBody>
      </p:sp>
      <p:sp>
        <p:nvSpPr>
          <p:cNvPr id="5" name="Text 2"/>
          <p:cNvSpPr/>
          <p:nvPr/>
        </p:nvSpPr>
        <p:spPr>
          <a:xfrm>
            <a:off x="65070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Subscription za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nekatere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funkcije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5 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evrov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na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mesec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218855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SI"/>
          </a:p>
        </p:txBody>
      </p:sp>
      <p:sp>
        <p:nvSpPr>
          <p:cNvPr id="8" name="Text 5"/>
          <p:cNvSpPr/>
          <p:nvPr/>
        </p:nvSpPr>
        <p:spPr>
          <a:xfrm>
            <a:off x="6507004" y="3445669"/>
            <a:ext cx="38308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Affiliate link za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prodajo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pripomočkov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070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Partnerstvo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s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prodajalci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SI"/>
          </a:p>
        </p:txBody>
      </p:sp>
      <p:sp>
        <p:nvSpPr>
          <p:cNvPr id="11" name="Text 8"/>
          <p:cNvSpPr/>
          <p:nvPr/>
        </p:nvSpPr>
        <p:spPr>
          <a:xfrm>
            <a:off x="6507004" y="5224641"/>
            <a:ext cx="57836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Oglaševanje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kuharskih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tečajev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in google ads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86381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SI" dirty="0"/>
          </a:p>
        </p:txBody>
      </p:sp>
      <p:sp>
        <p:nvSpPr>
          <p:cNvPr id="14" name="Text 11"/>
          <p:cNvSpPr/>
          <p:nvPr/>
        </p:nvSpPr>
        <p:spPr>
          <a:xfrm>
            <a:off x="65070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Partnerstvo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s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pisatelji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kuharskih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knjig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5070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Mesečna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naročnina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za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dostop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do le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teh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750" dirty="0"/>
          </a:p>
        </p:txBody>
      </p:sp>
      <p:pic>
        <p:nvPicPr>
          <p:cNvPr id="4098" name="Picture 2" descr="money 💰. dollar, 100 dollar bill, money spread, money video, flexing money.">
            <a:extLst>
              <a:ext uri="{FF2B5EF4-FFF2-40B4-BE49-F238E27FC236}">
                <a16:creationId xmlns:a16="http://schemas.microsoft.com/office/drawing/2014/main" id="{1ABF9EC4-6921-949A-75D4-2298EF4FB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0545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95885" y="804982"/>
            <a:ext cx="87158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Kako pa </a:t>
            </a:r>
            <a:r>
              <a:rPr lang="en-US" sz="4450" b="1" dirty="0" err="1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izgleda</a:t>
            </a:r>
            <a:r>
              <a:rPr lang="en-US" sz="4450" b="1" dirty="0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4450" b="1" dirty="0" err="1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trg</a:t>
            </a:r>
            <a:r>
              <a:rPr lang="en-US" sz="4450" b="1" dirty="0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?</a:t>
            </a:r>
            <a:endParaRPr lang="en-US" sz="4450" dirty="0">
              <a:latin typeface="Franklin Gothic Book" panose="020B0503020102020204" pitchFamily="34" charset="0"/>
            </a:endParaRPr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F278EF1D-993E-8263-7837-729DFBF7E407}"/>
              </a:ext>
            </a:extLst>
          </p:cNvPr>
          <p:cNvSpPr/>
          <p:nvPr/>
        </p:nvSpPr>
        <p:spPr>
          <a:xfrm>
            <a:off x="895885" y="2048826"/>
            <a:ext cx="5123915" cy="484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Okoli 1,5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milijona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Slovencev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redno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na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internetu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endParaRPr lang="en-US" sz="2200" dirty="0"/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2E576229-F1ED-0A4F-2AB6-114C195C827D}"/>
              </a:ext>
            </a:extLst>
          </p:cNvPr>
          <p:cNvSpPr/>
          <p:nvPr/>
        </p:nvSpPr>
        <p:spPr>
          <a:xfrm>
            <a:off x="895884" y="2583891"/>
            <a:ext cx="5123915" cy="484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Recimo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da 2%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teh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ljudi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išče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recepte</a:t>
            </a:r>
            <a:endParaRPr lang="en-US" sz="2200" dirty="0"/>
          </a:p>
        </p:txBody>
      </p:sp>
      <p:sp>
        <p:nvSpPr>
          <p:cNvPr id="24" name="Text 2">
            <a:extLst>
              <a:ext uri="{FF2B5EF4-FFF2-40B4-BE49-F238E27FC236}">
                <a16:creationId xmlns:a16="http://schemas.microsoft.com/office/drawing/2014/main" id="{8A15BD65-6F6F-6EFD-222A-AA44ACF6A37A}"/>
              </a:ext>
            </a:extLst>
          </p:cNvPr>
          <p:cNvSpPr/>
          <p:nvPr/>
        </p:nvSpPr>
        <p:spPr>
          <a:xfrm>
            <a:off x="895884" y="3181343"/>
            <a:ext cx="5123915" cy="484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To je 30.000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ljudi</a:t>
            </a:r>
            <a:endParaRPr lang="en-US" sz="2200" dirty="0"/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5C35F17F-E0D9-21A7-0C12-C5A0BF142B89}"/>
              </a:ext>
            </a:extLst>
          </p:cNvPr>
          <p:cNvSpPr/>
          <p:nvPr/>
        </p:nvSpPr>
        <p:spPr>
          <a:xfrm>
            <a:off x="895884" y="3868799"/>
            <a:ext cx="5123915" cy="484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5%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kupi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naročnino</a:t>
            </a:r>
            <a:endParaRPr lang="en-US" sz="2200" dirty="0"/>
          </a:p>
        </p:txBody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500E2CD4-3A0E-E75E-DCBF-E805D56DDA27}"/>
              </a:ext>
            </a:extLst>
          </p:cNvPr>
          <p:cNvSpPr/>
          <p:nvPr/>
        </p:nvSpPr>
        <p:spPr>
          <a:xfrm>
            <a:off x="895884" y="4478799"/>
            <a:ext cx="5123915" cy="484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1500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ljudi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pomeni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7500e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mesečno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(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optimistično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)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129CA-8B99-4A40-1313-D47E085D6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E82A22B-7FDE-B05F-00A0-166732DD12BA}"/>
              </a:ext>
            </a:extLst>
          </p:cNvPr>
          <p:cNvSpPr/>
          <p:nvPr/>
        </p:nvSpPr>
        <p:spPr>
          <a:xfrm>
            <a:off x="895885" y="804982"/>
            <a:ext cx="87158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 err="1">
                <a:solidFill>
                  <a:srgbClr val="25A749"/>
                </a:solidFill>
                <a:latin typeface="Franklin Gothic Book" panose="020B0503020102020204" pitchFamily="34" charset="0"/>
              </a:rPr>
              <a:t>Trg</a:t>
            </a:r>
            <a:r>
              <a:rPr lang="en-US" sz="4450" b="1" dirty="0">
                <a:solidFill>
                  <a:srgbClr val="25A749"/>
                </a:solidFill>
                <a:latin typeface="Franklin Gothic Book" panose="020B0503020102020204" pitchFamily="34" charset="0"/>
              </a:rPr>
              <a:t> </a:t>
            </a:r>
            <a:r>
              <a:rPr lang="en-US" sz="4450" b="1" dirty="0" err="1">
                <a:solidFill>
                  <a:srgbClr val="25A749"/>
                </a:solidFill>
                <a:latin typeface="Franklin Gothic Book" panose="020B0503020102020204" pitchFamily="34" charset="0"/>
              </a:rPr>
              <a:t>drugi</a:t>
            </a:r>
            <a:r>
              <a:rPr lang="en-US" sz="4450" b="1" dirty="0">
                <a:solidFill>
                  <a:srgbClr val="25A749"/>
                </a:solidFill>
                <a:latin typeface="Franklin Gothic Book" panose="020B0503020102020204" pitchFamily="34" charset="0"/>
              </a:rPr>
              <a:t> del</a:t>
            </a:r>
            <a:endParaRPr lang="en-US" sz="4450" dirty="0">
              <a:latin typeface="Franklin Gothic Book" panose="020B0503020102020204" pitchFamily="34" charset="0"/>
            </a:endParaRPr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5848EB-67D5-82F4-04BF-888D334D60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4" y="3451722"/>
            <a:ext cx="4678028" cy="3972896"/>
          </a:xfrm>
          <a:prstGeom prst="rect">
            <a:avLst/>
          </a:prstGeom>
        </p:spPr>
      </p:pic>
      <p:sp>
        <p:nvSpPr>
          <p:cNvPr id="25" name="Text 2">
            <a:extLst>
              <a:ext uri="{FF2B5EF4-FFF2-40B4-BE49-F238E27FC236}">
                <a16:creationId xmlns:a16="http://schemas.microsoft.com/office/drawing/2014/main" id="{D4ED1637-8351-A1FD-3807-A76E8A87BBB9}"/>
              </a:ext>
            </a:extLst>
          </p:cNvPr>
          <p:cNvSpPr/>
          <p:nvPr/>
        </p:nvSpPr>
        <p:spPr>
          <a:xfrm>
            <a:off x="895885" y="2119512"/>
            <a:ext cx="5123915" cy="484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500.000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obiskov</a:t>
            </a:r>
            <a:endParaRPr lang="en-US" sz="2200" dirty="0"/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AD3E44ED-466D-45C0-4F9F-2DD8D76DD297}"/>
              </a:ext>
            </a:extLst>
          </p:cNvPr>
          <p:cNvSpPr/>
          <p:nvPr/>
        </p:nvSpPr>
        <p:spPr>
          <a:xfrm>
            <a:off x="895884" y="2725263"/>
            <a:ext cx="5123915" cy="484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Z Google Ads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potencialno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500e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na</a:t>
            </a: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 </a:t>
            </a:r>
            <a:r>
              <a:rPr lang="en-US" sz="2200" b="1" dirty="0" err="1">
                <a:solidFill>
                  <a:srgbClr val="405449"/>
                </a:solidFill>
                <a:latin typeface="Fraunces Extra Bold" pitchFamily="34" charset="0"/>
              </a:rPr>
              <a:t>mesec</a:t>
            </a:r>
            <a:endParaRPr lang="en-US" sz="2200" dirty="0"/>
          </a:p>
        </p:txBody>
      </p:sp>
      <p:pic>
        <p:nvPicPr>
          <p:cNvPr id="7176" name="Picture 8" descr="Magic chef ready to cook a new dish">
            <a:extLst>
              <a:ext uri="{FF2B5EF4-FFF2-40B4-BE49-F238E27FC236}">
                <a16:creationId xmlns:a16="http://schemas.microsoft.com/office/drawing/2014/main" id="{5670666F-1C84-101A-F9C2-7AFA373F1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828800"/>
            <a:ext cx="6845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09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8561"/>
            <a:ext cx="664130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5A749"/>
                </a:solidFill>
                <a:latin typeface="Franklin Gothic Book" panose="020B0503020102020204" pitchFamily="34" charset="0"/>
                <a:ea typeface="Fraunces Extra Bold" pitchFamily="34" charset="-122"/>
                <a:cs typeface="Fraunces Extra Bold" pitchFamily="34" charset="-120"/>
              </a:rPr>
              <a:t>Marketinška Strategija</a:t>
            </a:r>
            <a:endParaRPr lang="en-US" sz="4450" dirty="0">
              <a:latin typeface="Franklin Gothic Book" panose="020B0503020102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Družbena Omrežja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Aktivna prisotnost.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Vplivneži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Sodelovanje s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kuharskimi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mojstri</a:t>
            </a:r>
            <a:r>
              <a:rPr lang="sl-SI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in </a:t>
            </a:r>
            <a:r>
              <a:rPr lang="sl-SI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influencerji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SEO Optimizacija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Visoko rangiranje v iskalnikih.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680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E-poštna Obvestila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2680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Tedenske novosti in </a:t>
            </a:r>
            <a:r>
              <a:rPr lang="sl-SI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sponzorirane objave receptov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412</Words>
  <Application>Microsoft Macintosh PowerPoint</Application>
  <PresentationFormat>Custom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Nobile</vt:lpstr>
      <vt:lpstr>Franklin Gothic Book</vt:lpstr>
      <vt:lpstr>Nobile Bold</vt:lpstr>
      <vt:lpstr>Aptos</vt:lpstr>
      <vt:lpstr>Arial</vt:lpstr>
      <vt:lpstr>Fraunces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Jaša Toporš</cp:lastModifiedBy>
  <cp:revision>6</cp:revision>
  <dcterms:created xsi:type="dcterms:W3CDTF">2025-06-03T11:02:59Z</dcterms:created>
  <dcterms:modified xsi:type="dcterms:W3CDTF">2025-06-03T21:35:49Z</dcterms:modified>
</cp:coreProperties>
</file>