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F4A45-FF2F-4729-9C1A-370C8E92E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4 Practice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887276-12E4-43B5-9A69-8A22234BC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雙人</a:t>
            </a:r>
            <a:r>
              <a:rPr lang="en-US" altLang="zh-TW" dirty="0"/>
              <a:t>21</a:t>
            </a:r>
            <a:r>
              <a:rPr lang="zh-TW" altLang="en-US" dirty="0"/>
              <a:t>點</a:t>
            </a:r>
          </a:p>
        </p:txBody>
      </p:sp>
    </p:spTree>
    <p:extLst>
      <p:ext uri="{BB962C8B-B14F-4D97-AF65-F5344CB8AC3E}">
        <p14:creationId xmlns:p14="http://schemas.microsoft.com/office/powerpoint/2010/main" val="309752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592808-CF51-4670-BD7E-B94B6CFB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Hint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AC5928-D193-4716-8BF7-B270F7B9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點數計算可以先計算確定的點數，再計算</a:t>
            </a:r>
            <a:r>
              <a:rPr lang="en-US" altLang="zh-TW" dirty="0">
                <a:latin typeface="+mj-ea"/>
                <a:ea typeface="+mj-ea"/>
              </a:rPr>
              <a:t>Ace</a:t>
            </a:r>
            <a:r>
              <a:rPr lang="zh-TW" altLang="en-US" dirty="0">
                <a:latin typeface="+mj-ea"/>
                <a:ea typeface="+mj-ea"/>
              </a:rPr>
              <a:t>要算</a:t>
            </a:r>
            <a:r>
              <a:rPr lang="en-US" altLang="zh-TW" dirty="0">
                <a:latin typeface="+mj-ea"/>
                <a:ea typeface="+mj-ea"/>
              </a:rPr>
              <a:t>1</a:t>
            </a:r>
            <a:r>
              <a:rPr lang="zh-TW" altLang="en-US" dirty="0">
                <a:latin typeface="+mj-ea"/>
                <a:ea typeface="+mj-ea"/>
              </a:rPr>
              <a:t>或</a:t>
            </a:r>
            <a:r>
              <a:rPr lang="en-US" altLang="zh-TW" dirty="0">
                <a:latin typeface="+mj-ea"/>
                <a:ea typeface="+mj-ea"/>
              </a:rPr>
              <a:t>11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可使用 </a:t>
            </a:r>
            <a:r>
              <a:rPr lang="en-US" altLang="zh-TW" dirty="0" err="1">
                <a:latin typeface="+mj-ea"/>
                <a:ea typeface="+mj-ea"/>
              </a:rPr>
              <a:t>Array.Resize</a:t>
            </a:r>
            <a:r>
              <a:rPr lang="en-US" altLang="zh-TW" dirty="0">
                <a:latin typeface="+mj-ea"/>
                <a:ea typeface="+mj-ea"/>
              </a:rPr>
              <a:t>()</a:t>
            </a:r>
            <a:r>
              <a:rPr lang="zh-TW" altLang="en-US" dirty="0">
                <a:latin typeface="+mj-ea"/>
                <a:ea typeface="+mj-ea"/>
              </a:rPr>
              <a:t> 調整手排陣列大小</a:t>
            </a:r>
            <a:endParaRPr lang="en-US" altLang="zh-TW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助教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不會測試輸入負整數</a:t>
            </a:r>
            <a:r>
              <a:rPr lang="zh-TW" altLang="en-US" dirty="0">
                <a:latin typeface="+mj-ea"/>
                <a:ea typeface="+mj-ea"/>
              </a:rPr>
              <a:t>與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輸入錯誤指令</a:t>
            </a:r>
            <a:endParaRPr lang="en-US" altLang="zh-TW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任何情況程式結束前，請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記得加上</a:t>
            </a:r>
            <a:r>
              <a:rPr lang="en-US" altLang="zh-TW" dirty="0" err="1">
                <a:solidFill>
                  <a:srgbClr val="FF0000"/>
                </a:solidFill>
                <a:latin typeface="+mj-ea"/>
                <a:ea typeface="+mj-ea"/>
              </a:rPr>
              <a:t>ReadKey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375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F4A45-FF2F-4729-9C1A-370C8E92E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4 Practice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887276-12E4-43B5-9A69-8A22234BC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走迷宮</a:t>
            </a:r>
          </a:p>
        </p:txBody>
      </p:sp>
    </p:spTree>
    <p:extLst>
      <p:ext uri="{BB962C8B-B14F-4D97-AF65-F5344CB8AC3E}">
        <p14:creationId xmlns:p14="http://schemas.microsoft.com/office/powerpoint/2010/main" val="64019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1C669-84F6-4124-B005-21BB564C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6C60A-EB2F-42D0-B92D-ACC6625D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輸入迷宮大小</a:t>
            </a: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底</a:t>
            </a:r>
            <a:r>
              <a:rPr lang="en-US" altLang="zh-TW" dirty="0">
                <a:latin typeface="+mj-ea"/>
                <a:ea typeface="+mj-ea"/>
              </a:rPr>
              <a:t>, </a:t>
            </a:r>
            <a:r>
              <a:rPr lang="zh-TW" altLang="en-US" dirty="0">
                <a:latin typeface="+mj-ea"/>
                <a:ea typeface="+mj-ea"/>
              </a:rPr>
              <a:t>高</a:t>
            </a:r>
            <a:r>
              <a:rPr lang="en-US" altLang="zh-TW" dirty="0">
                <a:latin typeface="+mj-ea"/>
                <a:ea typeface="+mj-ea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根據上面的迷宮大小，輸入迷宮地圖</a:t>
            </a:r>
            <a:endParaRPr lang="en-US" altLang="zh-TW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規劃一條起點到終點的路線，並計算路徑長</a:t>
            </a:r>
          </a:p>
        </p:txBody>
      </p:sp>
    </p:spTree>
    <p:extLst>
      <p:ext uri="{BB962C8B-B14F-4D97-AF65-F5344CB8AC3E}">
        <p14:creationId xmlns:p14="http://schemas.microsoft.com/office/powerpoint/2010/main" val="417622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B85D2-4710-4346-9EC3-7AD7E137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輸出範例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262B0CD-1357-4E0C-804E-80903DA4E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499" y="1875048"/>
            <a:ext cx="6483002" cy="439047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8AE8D23-BD1E-4F6A-A756-A51757FF530C}"/>
              </a:ext>
            </a:extLst>
          </p:cNvPr>
          <p:cNvSpPr txBox="1"/>
          <p:nvPr/>
        </p:nvSpPr>
        <p:spPr>
          <a:xfrm>
            <a:off x="4029513" y="3244334"/>
            <a:ext cx="160788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j-ea"/>
                <a:ea typeface="+mj-ea"/>
              </a:rPr>
              <a:t>輸入迷宮地圖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0D86F94-554F-4D00-8860-A1589A775B7D}"/>
              </a:ext>
            </a:extLst>
          </p:cNvPr>
          <p:cNvSpPr txBox="1"/>
          <p:nvPr/>
        </p:nvSpPr>
        <p:spPr>
          <a:xfrm>
            <a:off x="5785053" y="2211168"/>
            <a:ext cx="348422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j-ea"/>
                <a:ea typeface="+mj-ea"/>
              </a:rPr>
              <a:t>輸入底與高，中間用 </a:t>
            </a:r>
            <a:r>
              <a:rPr lang="en-US" altLang="zh-TW" b="1" dirty="0">
                <a:latin typeface="+mj-ea"/>
                <a:ea typeface="+mj-ea"/>
              </a:rPr>
              <a:t>”, ”</a:t>
            </a:r>
            <a:r>
              <a:rPr lang="zh-TW" altLang="en-US" b="1" dirty="0">
                <a:latin typeface="+mj-ea"/>
                <a:ea typeface="+mj-ea"/>
              </a:rPr>
              <a:t>分隔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D4CFA8B-C9FF-404F-89F7-6192AEAC01A1}"/>
              </a:ext>
            </a:extLst>
          </p:cNvPr>
          <p:cNvSpPr txBox="1"/>
          <p:nvPr/>
        </p:nvSpPr>
        <p:spPr>
          <a:xfrm>
            <a:off x="4029513" y="5066144"/>
            <a:ext cx="530798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j-ea"/>
                <a:ea typeface="+mj-ea"/>
              </a:rPr>
              <a:t>輸出找到的路徑，並在最後輸出路徑長並結束程式</a:t>
            </a:r>
          </a:p>
        </p:txBody>
      </p:sp>
    </p:spTree>
    <p:extLst>
      <p:ext uri="{BB962C8B-B14F-4D97-AF65-F5344CB8AC3E}">
        <p14:creationId xmlns:p14="http://schemas.microsoft.com/office/powerpoint/2010/main" val="9048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8D5A3-539A-43EF-958C-29511E4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49434"/>
            <a:ext cx="9601196" cy="1303867"/>
          </a:xfrm>
        </p:spPr>
        <p:txBody>
          <a:bodyPr/>
          <a:lstStyle/>
          <a:p>
            <a:r>
              <a:rPr lang="zh-TW" altLang="en-US" dirty="0"/>
              <a:t>迷宮地圖範例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85762E-0845-4D4D-AB8C-AB305B537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18" y="2039147"/>
            <a:ext cx="2926637" cy="404468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EFDB156-A4DA-4ECB-B4C5-10022DB19AC1}"/>
              </a:ext>
            </a:extLst>
          </p:cNvPr>
          <p:cNvSpPr txBox="1"/>
          <p:nvPr/>
        </p:nvSpPr>
        <p:spPr>
          <a:xfrm>
            <a:off x="1163134" y="2467456"/>
            <a:ext cx="9416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+mj-ea"/>
                <a:ea typeface="+mj-ea"/>
              </a:rPr>
              <a:t>“0”</a:t>
            </a:r>
            <a:r>
              <a:rPr lang="zh-TW" altLang="en-US" dirty="0">
                <a:latin typeface="+mj-ea"/>
                <a:ea typeface="+mj-ea"/>
              </a:rPr>
              <a:t>代表起點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+mj-ea"/>
                <a:ea typeface="+mj-ea"/>
              </a:rPr>
              <a:t>“X”</a:t>
            </a:r>
            <a:r>
              <a:rPr lang="zh-TW" altLang="en-US" dirty="0">
                <a:latin typeface="+mj-ea"/>
                <a:ea typeface="+mj-ea"/>
              </a:rPr>
              <a:t>代表終點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+mj-ea"/>
                <a:ea typeface="+mj-ea"/>
              </a:rPr>
              <a:t>“1”</a:t>
            </a:r>
            <a:r>
              <a:rPr lang="zh-TW" altLang="en-US" dirty="0">
                <a:latin typeface="+mj-ea"/>
                <a:ea typeface="+mj-ea"/>
              </a:rPr>
              <a:t>代表牆壁，不能通過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+mj-ea"/>
                <a:ea typeface="+mj-ea"/>
              </a:rPr>
              <a:t>“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Space”</a:t>
            </a:r>
            <a:r>
              <a:rPr lang="zh-TW" altLang="en-US" dirty="0">
                <a:latin typeface="+mj-ea"/>
                <a:ea typeface="+mj-ea"/>
              </a:rPr>
              <a:t>代表路徑，你只能走這裡</a:t>
            </a:r>
            <a:endParaRPr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1713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76E6FF-191A-4190-9107-39B790C5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迷宮輸出範例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8323A4-C2AB-49E5-9700-D17E9492B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99" y="3334008"/>
            <a:ext cx="1695730" cy="293561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0BBC7F0-B647-4DD0-9458-52F21BD9481D}"/>
              </a:ext>
            </a:extLst>
          </p:cNvPr>
          <p:cNvSpPr txBox="1"/>
          <p:nvPr/>
        </p:nvSpPr>
        <p:spPr>
          <a:xfrm>
            <a:off x="1387889" y="2410678"/>
            <a:ext cx="9416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若起點到終點有一條路徑，則用</a:t>
            </a:r>
            <a:r>
              <a:rPr lang="en-US" altLang="zh-TW" dirty="0">
                <a:latin typeface="+mj-ea"/>
                <a:ea typeface="+mj-ea"/>
              </a:rPr>
              <a:t>“*”</a:t>
            </a:r>
            <a:r>
              <a:rPr lang="zh-TW" altLang="en-US" dirty="0">
                <a:latin typeface="+mj-ea"/>
                <a:ea typeface="+mj-ea"/>
              </a:rPr>
              <a:t>標示路徑並在最後顯示路徑長度</a:t>
            </a: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不含起、終點</a:t>
            </a:r>
            <a:r>
              <a:rPr lang="en-US" altLang="zh-TW" dirty="0">
                <a:latin typeface="+mj-ea"/>
                <a:ea typeface="+mj-ea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若起點到終點有兩條以上路徑，則輸出最短的路徑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若起點到終點之間沒有路徑，則輸出原本的地圖並在最後顯示</a:t>
            </a:r>
            <a:r>
              <a:rPr lang="en-US" altLang="zh-TW" dirty="0">
                <a:latin typeface="+mj-ea"/>
                <a:ea typeface="+mj-ea"/>
              </a:rPr>
              <a:t>”</a:t>
            </a:r>
            <a:r>
              <a:rPr lang="zh-TW" altLang="en-US" dirty="0">
                <a:latin typeface="+mj-ea"/>
                <a:ea typeface="+mj-ea"/>
              </a:rPr>
              <a:t>沒有路徑</a:t>
            </a:r>
            <a:r>
              <a:rPr lang="en-US" altLang="zh-TW" dirty="0">
                <a:latin typeface="+mj-ea"/>
                <a:ea typeface="+mj-ea"/>
              </a:rPr>
              <a:t>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D2688DC-5F0F-4AFC-BAD2-633F787C9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39" y="3333317"/>
            <a:ext cx="2011810" cy="292981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D809AC6-0BAA-464E-94AC-A010E1B6D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537" y="3337252"/>
            <a:ext cx="1774857" cy="293237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F28A1DB-6128-45C6-8C17-114C7247AB1B}"/>
              </a:ext>
            </a:extLst>
          </p:cNvPr>
          <p:cNvSpPr txBox="1"/>
          <p:nvPr/>
        </p:nvSpPr>
        <p:spPr>
          <a:xfrm>
            <a:off x="1776285" y="3458687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1.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1B0C81D-F032-4FAA-B237-0C24F9045FA5}"/>
              </a:ext>
            </a:extLst>
          </p:cNvPr>
          <p:cNvSpPr txBox="1"/>
          <p:nvPr/>
        </p:nvSpPr>
        <p:spPr>
          <a:xfrm>
            <a:off x="4251239" y="3458687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2.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75DE1E9-9157-4292-BFEA-9696C7D00C89}"/>
              </a:ext>
            </a:extLst>
          </p:cNvPr>
          <p:cNvSpPr txBox="1"/>
          <p:nvPr/>
        </p:nvSpPr>
        <p:spPr>
          <a:xfrm>
            <a:off x="7187152" y="345272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3.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2117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8B2DD-BFB6-4AE2-9160-9578FCFA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怎麼找路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ECA921-56C1-4C67-B3B2-DD7A27D11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52393" cy="331893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方法一、</a:t>
            </a:r>
            <a:r>
              <a:rPr lang="en-US" altLang="zh-TW" dirty="0"/>
              <a:t>DFS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AB2E50C-3220-4455-B212-34DF891BB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556932"/>
            <a:ext cx="2112977" cy="2112977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BDB5372-5942-4CD1-BA42-47A38D53A254}"/>
              </a:ext>
            </a:extLst>
          </p:cNvPr>
          <p:cNvSpPr txBox="1">
            <a:spLocks/>
          </p:cNvSpPr>
          <p:nvPr/>
        </p:nvSpPr>
        <p:spPr>
          <a:xfrm>
            <a:off x="1295401" y="4686375"/>
            <a:ext cx="494880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TW" dirty="0"/>
              <a:t>Q1:</a:t>
            </a:r>
            <a:r>
              <a:rPr lang="zh-TW" altLang="en-US" dirty="0"/>
              <a:t>如何比較哪個路徑最短</a:t>
            </a:r>
            <a:r>
              <a:rPr lang="en-US" altLang="zh-TW" dirty="0"/>
              <a:t>?</a:t>
            </a:r>
          </a:p>
          <a:p>
            <a:pPr marL="0" indent="0">
              <a:buFont typeface="Arial"/>
              <a:buNone/>
            </a:pPr>
            <a:r>
              <a:rPr lang="en-US" altLang="zh-TW" dirty="0"/>
              <a:t>Q2:</a:t>
            </a:r>
            <a:r>
              <a:rPr lang="zh-TW" altLang="en-US" dirty="0"/>
              <a:t>如何寫好</a:t>
            </a:r>
            <a:r>
              <a:rPr lang="en-US" altLang="zh-TW" dirty="0"/>
              <a:t>Recurrence</a:t>
            </a:r>
            <a:r>
              <a:rPr lang="zh-TW" altLang="en-US" dirty="0"/>
              <a:t>或其他方法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A9B769A2-FAA6-44AD-9012-356546A8218A}"/>
              </a:ext>
            </a:extLst>
          </p:cNvPr>
          <p:cNvSpPr txBox="1">
            <a:spLocks/>
          </p:cNvSpPr>
          <p:nvPr/>
        </p:nvSpPr>
        <p:spPr>
          <a:xfrm>
            <a:off x="6096000" y="2556932"/>
            <a:ext cx="4652393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TW" altLang="en-US" dirty="0"/>
              <a:t>方法二、</a:t>
            </a:r>
            <a:r>
              <a:rPr lang="en-US" altLang="zh-TW" dirty="0"/>
              <a:t>BFS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9B15AC1-8A80-47FA-91AB-AE1176BCD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058" y="2530892"/>
            <a:ext cx="2260790" cy="2115713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519CF9AC-C8E8-4157-B57B-77FA7EB1C985}"/>
              </a:ext>
            </a:extLst>
          </p:cNvPr>
          <p:cNvSpPr txBox="1">
            <a:spLocks/>
          </p:cNvSpPr>
          <p:nvPr/>
        </p:nvSpPr>
        <p:spPr>
          <a:xfrm>
            <a:off x="6096003" y="4686375"/>
            <a:ext cx="494880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TW" dirty="0"/>
              <a:t>Q1:</a:t>
            </a:r>
            <a:r>
              <a:rPr lang="zh-TW" altLang="en-US" dirty="0"/>
              <a:t>用什麼資料結構做</a:t>
            </a:r>
            <a:r>
              <a:rPr lang="en-US" altLang="zh-TW" dirty="0"/>
              <a:t>?</a:t>
            </a:r>
          </a:p>
          <a:p>
            <a:pPr marL="0" indent="0">
              <a:buFont typeface="Arial"/>
              <a:buNone/>
            </a:pPr>
            <a:r>
              <a:rPr lang="en-US" altLang="zh-TW" dirty="0"/>
              <a:t>Q2:</a:t>
            </a:r>
            <a:r>
              <a:rPr lang="zh-TW" altLang="en-US" dirty="0"/>
              <a:t>怎麼把路徑畫出來</a:t>
            </a:r>
            <a:r>
              <a:rPr lang="en-US" altLang="zh-TW" dirty="0"/>
              <a:t>?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8A30A546-94F5-461E-8D0D-A78BB6F8B273}"/>
              </a:ext>
            </a:extLst>
          </p:cNvPr>
          <p:cNvSpPr txBox="1">
            <a:spLocks/>
          </p:cNvSpPr>
          <p:nvPr/>
        </p:nvSpPr>
        <p:spPr>
          <a:xfrm>
            <a:off x="4316077" y="5794014"/>
            <a:ext cx="3856261" cy="478139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TW" altLang="en-US" b="1" dirty="0">
                <a:latin typeface="+mj-ea"/>
                <a:ea typeface="+mj-ea"/>
              </a:rPr>
              <a:t>任何你知道的方法都能使用</a:t>
            </a:r>
          </a:p>
        </p:txBody>
      </p:sp>
    </p:spTree>
    <p:extLst>
      <p:ext uri="{BB962C8B-B14F-4D97-AF65-F5344CB8AC3E}">
        <p14:creationId xmlns:p14="http://schemas.microsoft.com/office/powerpoint/2010/main" val="423632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6C9D5-656C-446B-A680-B4AAFCBB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8AEB53-09DA-488F-AFFA-9780C1F9A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561825" cy="331893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設定兩位玩家初始金錢，若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輸入非整數顯示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”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請輸入正確格式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”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並結束程式</a:t>
            </a:r>
            <a:endParaRPr lang="en-US" altLang="zh-TW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0B0A70-D1A9-4C01-A11C-8C8203353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991" y="2556932"/>
            <a:ext cx="4363059" cy="724001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14A5C39-00B5-4857-B60A-77A75D659480}"/>
              </a:ext>
            </a:extLst>
          </p:cNvPr>
          <p:cNvSpPr txBox="1">
            <a:spLocks/>
          </p:cNvSpPr>
          <p:nvPr/>
        </p:nvSpPr>
        <p:spPr>
          <a:xfrm>
            <a:off x="7121902" y="3338365"/>
            <a:ext cx="1421235" cy="4270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>
                <a:latin typeface="+mj-ea"/>
                <a:ea typeface="+mj-ea"/>
              </a:rPr>
              <a:t>正常情況</a:t>
            </a:r>
            <a:endParaRPr lang="zh-TW" altLang="en-US" b="1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ED58614-59CD-44C1-99ED-370C834BA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91" y="4053916"/>
            <a:ext cx="4363059" cy="914528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35721E4-29D7-48F0-AA6F-A6DED247A3ED}"/>
              </a:ext>
            </a:extLst>
          </p:cNvPr>
          <p:cNvSpPr txBox="1">
            <a:spLocks/>
          </p:cNvSpPr>
          <p:nvPr/>
        </p:nvSpPr>
        <p:spPr>
          <a:xfrm>
            <a:off x="7031194" y="5043493"/>
            <a:ext cx="1602649" cy="4270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>
                <a:latin typeface="+mj-ea"/>
                <a:ea typeface="+mj-ea"/>
              </a:rPr>
              <a:t>輸入非整數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8993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6C9D5-656C-446B-A680-B4AAFCBB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8AEB53-09DA-488F-AFFA-9780C1F9A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5952688" cy="58894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TW" altLang="en-US" dirty="0">
                <a:latin typeface="+mj-ea"/>
                <a:ea typeface="+mj-ea"/>
              </a:rPr>
              <a:t>顯示雙方玩家手牌、點數、金錢並輪流下注。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1A62AD-5139-4D2B-AD63-F9144DF1FA88}"/>
              </a:ext>
            </a:extLst>
          </p:cNvPr>
          <p:cNvSpPr txBox="1"/>
          <p:nvPr/>
        </p:nvSpPr>
        <p:spPr>
          <a:xfrm>
            <a:off x="1791471" y="2942168"/>
            <a:ext cx="762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手排不得重複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若下注金額為</a:t>
            </a:r>
            <a:r>
              <a:rPr lang="en-US" altLang="zh-TW" dirty="0">
                <a:latin typeface="+mj-ea"/>
                <a:ea typeface="+mj-ea"/>
              </a:rPr>
              <a:t>0</a:t>
            </a:r>
            <a:r>
              <a:rPr lang="zh-TW" altLang="en-US" dirty="0">
                <a:latin typeface="+mj-ea"/>
                <a:ea typeface="+mj-ea"/>
              </a:rPr>
              <a:t>或大於持有金錢提示重新輸入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若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輸入非整數顯示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”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請輸入正確格式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”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並結束程式</a:t>
            </a:r>
            <a:endParaRPr lang="en-US" altLang="zh-TW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4196495-EC86-404F-90D5-F19E6EF4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885931"/>
            <a:ext cx="4420217" cy="238158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EF8EEBA-EACD-4E77-94AA-98AC4AC5F70D}"/>
              </a:ext>
            </a:extLst>
          </p:cNvPr>
          <p:cNvSpPr/>
          <p:nvPr/>
        </p:nvSpPr>
        <p:spPr>
          <a:xfrm>
            <a:off x="1295399" y="4479720"/>
            <a:ext cx="2647426" cy="788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95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B6ACF9-32C7-485E-8650-A78E230B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2</a:t>
            </a:r>
            <a:r>
              <a:rPr lang="zh-TW" altLang="en-US" dirty="0"/>
              <a:t>錯誤提示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3FE6A2-F142-4E1A-8F5A-40C9916F4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455526"/>
            <a:ext cx="3150762" cy="152892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9F000A1-A9A9-46F7-BFFD-BE08CE75E414}"/>
              </a:ext>
            </a:extLst>
          </p:cNvPr>
          <p:cNvSpPr/>
          <p:nvPr/>
        </p:nvSpPr>
        <p:spPr>
          <a:xfrm>
            <a:off x="1295402" y="3404704"/>
            <a:ext cx="1758191" cy="571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F8ED903-1B00-4627-9BCE-DBFDCFDA9154}"/>
              </a:ext>
            </a:extLst>
          </p:cNvPr>
          <p:cNvSpPr txBox="1"/>
          <p:nvPr/>
        </p:nvSpPr>
        <p:spPr>
          <a:xfrm>
            <a:off x="1295402" y="3984448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+mj-ea"/>
                <a:ea typeface="+mj-ea"/>
              </a:rPr>
              <a:t>下注</a:t>
            </a:r>
            <a:r>
              <a:rPr lang="en-US" altLang="zh-TW" b="1" dirty="0">
                <a:latin typeface="+mj-ea"/>
                <a:ea typeface="+mj-ea"/>
              </a:rPr>
              <a:t>0</a:t>
            </a:r>
            <a:r>
              <a:rPr lang="zh-TW" altLang="en-US" b="1" dirty="0">
                <a:latin typeface="+mj-ea"/>
                <a:ea typeface="+mj-ea"/>
              </a:rPr>
              <a:t>元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B00531-5BF8-4509-8E18-1C94EBB09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4331576"/>
            <a:ext cx="3105014" cy="15442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75C3BF7-A62C-4C36-8D78-36772E332AC7}"/>
              </a:ext>
            </a:extLst>
          </p:cNvPr>
          <p:cNvSpPr/>
          <p:nvPr/>
        </p:nvSpPr>
        <p:spPr>
          <a:xfrm>
            <a:off x="1295401" y="5117284"/>
            <a:ext cx="1758191" cy="680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839D30-8390-41FB-B048-F24B795CA962}"/>
              </a:ext>
            </a:extLst>
          </p:cNvPr>
          <p:cNvSpPr txBox="1"/>
          <p:nvPr/>
        </p:nvSpPr>
        <p:spPr>
          <a:xfrm>
            <a:off x="1295401" y="587586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+mj-ea"/>
                <a:ea typeface="+mj-ea"/>
              </a:rPr>
              <a:t>金錢不足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4BB4CF8-054D-4728-BEA4-4BBB8A088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085" y="2968264"/>
            <a:ext cx="5431750" cy="24017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43DF0AF-C4EB-4000-95BA-B55F875BDFD8}"/>
              </a:ext>
            </a:extLst>
          </p:cNvPr>
          <p:cNvSpPr txBox="1"/>
          <p:nvPr/>
        </p:nvSpPr>
        <p:spPr>
          <a:xfrm>
            <a:off x="5191085" y="5457479"/>
            <a:ext cx="62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+mj-ea"/>
                <a:ea typeface="+mj-ea"/>
              </a:rPr>
              <a:t>下注金額格式錯誤，顯示</a:t>
            </a:r>
            <a:r>
              <a:rPr lang="en-US" altLang="zh-TW" b="1" dirty="0">
                <a:latin typeface="+mj-ea"/>
                <a:ea typeface="+mj-ea"/>
              </a:rPr>
              <a:t>”</a:t>
            </a:r>
            <a:r>
              <a:rPr lang="zh-TW" altLang="en-US" b="1" dirty="0">
                <a:latin typeface="+mj-ea"/>
                <a:ea typeface="+mj-ea"/>
              </a:rPr>
              <a:t>請輸入正確格式</a:t>
            </a:r>
            <a:r>
              <a:rPr lang="en-US" altLang="zh-TW" b="1" dirty="0">
                <a:latin typeface="+mj-ea"/>
                <a:ea typeface="+mj-ea"/>
              </a:rPr>
              <a:t>”</a:t>
            </a:r>
            <a:r>
              <a:rPr lang="zh-TW" altLang="en-US" b="1" dirty="0">
                <a:latin typeface="+mj-ea"/>
                <a:ea typeface="+mj-ea"/>
              </a:rPr>
              <a:t>並結束程式</a:t>
            </a:r>
          </a:p>
        </p:txBody>
      </p:sp>
    </p:spTree>
    <p:extLst>
      <p:ext uri="{BB962C8B-B14F-4D97-AF65-F5344CB8AC3E}">
        <p14:creationId xmlns:p14="http://schemas.microsoft.com/office/powerpoint/2010/main" val="123087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9BF78-5F79-40E5-A803-A65834CA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點數計算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A48C24-7242-4C74-B234-B47F23015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1(Ace) </a:t>
            </a:r>
            <a:r>
              <a:rPr lang="zh-TW" altLang="en-US" dirty="0">
                <a:latin typeface="+mj-ea"/>
                <a:ea typeface="+mj-ea"/>
              </a:rPr>
              <a:t>代表 </a:t>
            </a:r>
            <a:r>
              <a:rPr lang="en-US" altLang="zh-TW" dirty="0">
                <a:latin typeface="+mj-ea"/>
                <a:ea typeface="+mj-ea"/>
              </a:rPr>
              <a:t>1</a:t>
            </a:r>
            <a:r>
              <a:rPr lang="zh-TW" altLang="en-US" dirty="0">
                <a:latin typeface="+mj-ea"/>
                <a:ea typeface="+mj-ea"/>
              </a:rPr>
              <a:t>點 或 </a:t>
            </a:r>
            <a:r>
              <a:rPr lang="en-US" altLang="zh-TW" dirty="0">
                <a:latin typeface="+mj-ea"/>
                <a:ea typeface="+mj-ea"/>
              </a:rPr>
              <a:t>11</a:t>
            </a:r>
            <a:r>
              <a:rPr lang="zh-TW" altLang="en-US" dirty="0">
                <a:latin typeface="+mj-ea"/>
                <a:ea typeface="+mj-ea"/>
              </a:rPr>
              <a:t>點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2 ~ 9 </a:t>
            </a:r>
            <a:r>
              <a:rPr lang="zh-TW" altLang="en-US" dirty="0">
                <a:latin typeface="+mj-ea"/>
                <a:ea typeface="+mj-ea"/>
              </a:rPr>
              <a:t>代表牌上的點數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10, 11(J), 12(Q), 13(K) </a:t>
            </a:r>
            <a:r>
              <a:rPr lang="zh-TW" altLang="en-US" dirty="0">
                <a:latin typeface="+mj-ea"/>
                <a:ea typeface="+mj-ea"/>
              </a:rPr>
              <a:t>都代表</a:t>
            </a:r>
            <a:r>
              <a:rPr lang="en-US" altLang="zh-TW" dirty="0">
                <a:latin typeface="+mj-ea"/>
                <a:ea typeface="+mj-ea"/>
              </a:rPr>
              <a:t>10</a:t>
            </a:r>
            <a:r>
              <a:rPr lang="zh-TW" altLang="en-US" dirty="0">
                <a:latin typeface="+mj-ea"/>
                <a:ea typeface="+mj-ea"/>
              </a:rPr>
              <a:t>點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點數以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加起來不超過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21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點的最大值</a:t>
            </a:r>
            <a:r>
              <a:rPr lang="zh-TW" altLang="en-US" dirty="0">
                <a:latin typeface="+mj-ea"/>
                <a:ea typeface="+mj-ea"/>
              </a:rPr>
              <a:t>計算</a:t>
            </a:r>
            <a:endParaRPr lang="en-US" altLang="zh-TW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dirty="0">
                <a:latin typeface="+mj-ea"/>
                <a:ea typeface="+mj-ea"/>
              </a:rPr>
              <a:t>Ex: 1, 13 -&gt; 21</a:t>
            </a:r>
            <a:r>
              <a:rPr lang="zh-TW" altLang="en-US" dirty="0">
                <a:latin typeface="+mj-ea"/>
                <a:ea typeface="+mj-ea"/>
              </a:rPr>
              <a:t>點</a:t>
            </a:r>
            <a:r>
              <a:rPr lang="en-US" altLang="zh-TW" dirty="0">
                <a:latin typeface="+mj-ea"/>
                <a:ea typeface="+mj-ea"/>
              </a:rPr>
              <a:t>(11 + 10)</a:t>
            </a:r>
          </a:p>
          <a:p>
            <a:pPr marL="457200" lvl="1" indent="0">
              <a:buNone/>
            </a:pPr>
            <a:r>
              <a:rPr lang="en-US" altLang="zh-TW" dirty="0">
                <a:latin typeface="+mj-ea"/>
                <a:ea typeface="+mj-ea"/>
              </a:rPr>
              <a:t>      1, 1, 12 -&gt; 12</a:t>
            </a:r>
            <a:r>
              <a:rPr lang="zh-TW" altLang="en-US" dirty="0">
                <a:latin typeface="+mj-ea"/>
                <a:ea typeface="+mj-ea"/>
              </a:rPr>
              <a:t>點</a:t>
            </a:r>
            <a:r>
              <a:rPr lang="en-US" altLang="zh-TW" dirty="0">
                <a:latin typeface="+mj-ea"/>
                <a:ea typeface="+mj-ea"/>
              </a:rPr>
              <a:t>(1 + 1 + 10)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287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F9CA-BE06-434E-8B94-9071D859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DBDF8E-A268-4F3F-B62C-14A5DB7CD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009" y="2449823"/>
            <a:ext cx="4493003" cy="3318936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TW" altLang="en-US" dirty="0">
                <a:latin typeface="+mj-ea"/>
                <a:ea typeface="+mj-ea"/>
              </a:rPr>
              <a:t>玩家一選擇抽排或跳過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6FA8383-3F5F-4703-B85C-79CCB82ECFB2}"/>
              </a:ext>
            </a:extLst>
          </p:cNvPr>
          <p:cNvSpPr txBox="1"/>
          <p:nvPr/>
        </p:nvSpPr>
        <p:spPr>
          <a:xfrm>
            <a:off x="1522770" y="2844961"/>
            <a:ext cx="9416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輸入 </a:t>
            </a:r>
            <a:r>
              <a:rPr lang="en-US" altLang="zh-TW" dirty="0">
                <a:latin typeface="+mj-ea"/>
                <a:ea typeface="+mj-ea"/>
              </a:rPr>
              <a:t>“1”</a:t>
            </a:r>
            <a:r>
              <a:rPr lang="zh-TW" altLang="en-US" dirty="0">
                <a:latin typeface="+mj-ea"/>
                <a:ea typeface="+mj-ea"/>
              </a:rPr>
              <a:t>抽</a:t>
            </a:r>
            <a:r>
              <a:rPr lang="en-US" altLang="zh-TW" dirty="0">
                <a:latin typeface="+mj-ea"/>
                <a:ea typeface="+mj-ea"/>
              </a:rPr>
              <a:t>1</a:t>
            </a:r>
            <a:r>
              <a:rPr lang="zh-TW" altLang="en-US" dirty="0">
                <a:latin typeface="+mj-ea"/>
                <a:ea typeface="+mj-ea"/>
              </a:rPr>
              <a:t>張牌，並可繼續選擇抽排或跳過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輸入 </a:t>
            </a:r>
            <a:r>
              <a:rPr lang="en-US" altLang="zh-TW" dirty="0">
                <a:latin typeface="+mj-ea"/>
                <a:ea typeface="+mj-ea"/>
              </a:rPr>
              <a:t>“P”</a:t>
            </a:r>
            <a:r>
              <a:rPr lang="zh-TW" altLang="en-US" dirty="0">
                <a:latin typeface="+mj-ea"/>
                <a:ea typeface="+mj-ea"/>
              </a:rPr>
              <a:t>跳過，輪到玩家二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若玩家</a:t>
            </a:r>
            <a:r>
              <a:rPr lang="en-US" altLang="zh-TW" dirty="0">
                <a:latin typeface="+mj-ea"/>
                <a:ea typeface="+mj-ea"/>
              </a:rPr>
              <a:t>1</a:t>
            </a:r>
            <a:r>
              <a:rPr lang="zh-TW" altLang="en-US" dirty="0">
                <a:latin typeface="+mj-ea"/>
                <a:ea typeface="+mj-ea"/>
              </a:rPr>
              <a:t>抽排後超過</a:t>
            </a:r>
            <a:r>
              <a:rPr lang="en-US" altLang="zh-TW" dirty="0">
                <a:latin typeface="+mj-ea"/>
                <a:ea typeface="+mj-ea"/>
              </a:rPr>
              <a:t>21</a:t>
            </a:r>
            <a:r>
              <a:rPr lang="zh-TW" altLang="en-US" dirty="0">
                <a:latin typeface="+mj-ea"/>
                <a:ea typeface="+mj-ea"/>
              </a:rPr>
              <a:t>點，則玩家二獲勝並取得玩家一剛下注的金錢，再判定需不需進行下一輪</a:t>
            </a:r>
            <a:endParaRPr lang="en-US" altLang="zh-TW" dirty="0">
              <a:latin typeface="+mj-ea"/>
              <a:ea typeface="+mj-ea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CC404E-E9AB-4C9A-AA44-8577C8348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26" y="4109291"/>
            <a:ext cx="3924848" cy="214342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49E2D99-6E62-405C-AF4D-163E192E1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315" y="4097059"/>
            <a:ext cx="4315794" cy="216788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995A838-770B-432F-8A3E-8187EFA07F23}"/>
              </a:ext>
            </a:extLst>
          </p:cNvPr>
          <p:cNvSpPr txBox="1"/>
          <p:nvPr/>
        </p:nvSpPr>
        <p:spPr>
          <a:xfrm>
            <a:off x="8115650" y="5506536"/>
            <a:ext cx="302493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j-ea"/>
                <a:ea typeface="+mj-ea"/>
              </a:rPr>
              <a:t>超過</a:t>
            </a:r>
            <a:r>
              <a:rPr lang="en-US" altLang="zh-TW" b="1" dirty="0">
                <a:latin typeface="+mj-ea"/>
                <a:ea typeface="+mj-ea"/>
              </a:rPr>
              <a:t>21</a:t>
            </a:r>
            <a:r>
              <a:rPr lang="zh-TW" altLang="en-US" b="1" dirty="0">
                <a:latin typeface="+mj-ea"/>
                <a:ea typeface="+mj-ea"/>
              </a:rPr>
              <a:t>點，玩家二直接獲勝</a:t>
            </a:r>
          </a:p>
        </p:txBody>
      </p:sp>
    </p:spTree>
    <p:extLst>
      <p:ext uri="{BB962C8B-B14F-4D97-AF65-F5344CB8AC3E}">
        <p14:creationId xmlns:p14="http://schemas.microsoft.com/office/powerpoint/2010/main" val="379050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963756-B513-4465-84CE-3906617E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568B466-9C37-478C-BE95-6A457C0293D5}"/>
              </a:ext>
            </a:extLst>
          </p:cNvPr>
          <p:cNvSpPr txBox="1">
            <a:spLocks/>
          </p:cNvSpPr>
          <p:nvPr/>
        </p:nvSpPr>
        <p:spPr>
          <a:xfrm>
            <a:off x="1295400" y="2556932"/>
            <a:ext cx="4493003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zh-TW" altLang="en-US" dirty="0">
                <a:latin typeface="+mj-ea"/>
                <a:ea typeface="+mj-ea"/>
              </a:rPr>
              <a:t>玩家二選擇抽排或跳過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C715C8-191D-4763-9D29-C23F89502965}"/>
              </a:ext>
            </a:extLst>
          </p:cNvPr>
          <p:cNvSpPr txBox="1"/>
          <p:nvPr/>
        </p:nvSpPr>
        <p:spPr>
          <a:xfrm>
            <a:off x="1695488" y="2942168"/>
            <a:ext cx="9416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指令與玩家一相同，若抽排後超過</a:t>
            </a:r>
            <a:r>
              <a:rPr lang="en-US" altLang="zh-TW" dirty="0">
                <a:latin typeface="+mj-ea"/>
                <a:ea typeface="+mj-ea"/>
              </a:rPr>
              <a:t>21</a:t>
            </a:r>
            <a:r>
              <a:rPr lang="zh-TW" altLang="en-US" dirty="0">
                <a:latin typeface="+mj-ea"/>
                <a:ea typeface="+mj-ea"/>
              </a:rPr>
              <a:t>點，則玩家一獲勝並取得玩家二剛下注的金錢，再判定需不需進行下一輪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j-ea"/>
              <a:ea typeface="+mj-ea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FC27E2-2942-4BC1-BBD4-F3E6CAD8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803" y="3403833"/>
            <a:ext cx="4382112" cy="26864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A128223-FC65-4CF3-BBE3-E34A4B569B64}"/>
              </a:ext>
            </a:extLst>
          </p:cNvPr>
          <p:cNvSpPr txBox="1"/>
          <p:nvPr/>
        </p:nvSpPr>
        <p:spPr>
          <a:xfrm>
            <a:off x="8184859" y="5338756"/>
            <a:ext cx="302493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j-ea"/>
                <a:ea typeface="+mj-ea"/>
              </a:rPr>
              <a:t>超過</a:t>
            </a:r>
            <a:r>
              <a:rPr lang="en-US" altLang="zh-TW" b="1" dirty="0">
                <a:latin typeface="+mj-ea"/>
                <a:ea typeface="+mj-ea"/>
              </a:rPr>
              <a:t>21</a:t>
            </a:r>
            <a:r>
              <a:rPr lang="zh-TW" altLang="en-US" b="1" dirty="0">
                <a:latin typeface="+mj-ea"/>
                <a:ea typeface="+mj-ea"/>
              </a:rPr>
              <a:t>點，玩家一直接獲勝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7C4B2D3-5FAF-44B7-88BE-544E5087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085" y="3732051"/>
            <a:ext cx="4319631" cy="214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3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ADDB9-AAE2-4D40-9958-02A11365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EF9F07-9A9B-4E0C-8EF5-B8B7E80CF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70" y="3301680"/>
            <a:ext cx="4505954" cy="225774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AEB6237-23F4-4213-A26E-624541FAF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448" y="3429000"/>
            <a:ext cx="4805057" cy="2003100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B60968D-A385-42A4-B5D4-BC38A68DDEC6}"/>
              </a:ext>
            </a:extLst>
          </p:cNvPr>
          <p:cNvSpPr txBox="1">
            <a:spLocks/>
          </p:cNvSpPr>
          <p:nvPr/>
        </p:nvSpPr>
        <p:spPr>
          <a:xfrm>
            <a:off x="1295400" y="2556932"/>
            <a:ext cx="967210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zh-TW" altLang="en-US" dirty="0">
                <a:latin typeface="+mj-ea"/>
                <a:ea typeface="+mj-ea"/>
              </a:rPr>
              <a:t>比較雙方點數大小，較大者獲勝，若平手則雙方金錢不變。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2D5990-9D70-4E07-9F66-56EA78E5FF80}"/>
              </a:ext>
            </a:extLst>
          </p:cNvPr>
          <p:cNvSpPr txBox="1"/>
          <p:nvPr/>
        </p:nvSpPr>
        <p:spPr>
          <a:xfrm>
            <a:off x="7760346" y="546084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+mj-ea"/>
                <a:ea typeface="+mj-ea"/>
              </a:rPr>
              <a:t>平手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5E37510-99E4-456B-B020-DDD0745CB782}"/>
              </a:ext>
            </a:extLst>
          </p:cNvPr>
          <p:cNvSpPr txBox="1"/>
          <p:nvPr/>
        </p:nvSpPr>
        <p:spPr>
          <a:xfrm>
            <a:off x="2233400" y="5559420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+mj-ea"/>
                <a:ea typeface="+mj-ea"/>
              </a:rPr>
              <a:t>玩家二點數較大，獲勝</a:t>
            </a:r>
          </a:p>
        </p:txBody>
      </p:sp>
    </p:spTree>
    <p:extLst>
      <p:ext uri="{BB962C8B-B14F-4D97-AF65-F5344CB8AC3E}">
        <p14:creationId xmlns:p14="http://schemas.microsoft.com/office/powerpoint/2010/main" val="206048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ADDB9-AAE2-4D40-9958-02A11365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B60968D-A385-42A4-B5D4-BC38A68DDEC6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5238718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zh-TW" altLang="en-US" dirty="0">
                <a:latin typeface="+mj-ea"/>
                <a:ea typeface="+mj-ea"/>
              </a:rPr>
              <a:t>若兩方都還有剩餘金錢，則回到步驟</a:t>
            </a:r>
            <a:r>
              <a:rPr lang="en-US" altLang="zh-TW" dirty="0">
                <a:latin typeface="+mj-ea"/>
                <a:ea typeface="+mj-ea"/>
              </a:rPr>
              <a:t>2</a:t>
            </a:r>
            <a:r>
              <a:rPr lang="zh-TW" altLang="en-US" dirty="0">
                <a:latin typeface="+mj-ea"/>
                <a:ea typeface="+mj-ea"/>
              </a:rPr>
              <a:t>進行下一局，有一方沒有則結束程式。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FF3777-5619-4676-84B2-4E49309BDBB1}"/>
              </a:ext>
            </a:extLst>
          </p:cNvPr>
          <p:cNvSpPr txBox="1"/>
          <p:nvPr/>
        </p:nvSpPr>
        <p:spPr>
          <a:xfrm>
            <a:off x="1758895" y="3721450"/>
            <a:ext cx="941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可抽到前幾局抽過的排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再每一局間用任意符號或空白行分隔</a:t>
            </a:r>
            <a:endParaRPr lang="en-US" altLang="zh-TW" dirty="0">
              <a:latin typeface="+mj-ea"/>
              <a:ea typeface="+mj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E11B2C1-FBC6-4CAD-9EF6-7608546A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321" y="2590908"/>
            <a:ext cx="4576795" cy="355374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FD9F477-5858-4E6F-B2D0-9046D6795D9E}"/>
              </a:ext>
            </a:extLst>
          </p:cNvPr>
          <p:cNvSpPr txBox="1"/>
          <p:nvPr/>
        </p:nvSpPr>
        <p:spPr>
          <a:xfrm>
            <a:off x="10022048" y="4183115"/>
            <a:ext cx="134223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j-ea"/>
                <a:ea typeface="+mj-ea"/>
              </a:rPr>
              <a:t>局間分隔線</a:t>
            </a:r>
          </a:p>
        </p:txBody>
      </p:sp>
    </p:spTree>
    <p:extLst>
      <p:ext uri="{BB962C8B-B14F-4D97-AF65-F5344CB8AC3E}">
        <p14:creationId xmlns:p14="http://schemas.microsoft.com/office/powerpoint/2010/main" val="1669915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125</TotalTime>
  <Words>674</Words>
  <Application>Microsoft Office PowerPoint</Application>
  <PresentationFormat>寬螢幕</PresentationFormat>
  <Paragraphs>76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新細明體</vt:lpstr>
      <vt:lpstr>Arial</vt:lpstr>
      <vt:lpstr>Garamond</vt:lpstr>
      <vt:lpstr>有機</vt:lpstr>
      <vt:lpstr>Week 4 Practice 1</vt:lpstr>
      <vt:lpstr>程式流程</vt:lpstr>
      <vt:lpstr>程式流程</vt:lpstr>
      <vt:lpstr>步驟2錯誤提示</vt:lpstr>
      <vt:lpstr>點數計算</vt:lpstr>
      <vt:lpstr>程式流程</vt:lpstr>
      <vt:lpstr>程式流程</vt:lpstr>
      <vt:lpstr>程式流程</vt:lpstr>
      <vt:lpstr>程式流程</vt:lpstr>
      <vt:lpstr>Hint</vt:lpstr>
      <vt:lpstr>Week 4 Practice 2</vt:lpstr>
      <vt:lpstr>程式要求</vt:lpstr>
      <vt:lpstr>輸出範例</vt:lpstr>
      <vt:lpstr>迷宮地圖範例</vt:lpstr>
      <vt:lpstr>迷宮輸出範例</vt:lpstr>
      <vt:lpstr>怎麼找路?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Practice 1</dc:title>
  <dc:creator>翁敬堯</dc:creator>
  <cp:lastModifiedBy>翁敬堯</cp:lastModifiedBy>
  <cp:revision>19</cp:revision>
  <dcterms:created xsi:type="dcterms:W3CDTF">2021-10-01T06:19:48Z</dcterms:created>
  <dcterms:modified xsi:type="dcterms:W3CDTF">2021-10-01T08:24:53Z</dcterms:modified>
</cp:coreProperties>
</file>