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6" r:id="rId22"/>
    <p:sldId id="277"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89125" autoAdjust="0"/>
  </p:normalViewPr>
  <p:slideViewPr>
    <p:cSldViewPr snapToGrid="0" snapToObjects="1" showGuides="1">
      <p:cViewPr varScale="1">
        <p:scale>
          <a:sx n="74" d="100"/>
          <a:sy n="74" d="100"/>
        </p:scale>
        <p:origin x="1085"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Data%20engineering%20CONTD\Data%20Analyst%20final%20project\week_one_notebook\Generated%20data\job-posting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Data%20engineering%20CONTD\Data%20Analyst%20final%20project\week_one_notebook\Generated%20data\popular-language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 of Jobs posted by State</a:t>
            </a:r>
          </a:p>
        </c:rich>
      </c:tx>
      <c:layout>
        <c:manualLayout>
          <c:xMode val="edge"/>
          <c:yMode val="edge"/>
          <c:x val="0.35100575454303312"/>
          <c:y val="1.585545814783279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Sheet!$B$1</c:f>
              <c:strCache>
                <c:ptCount val="1"/>
                <c:pt idx="0">
                  <c:v>Number of Jobs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Sheet!$A$2:$A$8</c:f>
              <c:strCache>
                <c:ptCount val="7"/>
                <c:pt idx="0">
                  <c:v>Austin</c:v>
                </c:pt>
                <c:pt idx="1">
                  <c:v>San Francisco</c:v>
                </c:pt>
                <c:pt idx="2">
                  <c:v>Los Angeles</c:v>
                </c:pt>
                <c:pt idx="3">
                  <c:v>New York</c:v>
                </c:pt>
                <c:pt idx="4">
                  <c:v>Seattle</c:v>
                </c:pt>
                <c:pt idx="5">
                  <c:v>Detroit</c:v>
                </c:pt>
                <c:pt idx="6">
                  <c:v>Washington DC</c:v>
                </c:pt>
              </c:strCache>
            </c:strRef>
          </c:cat>
          <c:val>
            <c:numRef>
              <c:f>Sheet!$B$2:$B$8</c:f>
              <c:numCache>
                <c:formatCode>General</c:formatCode>
                <c:ptCount val="7"/>
                <c:pt idx="0">
                  <c:v>434</c:v>
                </c:pt>
                <c:pt idx="1">
                  <c:v>435</c:v>
                </c:pt>
                <c:pt idx="2">
                  <c:v>640</c:v>
                </c:pt>
                <c:pt idx="3">
                  <c:v>3226</c:v>
                </c:pt>
                <c:pt idx="4">
                  <c:v>3375</c:v>
                </c:pt>
                <c:pt idx="5">
                  <c:v>3945</c:v>
                </c:pt>
                <c:pt idx="6">
                  <c:v>5316</c:v>
                </c:pt>
              </c:numCache>
            </c:numRef>
          </c:val>
          <c:extLst>
            <c:ext xmlns:c16="http://schemas.microsoft.com/office/drawing/2014/chart" uri="{C3380CC4-5D6E-409C-BE32-E72D297353CC}">
              <c16:uniqueId val="{00000000-DE75-4A50-B978-0CF24316C765}"/>
            </c:ext>
          </c:extLst>
        </c:ser>
        <c:dLbls>
          <c:dLblPos val="outEnd"/>
          <c:showLegendKey val="0"/>
          <c:showVal val="1"/>
          <c:showCatName val="0"/>
          <c:showSerName val="0"/>
          <c:showPercent val="0"/>
          <c:showBubbleSize val="0"/>
        </c:dLbls>
        <c:gapWidth val="182"/>
        <c:axId val="816134191"/>
        <c:axId val="816136687"/>
      </c:barChart>
      <c:catAx>
        <c:axId val="81613419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6136687"/>
        <c:crosses val="autoZero"/>
        <c:auto val="1"/>
        <c:lblAlgn val="ctr"/>
        <c:lblOffset val="100"/>
        <c:noMultiLvlLbl val="0"/>
      </c:catAx>
      <c:valAx>
        <c:axId val="8161366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jobs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61341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Average Annual Salary of Popular</a:t>
            </a:r>
            <a:r>
              <a:rPr lang="en-US" baseline="0"/>
              <a:t> programming languages.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'popular-languages'!$B$1</c:f>
              <c:strCache>
                <c:ptCount val="1"/>
                <c:pt idx="0">
                  <c:v> Average Annual Salary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'popular-languages'!$A$2:$A$11</c:f>
              <c:strCache>
                <c:ptCount val="10"/>
                <c:pt idx="0">
                  <c:v>PHP </c:v>
                </c:pt>
                <c:pt idx="1">
                  <c:v>SQL </c:v>
                </c:pt>
                <c:pt idx="2">
                  <c:v>C# </c:v>
                </c:pt>
                <c:pt idx="3">
                  <c:v>R </c:v>
                </c:pt>
                <c:pt idx="4">
                  <c:v>Go </c:v>
                </c:pt>
                <c:pt idx="5">
                  <c:v>Java </c:v>
                </c:pt>
                <c:pt idx="6">
                  <c:v>Javascript </c:v>
                </c:pt>
                <c:pt idx="7">
                  <c:v>C++ </c:v>
                </c:pt>
                <c:pt idx="8">
                  <c:v>Python </c:v>
                </c:pt>
                <c:pt idx="9">
                  <c:v>Swift </c:v>
                </c:pt>
              </c:strCache>
            </c:strRef>
          </c:cat>
          <c:val>
            <c:numRef>
              <c:f>'popular-languages'!$B$2:$B$11</c:f>
              <c:numCache>
                <c:formatCode>General</c:formatCode>
                <c:ptCount val="10"/>
                <c:pt idx="0">
                  <c:v>84727</c:v>
                </c:pt>
                <c:pt idx="1">
                  <c:v>84793</c:v>
                </c:pt>
                <c:pt idx="2">
                  <c:v>88726</c:v>
                </c:pt>
                <c:pt idx="3">
                  <c:v>92037</c:v>
                </c:pt>
                <c:pt idx="4">
                  <c:v>94082</c:v>
                </c:pt>
                <c:pt idx="5">
                  <c:v>101013</c:v>
                </c:pt>
                <c:pt idx="6">
                  <c:v>110981</c:v>
                </c:pt>
                <c:pt idx="7">
                  <c:v>113865</c:v>
                </c:pt>
                <c:pt idx="8">
                  <c:v>114383</c:v>
                </c:pt>
                <c:pt idx="9">
                  <c:v>130801</c:v>
                </c:pt>
              </c:numCache>
            </c:numRef>
          </c:val>
          <c:extLst>
            <c:ext xmlns:c16="http://schemas.microsoft.com/office/drawing/2014/chart" uri="{C3380CC4-5D6E-409C-BE32-E72D297353CC}">
              <c16:uniqueId val="{00000000-3307-47AA-A411-117D8A56614C}"/>
            </c:ext>
          </c:extLst>
        </c:ser>
        <c:dLbls>
          <c:dLblPos val="outEnd"/>
          <c:showLegendKey val="0"/>
          <c:showVal val="1"/>
          <c:showCatName val="0"/>
          <c:showSerName val="0"/>
          <c:showPercent val="0"/>
          <c:showBubbleSize val="0"/>
        </c:dLbls>
        <c:gapWidth val="182"/>
        <c:axId val="753922495"/>
        <c:axId val="761209199"/>
      </c:barChart>
      <c:catAx>
        <c:axId val="75392249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programming language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1209199"/>
        <c:crosses val="autoZero"/>
        <c:auto val="1"/>
        <c:lblAlgn val="ctr"/>
        <c:lblOffset val="100"/>
        <c:noMultiLvlLbl val="0"/>
      </c:catAx>
      <c:valAx>
        <c:axId val="7612091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Annual</a:t>
                </a:r>
                <a:r>
                  <a:rPr lang="en-US" baseline="0"/>
                  <a:t> salary</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39224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ngwuprince/IBM_Data_Analyst_Capstone_Project/blob/main/_%20Technology_trend_dashboard_with_filter.pdf"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848074"/>
            <a:ext cx="6019800" cy="1325563"/>
          </a:xfrm>
        </p:spPr>
        <p:txBody>
          <a:bodyPr anchor="ctr">
            <a:noAutofit/>
          </a:bodyPr>
          <a:lstStyle/>
          <a:p>
            <a:r>
              <a:rPr lang="en-US" sz="3200" dirty="0">
                <a:solidFill>
                  <a:srgbClr val="0E659B"/>
                </a:solidFill>
              </a:rPr>
              <a:t>STACKOVER DEVELOPER SURVEY INSIGHT PRESENTATION</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829300" cy="1120277"/>
          </a:xfrm>
        </p:spPr>
        <p:txBody>
          <a:bodyPr>
            <a:normAutofit fontScale="92500"/>
          </a:bodyPr>
          <a:lstStyle/>
          <a:p>
            <a:pPr marL="0" indent="0">
              <a:buNone/>
            </a:pPr>
            <a:r>
              <a:rPr lang="en-US" dirty="0"/>
              <a:t>CHRISTIAN CHUKWUEMEKA NZEANORUE</a:t>
            </a:r>
          </a:p>
          <a:p>
            <a:pPr marL="0" indent="0">
              <a:buNone/>
            </a:pPr>
            <a:r>
              <a:rPr lang="en-US"/>
              <a:t>08-15-2024</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815089"/>
          </a:xfrm>
        </p:spPr>
        <p:txBody>
          <a:bodyPr>
            <a:normAutofit fontScale="90000"/>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1800" dirty="0"/>
              <a:t>Findings</a:t>
            </a:r>
          </a:p>
          <a:p>
            <a:pPr marL="0" indent="0">
              <a:buNone/>
            </a:pPr>
            <a:endParaRPr lang="en-US" sz="1800" dirty="0"/>
          </a:p>
          <a:p>
            <a:r>
              <a:rPr lang="en-US" sz="1800" dirty="0"/>
              <a:t>MySQL is the most used database.</a:t>
            </a:r>
          </a:p>
          <a:p>
            <a:r>
              <a:rPr lang="en-US" sz="1800" dirty="0"/>
              <a:t>PostgreSQL is the fastest growing database and the most desired.</a:t>
            </a:r>
          </a:p>
          <a:p>
            <a:r>
              <a:rPr lang="en-US" sz="1800" dirty="0"/>
              <a:t>MongoDB is also one of the fastest growing DB of the future.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sz="1800" dirty="0"/>
              <a:t>Implications</a:t>
            </a:r>
          </a:p>
          <a:p>
            <a:pPr marL="0" indent="0">
              <a:buNone/>
            </a:pPr>
            <a:endParaRPr lang="en-US" sz="1800" dirty="0"/>
          </a:p>
          <a:p>
            <a:r>
              <a:rPr lang="en-US" sz="1800" dirty="0"/>
              <a:t>With the massive enterprise adoption of MySQL, it will be difficult to displace as the number one database.</a:t>
            </a:r>
          </a:p>
          <a:p>
            <a:r>
              <a:rPr lang="en-US" sz="1800" dirty="0"/>
              <a:t>This is an indication that the next challenger of SQL as the top most database technology of the future is PostgreSQL.</a:t>
            </a:r>
          </a:p>
          <a:p>
            <a:r>
              <a:rPr lang="en-US" sz="1800" dirty="0"/>
              <a:t>This indicates that the need for NoSQL and </a:t>
            </a:r>
            <a:r>
              <a:rPr lang="en-US" sz="1800" dirty="0" err="1"/>
              <a:t>BigData</a:t>
            </a:r>
            <a:r>
              <a:rPr lang="en-US" sz="1800" dirty="0"/>
              <a:t> data technology awareness is growing as enterprises sorts ways to harness massive volume of unstructured data.</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hlinkClick r:id="rId2"/>
              </a:rPr>
              <a:t>https://github.com/ngwuprince/IBM_Data_Analyst_Capstone_Project/blob/main/_%20Technology_trend_dashboard_with_filter.pdf</a:t>
            </a:r>
            <a:r>
              <a:rPr lang="en-US" sz="2200" dirty="0"/>
              <a:t> </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698131"/>
          </a:xfrm>
        </p:spPr>
        <p:txBody>
          <a:bodyPr anchor="ctr">
            <a:normAutofit/>
          </a:bodyPr>
          <a:lstStyle/>
          <a:p>
            <a:r>
              <a:rPr lang="en-US" dirty="0"/>
              <a:t>DASHBOARD TAB 1</a:t>
            </a:r>
          </a:p>
        </p:txBody>
      </p:sp>
      <p:pic>
        <p:nvPicPr>
          <p:cNvPr id="6" name="Picture 5">
            <a:extLst>
              <a:ext uri="{FF2B5EF4-FFF2-40B4-BE49-F238E27FC236}">
                <a16:creationId xmlns:a16="http://schemas.microsoft.com/office/drawing/2014/main" id="{34F6E0E5-5D1E-8C0D-AD55-489B71381C1B}"/>
              </a:ext>
            </a:extLst>
          </p:cNvPr>
          <p:cNvPicPr>
            <a:picLocks noChangeAspect="1"/>
          </p:cNvPicPr>
          <p:nvPr/>
        </p:nvPicPr>
        <p:blipFill>
          <a:blip r:embed="rId2"/>
          <a:stretch>
            <a:fillRect/>
          </a:stretch>
        </p:blipFill>
        <p:spPr>
          <a:xfrm>
            <a:off x="1128824" y="1267912"/>
            <a:ext cx="9152860" cy="513288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506745"/>
          </a:xfrm>
        </p:spPr>
        <p:txBody>
          <a:bodyPr anchor="ctr">
            <a:normAutofit fontScale="90000"/>
          </a:bodyPr>
          <a:lstStyle/>
          <a:p>
            <a:r>
              <a:rPr lang="en-US" dirty="0"/>
              <a:t>DASHBOARD TAB 2</a:t>
            </a:r>
          </a:p>
        </p:txBody>
      </p:sp>
      <p:pic>
        <p:nvPicPr>
          <p:cNvPr id="6" name="Picture 5">
            <a:extLst>
              <a:ext uri="{FF2B5EF4-FFF2-40B4-BE49-F238E27FC236}">
                <a16:creationId xmlns:a16="http://schemas.microsoft.com/office/drawing/2014/main" id="{32C12170-DF95-7E60-2291-1A7739D430C2}"/>
              </a:ext>
            </a:extLst>
          </p:cNvPr>
          <p:cNvPicPr>
            <a:picLocks noChangeAspect="1"/>
          </p:cNvPicPr>
          <p:nvPr/>
        </p:nvPicPr>
        <p:blipFill>
          <a:blip r:embed="rId2"/>
          <a:stretch>
            <a:fillRect/>
          </a:stretch>
        </p:blipFill>
        <p:spPr>
          <a:xfrm>
            <a:off x="838199" y="871870"/>
            <a:ext cx="9141959" cy="5350714"/>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01330"/>
            <a:ext cx="10591800" cy="559907"/>
          </a:xfrm>
        </p:spPr>
        <p:txBody>
          <a:bodyPr anchor="ctr">
            <a:normAutofit fontScale="90000"/>
          </a:bodyPr>
          <a:lstStyle/>
          <a:p>
            <a:r>
              <a:rPr lang="en-US" dirty="0"/>
              <a:t>DASHBOARD TAB 3</a:t>
            </a:r>
          </a:p>
        </p:txBody>
      </p:sp>
      <p:pic>
        <p:nvPicPr>
          <p:cNvPr id="6" name="Picture 5">
            <a:extLst>
              <a:ext uri="{FF2B5EF4-FFF2-40B4-BE49-F238E27FC236}">
                <a16:creationId xmlns:a16="http://schemas.microsoft.com/office/drawing/2014/main" id="{72AAE2D3-E587-CED3-7943-F2E99916FB2D}"/>
              </a:ext>
            </a:extLst>
          </p:cNvPr>
          <p:cNvPicPr>
            <a:picLocks noChangeAspect="1"/>
          </p:cNvPicPr>
          <p:nvPr/>
        </p:nvPicPr>
        <p:blipFill>
          <a:blip r:embed="rId2"/>
          <a:stretch>
            <a:fillRect/>
          </a:stretch>
        </p:blipFill>
        <p:spPr>
          <a:xfrm>
            <a:off x="838200" y="861237"/>
            <a:ext cx="9197438" cy="5358809"/>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fontScale="92500" lnSpcReduction="10000"/>
          </a:bodyPr>
          <a:lstStyle/>
          <a:p>
            <a:pPr marL="0" indent="0">
              <a:buNone/>
            </a:pPr>
            <a:r>
              <a:rPr lang="en-US" dirty="0"/>
              <a:t>The findings suggest that MySQL and JavaScript/HTML will continue to dominate their respective fields, while PostgreSQL and Python/SQL show promising growth. The implications highlight the increasing importance of NoSQL and Big Data technologies, as well as potential shifts in programming language preferences. This indicates a dynamic and evolving landscape in the database and programming language domains.</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258799"/>
            <a:ext cx="10368516" cy="123973"/>
          </a:xfrm>
        </p:spPr>
        <p:txBody>
          <a:bodyPr>
            <a:normAutofit fontScale="90000"/>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79900" y="1368536"/>
            <a:ext cx="3300984" cy="4351338"/>
          </a:xfrm>
        </p:spPr>
        <p:txBody>
          <a:bodyPr>
            <a:normAutofit lnSpcReduction="10000"/>
          </a:bodyPr>
          <a:lstStyle/>
          <a:p>
            <a:pPr marL="0" indent="0">
              <a:buNone/>
            </a:pPr>
            <a:r>
              <a:rPr lang="en-US" sz="2000" dirty="0"/>
              <a:t>Findings</a:t>
            </a:r>
          </a:p>
          <a:p>
            <a:pPr marL="0" indent="0">
              <a:buNone/>
            </a:pPr>
            <a:endParaRPr lang="en-US" sz="2000" dirty="0"/>
          </a:p>
          <a:p>
            <a:r>
              <a:rPr lang="en-US" sz="2000" dirty="0"/>
              <a:t>MySQL and JavaScript/HTML continue to dominate their respective fields.</a:t>
            </a:r>
          </a:p>
          <a:p>
            <a:r>
              <a:rPr lang="en-US" sz="2000" dirty="0"/>
              <a:t>PostgreSQL and Python/SQL show promising growth in popularity.</a:t>
            </a:r>
          </a:p>
          <a:p>
            <a:r>
              <a:rPr lang="en-US" sz="2000" dirty="0"/>
              <a:t>NoSQL and Big Data technologies are becoming increasingly important in the database landscape.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3689498" y="1392976"/>
            <a:ext cx="8607057" cy="5730837"/>
          </a:xfrm>
        </p:spPr>
        <p:txBody>
          <a:bodyPr>
            <a:noAutofit/>
          </a:bodyPr>
          <a:lstStyle/>
          <a:p>
            <a:pPr marL="0" indent="0">
              <a:buNone/>
            </a:pPr>
            <a:r>
              <a:rPr lang="en-US" sz="2000" dirty="0"/>
              <a:t>Implications</a:t>
            </a:r>
          </a:p>
          <a:p>
            <a:pPr marL="0" indent="0">
              <a:buNone/>
            </a:pPr>
            <a:endParaRPr lang="en-US" sz="2000" dirty="0"/>
          </a:p>
          <a:p>
            <a:r>
              <a:rPr lang="en-US" sz="2000" dirty="0"/>
              <a:t>Organizations and developers should continue to invest in MySQL and JavaScript/HTML skills to maintain their competitiveness in the market, leveraging the extensive community support and resources available for these technologies to maximize their potential.</a:t>
            </a:r>
          </a:p>
          <a:p>
            <a:r>
              <a:rPr lang="en-US" sz="2000" dirty="0"/>
              <a:t>Businesses and developers should consider incorporating PostgreSQL and Python/SQL into their technology stacks to take advantage of their growing popularity and potential benefits, while training programs and educational institutions should include these skills in their curriculum to meet the increasing demand.</a:t>
            </a:r>
          </a:p>
          <a:p>
            <a:r>
              <a:rPr lang="en-US" sz="2000" dirty="0"/>
              <a:t>Companies should explore the adoption of NoSQL and Big Data technologies to effectively manage and analyze large volumes of data, while data professionals should acquire skills in these technologies to stay relevant in an evolving data landscape. Additionally, organizations may need to invest in infrastructure and tools that support NoSQL and Big Data technologies to harness their potential for business insights.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85000" lnSpcReduction="20000"/>
          </a:bodyPr>
          <a:lstStyle/>
          <a:p>
            <a:r>
              <a:rPr lang="en-US" dirty="0"/>
              <a:t>Continued investment in MySQL and JavaScript/HTML skills is essential for maintaining competitiveness in the market.</a:t>
            </a:r>
          </a:p>
          <a:p>
            <a:r>
              <a:rPr lang="en-US" dirty="0"/>
              <a:t>Incorporating PostgreSQL and Python/SQL into technology stacks can provide potential benefits and leverage their growing popularity.</a:t>
            </a:r>
          </a:p>
          <a:p>
            <a:r>
              <a:rPr lang="en-US" dirty="0"/>
              <a:t>Adoption of NoSQL and Big Data technologies is crucial for effective management and analysis of large volumes of data, requiring professionals to acquire relevant skills and organizations to invest in supporting infrastructure and tools.</a:t>
            </a:r>
          </a:p>
          <a:p>
            <a:r>
              <a:rPr lang="en-US" dirty="0"/>
              <a:t>Training programs and educational institutions should include PostgreSQL, Python/SQL, NoSQL, and Big Data skills in their curriculum to meet increasing demand.</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graphicFrame>
        <p:nvGraphicFramePr>
          <p:cNvPr id="7" name="Chart 6">
            <a:extLst>
              <a:ext uri="{FF2B5EF4-FFF2-40B4-BE49-F238E27FC236}">
                <a16:creationId xmlns:a16="http://schemas.microsoft.com/office/drawing/2014/main" id="{18411E74-F398-904A-75B5-64A80BD18B09}"/>
              </a:ext>
            </a:extLst>
          </p:cNvPr>
          <p:cNvGraphicFramePr>
            <a:graphicFrameLocks/>
          </p:cNvGraphicFramePr>
          <p:nvPr>
            <p:extLst>
              <p:ext uri="{D42A27DB-BD31-4B8C-83A1-F6EECF244321}">
                <p14:modId xmlns:p14="http://schemas.microsoft.com/office/powerpoint/2010/main" val="2922213591"/>
              </p:ext>
            </p:extLst>
          </p:nvPr>
        </p:nvGraphicFramePr>
        <p:xfrm>
          <a:off x="776177" y="1371600"/>
          <a:ext cx="9686260" cy="48059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7" name="Chart 6">
            <a:extLst>
              <a:ext uri="{FF2B5EF4-FFF2-40B4-BE49-F238E27FC236}">
                <a16:creationId xmlns:a16="http://schemas.microsoft.com/office/drawing/2014/main" id="{DF47A0F7-D1CA-3B25-0641-9B7A0A670A16}"/>
              </a:ext>
            </a:extLst>
          </p:cNvPr>
          <p:cNvGraphicFramePr>
            <a:graphicFrameLocks/>
          </p:cNvGraphicFramePr>
          <p:nvPr>
            <p:extLst>
              <p:ext uri="{D42A27DB-BD31-4B8C-83A1-F6EECF244321}">
                <p14:modId xmlns:p14="http://schemas.microsoft.com/office/powerpoint/2010/main" val="2519818768"/>
              </p:ext>
            </p:extLst>
          </p:nvPr>
        </p:nvGraphicFramePr>
        <p:xfrm>
          <a:off x="808074" y="1435395"/>
          <a:ext cx="10132827" cy="47102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081881"/>
          </a:xfrm>
        </p:spPr>
        <p:txBody>
          <a:bodyPr>
            <a:normAutofit/>
          </a:bodyPr>
          <a:lstStyle/>
          <a:p>
            <a:r>
              <a:rPr lang="en-US" sz="2200" dirty="0"/>
              <a:t>Data gathering, contextualization and analysis goal.</a:t>
            </a:r>
          </a:p>
          <a:p>
            <a:r>
              <a:rPr lang="en-US" sz="2200" dirty="0"/>
              <a:t>Methodology description.</a:t>
            </a:r>
          </a:p>
          <a:p>
            <a:pPr lvl="1"/>
            <a:r>
              <a:rPr lang="en-US" sz="1800" dirty="0"/>
              <a:t>Data gathering.</a:t>
            </a:r>
          </a:p>
          <a:p>
            <a:pPr lvl="1"/>
            <a:r>
              <a:rPr lang="en-US" sz="2200" dirty="0"/>
              <a:t>Data analysis.</a:t>
            </a:r>
          </a:p>
          <a:p>
            <a:pPr lvl="1"/>
            <a:r>
              <a:rPr lang="en-US" sz="2200" dirty="0"/>
              <a:t>Data visualizations e.g. three different dashboards on technology trends and preferences for developers</a:t>
            </a:r>
          </a:p>
          <a:p>
            <a:r>
              <a:rPr lang="en-US" sz="2200" dirty="0"/>
              <a:t>Results presentation and insight documentation.</a:t>
            </a:r>
          </a:p>
          <a:p>
            <a:r>
              <a:rPr lang="en-US" sz="2200" dirty="0"/>
              <a:t>Discussion of overall findings and implications for future technology usage and deployment.</a:t>
            </a:r>
          </a:p>
          <a:p>
            <a:r>
              <a:rPr lang="en-US" sz="2200" dirty="0"/>
              <a:t>Final conclusions. </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b="0" i="0" u="none" strike="noStrike" baseline="0" dirty="0" err="1">
                <a:solidFill>
                  <a:srgbClr val="006FC0"/>
                </a:solidFill>
                <a:latin typeface="Calibri" panose="020F0502020204030204" pitchFamily="34" charset="0"/>
              </a:rPr>
              <a:t>Stackoverflow</a:t>
            </a:r>
            <a:r>
              <a:rPr lang="en-US" sz="1800" b="0" i="0" u="none" strike="noStrike" baseline="0" dirty="0">
                <a:solidFill>
                  <a:srgbClr val="006FC0"/>
                </a:solidFill>
                <a:latin typeface="Calibri" panose="020F0502020204030204" pitchFamily="34" charset="0"/>
              </a:rPr>
              <a:t> conducted a comprehensive survey to gather technology preference of developers worldwide at the moment and in the future. </a:t>
            </a:r>
          </a:p>
          <a:p>
            <a:r>
              <a:rPr lang="en-US" sz="1800" b="0" i="0" u="none" strike="noStrike" baseline="0" dirty="0">
                <a:solidFill>
                  <a:srgbClr val="006FC0"/>
                </a:solidFill>
                <a:latin typeface="Calibri" panose="020F0502020204030204" pitchFamily="34" charset="0"/>
              </a:rPr>
              <a:t>Stack Overflow’s annual Developer Survey is the largest and most comprehensive survey of people who code around the world, gathering their </a:t>
            </a:r>
            <a:r>
              <a:rPr lang="en-US" sz="1800" dirty="0">
                <a:solidFill>
                  <a:srgbClr val="006FC0"/>
                </a:solidFill>
                <a:latin typeface="Calibri" panose="020F0502020204030204" pitchFamily="34" charset="0"/>
              </a:rPr>
              <a:t>preferences and demographic info.</a:t>
            </a:r>
            <a:endParaRPr lang="en-US" sz="1800" b="0" i="0" u="none" strike="noStrike" baseline="0" dirty="0">
              <a:solidFill>
                <a:srgbClr val="006FC0"/>
              </a:solidFill>
              <a:latin typeface="Calibri" panose="020F0502020204030204" pitchFamily="34" charset="0"/>
            </a:endParaRPr>
          </a:p>
          <a:p>
            <a:r>
              <a:rPr lang="en-US" sz="1800" b="0" i="0" u="none" strike="noStrike" baseline="0" dirty="0">
                <a:solidFill>
                  <a:srgbClr val="006FC0"/>
                </a:solidFill>
                <a:latin typeface="Calibri" panose="020F0502020204030204" pitchFamily="34" charset="0"/>
              </a:rPr>
              <a:t>Results don’t represent everyone in the developer community evenly as the data(subset) used is a modified version the actual survey.</a:t>
            </a:r>
          </a:p>
          <a:p>
            <a:r>
              <a:rPr lang="en-US" sz="1800" dirty="0">
                <a:solidFill>
                  <a:srgbClr val="006FC0"/>
                </a:solidFill>
                <a:latin typeface="Calibri" panose="020F0502020204030204" pitchFamily="34" charset="0"/>
              </a:rPr>
              <a:t>Over</a:t>
            </a:r>
            <a:r>
              <a:rPr lang="en-US" sz="1800" b="0" i="0" u="none" strike="noStrike" baseline="0" dirty="0">
                <a:solidFill>
                  <a:srgbClr val="006FC0"/>
                </a:solidFill>
                <a:latin typeface="Calibri" panose="020F0502020204030204" pitchFamily="34" charset="0"/>
              </a:rPr>
              <a:t> 90,000 developers filled the survey. </a:t>
            </a:r>
          </a:p>
          <a:p>
            <a:r>
              <a:rPr lang="en-US" sz="1800" dirty="0">
                <a:solidFill>
                  <a:srgbClr val="006FC0"/>
                </a:solidFill>
                <a:latin typeface="Calibri" panose="020F0502020204030204" pitchFamily="34" charset="0"/>
              </a:rPr>
              <a:t>This project is aimed at:</a:t>
            </a:r>
          </a:p>
          <a:p>
            <a:pPr lvl="1"/>
            <a:r>
              <a:rPr lang="en-US" sz="1400" b="0" i="0" u="none" strike="noStrike" baseline="0" dirty="0">
                <a:solidFill>
                  <a:srgbClr val="006FC0"/>
                </a:solidFill>
                <a:latin typeface="Calibri" panose="020F0502020204030204" pitchFamily="34" charset="0"/>
              </a:rPr>
              <a:t>Extracting insight on developers’ technology current use</a:t>
            </a:r>
          </a:p>
          <a:p>
            <a:pPr lvl="1"/>
            <a:r>
              <a:rPr lang="en-US" sz="1400" dirty="0">
                <a:solidFill>
                  <a:srgbClr val="006FC0"/>
                </a:solidFill>
                <a:latin typeface="Calibri" panose="020F0502020204030204" pitchFamily="34" charset="0"/>
              </a:rPr>
              <a:t>Insight on future Technology use preference</a:t>
            </a:r>
          </a:p>
          <a:p>
            <a:pPr lvl="1"/>
            <a:r>
              <a:rPr lang="en-US" sz="1400" b="0" i="0" u="none" strike="noStrike" baseline="0" dirty="0">
                <a:solidFill>
                  <a:srgbClr val="006FC0"/>
                </a:solidFill>
                <a:latin typeface="Calibri" panose="020F0502020204030204" pitchFamily="34" charset="0"/>
              </a:rPr>
              <a:t>Insight on the demographics of respondents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fontScale="92500" lnSpcReduction="20000"/>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6FC0"/>
                </a:solidFill>
                <a:latin typeface="Calibri" panose="020F0502020204030204" pitchFamily="34" charset="0"/>
              </a:rPr>
              <a:t>Collect survey data &amp; explore its content through:</a:t>
            </a:r>
          </a:p>
          <a:p>
            <a:pPr lvl="1"/>
            <a:r>
              <a:rPr lang="en-US" sz="1400" b="0" i="0" u="none" strike="noStrike" baseline="0" dirty="0">
                <a:solidFill>
                  <a:srgbClr val="006FC0"/>
                </a:solidFill>
                <a:latin typeface="Calibri" panose="020F0502020204030204" pitchFamily="34" charset="0"/>
              </a:rPr>
              <a:t>Web Scraping</a:t>
            </a:r>
          </a:p>
          <a:p>
            <a:pPr lvl="1"/>
            <a:r>
              <a:rPr lang="en-US" sz="1400" b="0" i="0" u="none" strike="noStrike" baseline="0" dirty="0">
                <a:solidFill>
                  <a:srgbClr val="006FC0"/>
                </a:solidFill>
                <a:latin typeface="Calibri" panose="020F0502020204030204" pitchFamily="34" charset="0"/>
              </a:rPr>
              <a:t>APIs.</a:t>
            </a:r>
          </a:p>
          <a:p>
            <a:pPr lvl="1"/>
            <a:r>
              <a:rPr lang="en-US" sz="1400" b="0" i="0" u="none" strike="noStrike" baseline="0" dirty="0">
                <a:solidFill>
                  <a:srgbClr val="006FC0"/>
                </a:solidFill>
                <a:latin typeface="Calibri" panose="020F0502020204030204" pitchFamily="34" charset="0"/>
              </a:rPr>
              <a:t>Request library.</a:t>
            </a:r>
          </a:p>
          <a:p>
            <a:r>
              <a:rPr lang="en-US" sz="1800" b="0" i="0" u="none" strike="noStrike" baseline="0" dirty="0">
                <a:solidFill>
                  <a:srgbClr val="006FC0"/>
                </a:solidFill>
                <a:latin typeface="Calibri" panose="020F0502020204030204" pitchFamily="34" charset="0"/>
              </a:rPr>
              <a:t>Data Wrangling</a:t>
            </a:r>
          </a:p>
          <a:p>
            <a:pPr lvl="1"/>
            <a:r>
              <a:rPr lang="en-US" sz="1400" b="0" i="0" u="none" strike="noStrike" baseline="0" dirty="0">
                <a:solidFill>
                  <a:srgbClr val="006FC0"/>
                </a:solidFill>
                <a:latin typeface="Calibri" panose="020F0502020204030204" pitchFamily="34" charset="0"/>
              </a:rPr>
              <a:t>Exploratory data analysis</a:t>
            </a:r>
          </a:p>
          <a:p>
            <a:pPr lvl="1"/>
            <a:r>
              <a:rPr lang="en-US" sz="1400" b="0" i="0" u="none" strike="noStrike" baseline="0" dirty="0">
                <a:solidFill>
                  <a:srgbClr val="006FC0"/>
                </a:solidFill>
                <a:latin typeface="Calibri" panose="020F0502020204030204" pitchFamily="34" charset="0"/>
              </a:rPr>
              <a:t>Data reformatting</a:t>
            </a:r>
          </a:p>
          <a:p>
            <a:pPr lvl="1"/>
            <a:r>
              <a:rPr lang="en-US" sz="1400" b="0" i="0" u="none" strike="noStrike" baseline="0" dirty="0">
                <a:solidFill>
                  <a:srgbClr val="006FC0"/>
                </a:solidFill>
                <a:latin typeface="Calibri" panose="020F0502020204030204" pitchFamily="34" charset="0"/>
              </a:rPr>
              <a:t>Analyzing data distribution.</a:t>
            </a:r>
          </a:p>
          <a:p>
            <a:pPr lvl="1"/>
            <a:r>
              <a:rPr lang="en-US" sz="1400" b="0" i="0" u="none" strike="noStrike" baseline="0" dirty="0">
                <a:solidFill>
                  <a:srgbClr val="006FC0"/>
                </a:solidFill>
                <a:latin typeface="Calibri" panose="020F0502020204030204" pitchFamily="34" charset="0"/>
              </a:rPr>
              <a:t>Handling outliers.</a:t>
            </a:r>
          </a:p>
          <a:p>
            <a:pPr lvl="1"/>
            <a:r>
              <a:rPr lang="en-US" sz="1400" b="0" i="0" u="none" strike="noStrike" baseline="0" dirty="0">
                <a:solidFill>
                  <a:srgbClr val="006FC0"/>
                </a:solidFill>
                <a:latin typeface="Calibri" panose="020F0502020204030204" pitchFamily="34" charset="0"/>
              </a:rPr>
              <a:t>Correlations.</a:t>
            </a:r>
          </a:p>
          <a:p>
            <a:r>
              <a:rPr lang="en-US" sz="1800" b="0" i="0" u="none" strike="noStrike" baseline="0" dirty="0">
                <a:solidFill>
                  <a:srgbClr val="006FC0"/>
                </a:solidFill>
                <a:latin typeface="Calibri" panose="020F0502020204030204" pitchFamily="34" charset="0"/>
              </a:rPr>
              <a:t>Data Visualization</a:t>
            </a:r>
          </a:p>
          <a:p>
            <a:pPr lvl="1"/>
            <a:r>
              <a:rPr lang="en-US" sz="1400" b="0" i="0" u="none" strike="noStrike" baseline="0" dirty="0">
                <a:solidFill>
                  <a:srgbClr val="006FC0"/>
                </a:solidFill>
                <a:latin typeface="Calibri" panose="020F0502020204030204" pitchFamily="34" charset="0"/>
              </a:rPr>
              <a:t>Highlight distribution of data, relationships, the composition and comparison of data.</a:t>
            </a:r>
          </a:p>
          <a:p>
            <a:r>
              <a:rPr lang="en-US" sz="1800" b="0" i="0" u="none" strike="noStrike" baseline="0" dirty="0">
                <a:solidFill>
                  <a:srgbClr val="006FC0"/>
                </a:solidFill>
                <a:latin typeface="Calibri" panose="020F0502020204030204" pitchFamily="34" charset="0"/>
              </a:rPr>
              <a:t>Dashboards</a:t>
            </a:r>
          </a:p>
          <a:p>
            <a:pPr lvl="1"/>
            <a:r>
              <a:rPr lang="en-US" sz="1400" dirty="0">
                <a:solidFill>
                  <a:srgbClr val="006FC0"/>
                </a:solidFill>
                <a:latin typeface="Calibri" panose="020F0502020204030204" pitchFamily="34" charset="0"/>
              </a:rPr>
              <a:t>IBM Cognos Analytics</a:t>
            </a:r>
          </a:p>
          <a:p>
            <a:r>
              <a:rPr lang="en-US" sz="1800" dirty="0">
                <a:solidFill>
                  <a:srgbClr val="006FC0"/>
                </a:solidFill>
                <a:latin typeface="Calibri" panose="020F0502020204030204" pitchFamily="34" charset="0"/>
              </a:rPr>
              <a:t>Documentation and Reporting</a:t>
            </a:r>
          </a:p>
          <a:p>
            <a:pPr lvl="1"/>
            <a:r>
              <a:rPr lang="en-US" sz="1400" dirty="0">
                <a:solidFill>
                  <a:srgbClr val="006FC0"/>
                </a:solidFill>
                <a:latin typeface="Calibri" panose="020F0502020204030204" pitchFamily="34" charset="0"/>
              </a:rPr>
              <a:t>PowerPoint Presentation</a:t>
            </a:r>
          </a:p>
          <a:p>
            <a:pPr lvl="1"/>
            <a:r>
              <a:rPr lang="en-US" sz="1400" dirty="0" err="1">
                <a:solidFill>
                  <a:srgbClr val="006FC0"/>
                </a:solidFill>
                <a:latin typeface="Calibri" panose="020F0502020204030204" pitchFamily="34" charset="0"/>
              </a:rPr>
              <a:t>Github</a:t>
            </a:r>
            <a:endParaRPr lang="en-US" sz="1400" dirty="0">
              <a:solidFill>
                <a:srgbClr val="006FC0"/>
              </a:solidFill>
              <a:latin typeface="Calibri" panose="020F0502020204030204" pitchFamily="34" charset="0"/>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74D3852D-6C02-3FF1-A792-817CC2B80C24}"/>
              </a:ext>
            </a:extLst>
          </p:cNvPr>
          <p:cNvPicPr>
            <a:picLocks noChangeAspect="1"/>
          </p:cNvPicPr>
          <p:nvPr/>
        </p:nvPicPr>
        <p:blipFill>
          <a:blip r:embed="rId2"/>
          <a:stretch>
            <a:fillRect/>
          </a:stretch>
        </p:blipFill>
        <p:spPr>
          <a:xfrm>
            <a:off x="838200" y="1690688"/>
            <a:ext cx="4612735" cy="3785091"/>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173738"/>
            <a:ext cx="10515600" cy="1325563"/>
          </a:xfrm>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928137" y="1825624"/>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035223" y="1825623"/>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7EC5B9B6-67FB-D0DE-C229-8D2A425A90C9}"/>
              </a:ext>
            </a:extLst>
          </p:cNvPr>
          <p:cNvPicPr>
            <a:picLocks noChangeAspect="1"/>
          </p:cNvPicPr>
          <p:nvPr/>
        </p:nvPicPr>
        <p:blipFill>
          <a:blip r:embed="rId3"/>
          <a:stretch>
            <a:fillRect/>
          </a:stretch>
        </p:blipFill>
        <p:spPr>
          <a:xfrm>
            <a:off x="240326" y="2462502"/>
            <a:ext cx="5604264" cy="3543265"/>
          </a:xfrm>
          <a:prstGeom prst="rect">
            <a:avLst/>
          </a:prstGeom>
        </p:spPr>
      </p:pic>
      <p:pic>
        <p:nvPicPr>
          <p:cNvPr id="9" name="Picture 8">
            <a:extLst>
              <a:ext uri="{FF2B5EF4-FFF2-40B4-BE49-F238E27FC236}">
                <a16:creationId xmlns:a16="http://schemas.microsoft.com/office/drawing/2014/main" id="{E5B3EAF3-F06C-FF73-1464-90B447D87FCB}"/>
              </a:ext>
            </a:extLst>
          </p:cNvPr>
          <p:cNvPicPr>
            <a:picLocks noChangeAspect="1"/>
          </p:cNvPicPr>
          <p:nvPr/>
        </p:nvPicPr>
        <p:blipFill>
          <a:blip r:embed="rId4"/>
          <a:stretch>
            <a:fillRect/>
          </a:stretch>
        </p:blipFill>
        <p:spPr>
          <a:xfrm>
            <a:off x="6060558" y="2462502"/>
            <a:ext cx="6131442" cy="3543266"/>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sz="2000" dirty="0"/>
              <a:t>Findings</a:t>
            </a:r>
          </a:p>
          <a:p>
            <a:pPr marL="0" indent="0">
              <a:buNone/>
            </a:pPr>
            <a:endParaRPr lang="en-US" sz="2000" dirty="0"/>
          </a:p>
          <a:p>
            <a:r>
              <a:rPr lang="en-US" sz="2000" dirty="0"/>
              <a:t>JavaScript/HTML is the most used programming language both currently and desired in the future.</a:t>
            </a:r>
          </a:p>
          <a:p>
            <a:r>
              <a:rPr lang="en-US" sz="2000" dirty="0"/>
              <a:t>Python and SQL remains relatively in high growth and demand</a:t>
            </a:r>
          </a:p>
          <a:p>
            <a:r>
              <a:rPr lang="en-US" sz="2000" dirty="0"/>
              <a:t>Kotlin and GO could become a high demand programming language in the Future as they the new entrants in the top 10 of programming languages desired in the future.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sz="1800" dirty="0"/>
              <a:t>Implications</a:t>
            </a:r>
          </a:p>
          <a:p>
            <a:pPr marL="0" indent="0">
              <a:buNone/>
            </a:pPr>
            <a:endParaRPr lang="en-US" sz="1800" dirty="0"/>
          </a:p>
          <a:p>
            <a:r>
              <a:rPr lang="en-US" sz="1800" dirty="0"/>
              <a:t>JavaScript/HTML will still lead the park in the years to come in web development preferred Technology.</a:t>
            </a:r>
          </a:p>
          <a:p>
            <a:r>
              <a:rPr lang="en-US" sz="1800" dirty="0"/>
              <a:t>They could be a shift in programming language preference Python/SQL gain popularity amongst developers, especially for new developers and learners. </a:t>
            </a:r>
          </a:p>
          <a:p>
            <a:r>
              <a:rPr lang="en-US" sz="1800" dirty="0"/>
              <a:t>With the introduction of Kotlin and Go, Java might be retired as the preferred programming language for app development.</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909197"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8054162" y="1765005"/>
            <a:ext cx="1758142" cy="56255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148AEA71-593E-2152-0895-560725D1EB29}"/>
              </a:ext>
            </a:extLst>
          </p:cNvPr>
          <p:cNvPicPr>
            <a:picLocks noChangeAspect="1"/>
          </p:cNvPicPr>
          <p:nvPr/>
        </p:nvPicPr>
        <p:blipFill>
          <a:blip r:embed="rId2"/>
          <a:stretch>
            <a:fillRect/>
          </a:stretch>
        </p:blipFill>
        <p:spPr>
          <a:xfrm>
            <a:off x="6307" y="2506661"/>
            <a:ext cx="6072302" cy="3461562"/>
          </a:xfrm>
          <a:prstGeom prst="rect">
            <a:avLst/>
          </a:prstGeom>
        </p:spPr>
      </p:pic>
      <p:pic>
        <p:nvPicPr>
          <p:cNvPr id="9" name="Picture 8">
            <a:extLst>
              <a:ext uri="{FF2B5EF4-FFF2-40B4-BE49-F238E27FC236}">
                <a16:creationId xmlns:a16="http://schemas.microsoft.com/office/drawing/2014/main" id="{7BE1F766-221D-A430-B372-A2BC168148B1}"/>
              </a:ext>
            </a:extLst>
          </p:cNvPr>
          <p:cNvPicPr>
            <a:picLocks noChangeAspect="1"/>
          </p:cNvPicPr>
          <p:nvPr/>
        </p:nvPicPr>
        <p:blipFill>
          <a:blip r:embed="rId3"/>
          <a:stretch>
            <a:fillRect/>
          </a:stretch>
        </p:blipFill>
        <p:spPr>
          <a:xfrm>
            <a:off x="6096000" y="2506660"/>
            <a:ext cx="6114842" cy="3461563"/>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8010</TotalTime>
  <Words>929</Words>
  <Application>Microsoft Office PowerPoint</Application>
  <PresentationFormat>Widescreen</PresentationFormat>
  <Paragraphs>115</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vt:lpstr>
      <vt:lpstr>IBM Plex Mono SemiBold</vt:lpstr>
      <vt:lpstr>IBM Plex Mono Text</vt:lpstr>
      <vt:lpstr>SLIDE_TEMPLATE_skill_network</vt:lpstr>
      <vt:lpstr>STACKOVER DEVELOPER SURVEY INSIGHT PRESENTATION</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Nzeanorue, Christian C</cp:lastModifiedBy>
  <cp:revision>37</cp:revision>
  <dcterms:created xsi:type="dcterms:W3CDTF">2020-10-28T18:29:43Z</dcterms:created>
  <dcterms:modified xsi:type="dcterms:W3CDTF">2024-09-12T22:58:38Z</dcterms:modified>
</cp:coreProperties>
</file>