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5143500" cx="9144000"/>
  <p:notesSz cx="6858000" cy="9144000"/>
  <p:embeddedFontLst>
    <p:embeddedFont>
      <p:font typeface="Nunito"/>
      <p:regular r:id="rId77"/>
      <p:bold r:id="rId78"/>
      <p:italic r:id="rId79"/>
      <p:boldItalic r:id="rId80"/>
    </p:embeddedFont>
    <p:embeddedFont>
      <p:font typeface="Maven Pro"/>
      <p:regular r:id="rId81"/>
      <p:bold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83" roundtripDataSignature="AMtx7miXMWqhh1zhIpC/j9qxpqkwEAjR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customschemas.google.com/relationships/presentationmetadata" Target="meta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Nunito-boldItalic.fntdata"/><Relationship Id="rId82" Type="http://schemas.openxmlformats.org/officeDocument/2006/relationships/font" Target="fonts/MavenPro-bold.fntdata"/><Relationship Id="rId81"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Nunito-regular.fntdata"/><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Nunito-italic.fntdata"/><Relationship Id="rId34" Type="http://schemas.openxmlformats.org/officeDocument/2006/relationships/slide" Target="slides/slide29.xml"/><Relationship Id="rId78" Type="http://schemas.openxmlformats.org/officeDocument/2006/relationships/font" Target="fonts/Nunito-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edcd03e4a1_1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edcd03e4a1_1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eddeab88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1eddeab880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5" name="Google Shape;60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9" name="Google Shape;629;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2" name="Google Shape;652;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9" name="Google Shape;669;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g1edcd03e4a1_1_284"/>
          <p:cNvGrpSpPr/>
          <p:nvPr/>
        </p:nvGrpSpPr>
        <p:grpSpPr>
          <a:xfrm>
            <a:off x="7343003" y="3409675"/>
            <a:ext cx="1691422" cy="1732548"/>
            <a:chOff x="7343003" y="3409675"/>
            <a:chExt cx="1691422" cy="1732548"/>
          </a:xfrm>
        </p:grpSpPr>
        <p:grpSp>
          <p:nvGrpSpPr>
            <p:cNvPr id="11" name="Google Shape;11;g1edcd03e4a1_1_284"/>
            <p:cNvGrpSpPr/>
            <p:nvPr/>
          </p:nvGrpSpPr>
          <p:grpSpPr>
            <a:xfrm>
              <a:off x="7343003" y="4453711"/>
              <a:ext cx="316800" cy="688512"/>
              <a:chOff x="7343003" y="4453711"/>
              <a:chExt cx="316800" cy="688512"/>
            </a:xfrm>
          </p:grpSpPr>
          <p:sp>
            <p:nvSpPr>
              <p:cNvPr id="12" name="Google Shape;12;g1edcd03e4a1_1_284"/>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1edcd03e4a1_1_284"/>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g1edcd03e4a1_1_284"/>
            <p:cNvGrpSpPr/>
            <p:nvPr/>
          </p:nvGrpSpPr>
          <p:grpSpPr>
            <a:xfrm>
              <a:off x="7801210" y="4105700"/>
              <a:ext cx="316800" cy="1036523"/>
              <a:chOff x="7801210" y="4105700"/>
              <a:chExt cx="316800" cy="1036523"/>
            </a:xfrm>
          </p:grpSpPr>
          <p:sp>
            <p:nvSpPr>
              <p:cNvPr id="15" name="Google Shape;15;g1edcd03e4a1_1_284"/>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edcd03e4a1_1_284"/>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1edcd03e4a1_1_284"/>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g1edcd03e4a1_1_284"/>
            <p:cNvGrpSpPr/>
            <p:nvPr/>
          </p:nvGrpSpPr>
          <p:grpSpPr>
            <a:xfrm>
              <a:off x="8259418" y="3757688"/>
              <a:ext cx="316800" cy="1384535"/>
              <a:chOff x="8259418" y="3757688"/>
              <a:chExt cx="316800" cy="1384535"/>
            </a:xfrm>
          </p:grpSpPr>
          <p:sp>
            <p:nvSpPr>
              <p:cNvPr id="19" name="Google Shape;19;g1edcd03e4a1_1_284"/>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1edcd03e4a1_1_284"/>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1edcd03e4a1_1_284"/>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1edcd03e4a1_1_284"/>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g1edcd03e4a1_1_284"/>
            <p:cNvGrpSpPr/>
            <p:nvPr/>
          </p:nvGrpSpPr>
          <p:grpSpPr>
            <a:xfrm>
              <a:off x="8717625" y="3409675"/>
              <a:ext cx="316800" cy="1732548"/>
              <a:chOff x="8717625" y="3409675"/>
              <a:chExt cx="316800" cy="1732548"/>
            </a:xfrm>
          </p:grpSpPr>
          <p:sp>
            <p:nvSpPr>
              <p:cNvPr id="24" name="Google Shape;24;g1edcd03e4a1_1_284"/>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g1edcd03e4a1_1_284"/>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1edcd03e4a1_1_284"/>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1edcd03e4a1_1_284"/>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1edcd03e4a1_1_284"/>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g1edcd03e4a1_1_284"/>
          <p:cNvGrpSpPr/>
          <p:nvPr/>
        </p:nvGrpSpPr>
        <p:grpSpPr>
          <a:xfrm>
            <a:off x="5043503" y="0"/>
            <a:ext cx="3814072" cy="3839102"/>
            <a:chOff x="5043503" y="0"/>
            <a:chExt cx="3814072" cy="3839102"/>
          </a:xfrm>
        </p:grpSpPr>
        <p:sp>
          <p:nvSpPr>
            <p:cNvPr id="30" name="Google Shape;30;g1edcd03e4a1_1_284"/>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edcd03e4a1_1_284"/>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g1edcd03e4a1_1_284"/>
            <p:cNvGrpSpPr/>
            <p:nvPr/>
          </p:nvGrpSpPr>
          <p:grpSpPr>
            <a:xfrm>
              <a:off x="7647812" y="2704283"/>
              <a:ext cx="635219" cy="635219"/>
              <a:chOff x="6725724" y="2701260"/>
              <a:chExt cx="1208101" cy="1208100"/>
            </a:xfrm>
          </p:grpSpPr>
          <p:sp>
            <p:nvSpPr>
              <p:cNvPr id="33" name="Google Shape;33;g1edcd03e4a1_1_284"/>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1edcd03e4a1_1_284"/>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1edcd03e4a1_1_284"/>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g1edcd03e4a1_1_284"/>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g1edcd03e4a1_1_284"/>
            <p:cNvGrpSpPr/>
            <p:nvPr/>
          </p:nvGrpSpPr>
          <p:grpSpPr>
            <a:xfrm>
              <a:off x="7952720" y="179238"/>
              <a:ext cx="873165" cy="873003"/>
              <a:chOff x="7754428" y="208725"/>
              <a:chExt cx="541800" cy="541800"/>
            </a:xfrm>
          </p:grpSpPr>
          <p:sp>
            <p:nvSpPr>
              <p:cNvPr id="38" name="Google Shape;38;g1edcd03e4a1_1_284"/>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1edcd03e4a1_1_284"/>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g1edcd03e4a1_1_284"/>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1edcd03e4a1_1_284"/>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1edcd03e4a1_1_284"/>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1edcd03e4a1_1_28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1edcd03e4a1_1_284"/>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1edcd03e4a1_1_284"/>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g1edcd03e4a1_1_284"/>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g1edcd03e4a1_1_284"/>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g1edcd03e4a1_1_28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g1edcd03e4a1_1_416"/>
          <p:cNvGrpSpPr/>
          <p:nvPr/>
        </p:nvGrpSpPr>
        <p:grpSpPr>
          <a:xfrm>
            <a:off x="52" y="4099200"/>
            <a:ext cx="9144036" cy="1044300"/>
            <a:chOff x="52" y="4099200"/>
            <a:chExt cx="9144036" cy="1044300"/>
          </a:xfrm>
        </p:grpSpPr>
        <p:grpSp>
          <p:nvGrpSpPr>
            <p:cNvPr id="143" name="Google Shape;143;g1edcd03e4a1_1_416"/>
            <p:cNvGrpSpPr/>
            <p:nvPr/>
          </p:nvGrpSpPr>
          <p:grpSpPr>
            <a:xfrm>
              <a:off x="52" y="4309200"/>
              <a:ext cx="231622" cy="834300"/>
              <a:chOff x="2688737" y="4301380"/>
              <a:chExt cx="231900" cy="834300"/>
            </a:xfrm>
          </p:grpSpPr>
          <p:sp>
            <p:nvSpPr>
              <p:cNvPr id="144" name="Google Shape;144;g1edcd03e4a1_1_416"/>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1edcd03e4a1_1_416"/>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edcd03e4a1_1_416"/>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1edcd03e4a1_1_416"/>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g1edcd03e4a1_1_416"/>
            <p:cNvGrpSpPr/>
            <p:nvPr/>
          </p:nvGrpSpPr>
          <p:grpSpPr>
            <a:xfrm>
              <a:off x="371406" y="4099200"/>
              <a:ext cx="231622" cy="1044300"/>
              <a:chOff x="2688737" y="4091380"/>
              <a:chExt cx="231900" cy="1044300"/>
            </a:xfrm>
          </p:grpSpPr>
          <p:sp>
            <p:nvSpPr>
              <p:cNvPr id="149" name="Google Shape;149;g1edcd03e4a1_1_416"/>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1edcd03e4a1_1_416"/>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1edcd03e4a1_1_416"/>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1edcd03e4a1_1_416"/>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1edcd03e4a1_1_416"/>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g1edcd03e4a1_1_416"/>
            <p:cNvGrpSpPr/>
            <p:nvPr/>
          </p:nvGrpSpPr>
          <p:grpSpPr>
            <a:xfrm>
              <a:off x="742761" y="4309200"/>
              <a:ext cx="231622" cy="834300"/>
              <a:chOff x="2688737" y="4301380"/>
              <a:chExt cx="231900" cy="834300"/>
            </a:xfrm>
          </p:grpSpPr>
          <p:sp>
            <p:nvSpPr>
              <p:cNvPr id="155" name="Google Shape;155;g1edcd03e4a1_1_416"/>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1edcd03e4a1_1_416"/>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1edcd03e4a1_1_416"/>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1edcd03e4a1_1_416"/>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g1edcd03e4a1_1_416"/>
            <p:cNvGrpSpPr/>
            <p:nvPr/>
          </p:nvGrpSpPr>
          <p:grpSpPr>
            <a:xfrm>
              <a:off x="1114115" y="4518900"/>
              <a:ext cx="231622" cy="624600"/>
              <a:chOff x="2688737" y="4511080"/>
              <a:chExt cx="231900" cy="624600"/>
            </a:xfrm>
          </p:grpSpPr>
          <p:sp>
            <p:nvSpPr>
              <p:cNvPr id="160" name="Google Shape;160;g1edcd03e4a1_1_416"/>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1edcd03e4a1_1_416"/>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1edcd03e4a1_1_416"/>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g1edcd03e4a1_1_416"/>
            <p:cNvGrpSpPr/>
            <p:nvPr/>
          </p:nvGrpSpPr>
          <p:grpSpPr>
            <a:xfrm>
              <a:off x="1856753" y="4099200"/>
              <a:ext cx="231600" cy="1044300"/>
              <a:chOff x="1856753" y="4099200"/>
              <a:chExt cx="231600" cy="1044300"/>
            </a:xfrm>
          </p:grpSpPr>
          <p:sp>
            <p:nvSpPr>
              <p:cNvPr id="164" name="Google Shape;164;g1edcd03e4a1_1_416"/>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1edcd03e4a1_1_416"/>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1edcd03e4a1_1_416"/>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1edcd03e4a1_1_416"/>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1edcd03e4a1_1_416"/>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g1edcd03e4a1_1_416"/>
            <p:cNvGrpSpPr/>
            <p:nvPr/>
          </p:nvGrpSpPr>
          <p:grpSpPr>
            <a:xfrm>
              <a:off x="2228107" y="4309200"/>
              <a:ext cx="231600" cy="834300"/>
              <a:chOff x="2228107" y="4309200"/>
              <a:chExt cx="231600" cy="834300"/>
            </a:xfrm>
          </p:grpSpPr>
          <p:sp>
            <p:nvSpPr>
              <p:cNvPr id="170" name="Google Shape;170;g1edcd03e4a1_1_416"/>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1edcd03e4a1_1_416"/>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1edcd03e4a1_1_416"/>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1edcd03e4a1_1_416"/>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g1edcd03e4a1_1_416"/>
            <p:cNvGrpSpPr/>
            <p:nvPr/>
          </p:nvGrpSpPr>
          <p:grpSpPr>
            <a:xfrm>
              <a:off x="2599462" y="4518900"/>
              <a:ext cx="231600" cy="624600"/>
              <a:chOff x="2599462" y="4518900"/>
              <a:chExt cx="231600" cy="624600"/>
            </a:xfrm>
          </p:grpSpPr>
          <p:sp>
            <p:nvSpPr>
              <p:cNvPr id="175" name="Google Shape;175;g1edcd03e4a1_1_416"/>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1edcd03e4a1_1_416"/>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1edcd03e4a1_1_416"/>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g1edcd03e4a1_1_416"/>
            <p:cNvGrpSpPr/>
            <p:nvPr/>
          </p:nvGrpSpPr>
          <p:grpSpPr>
            <a:xfrm>
              <a:off x="3342171" y="4099200"/>
              <a:ext cx="231600" cy="1044300"/>
              <a:chOff x="3342171" y="4099200"/>
              <a:chExt cx="231600" cy="1044300"/>
            </a:xfrm>
          </p:grpSpPr>
          <p:sp>
            <p:nvSpPr>
              <p:cNvPr id="179" name="Google Shape;179;g1edcd03e4a1_1_416"/>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1edcd03e4a1_1_416"/>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1edcd03e4a1_1_416"/>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1edcd03e4a1_1_416"/>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1edcd03e4a1_1_416"/>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g1edcd03e4a1_1_416"/>
            <p:cNvGrpSpPr/>
            <p:nvPr/>
          </p:nvGrpSpPr>
          <p:grpSpPr>
            <a:xfrm>
              <a:off x="3713525" y="4309200"/>
              <a:ext cx="231600" cy="834300"/>
              <a:chOff x="3713525" y="4309200"/>
              <a:chExt cx="231600" cy="834300"/>
            </a:xfrm>
          </p:grpSpPr>
          <p:sp>
            <p:nvSpPr>
              <p:cNvPr id="185" name="Google Shape;185;g1edcd03e4a1_1_416"/>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1edcd03e4a1_1_416"/>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1edcd03e4a1_1_416"/>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1edcd03e4a1_1_416"/>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g1edcd03e4a1_1_416"/>
            <p:cNvGrpSpPr/>
            <p:nvPr/>
          </p:nvGrpSpPr>
          <p:grpSpPr>
            <a:xfrm>
              <a:off x="1485398" y="4309200"/>
              <a:ext cx="231600" cy="834300"/>
              <a:chOff x="1485398" y="4309200"/>
              <a:chExt cx="231600" cy="834300"/>
            </a:xfrm>
          </p:grpSpPr>
          <p:sp>
            <p:nvSpPr>
              <p:cNvPr id="190" name="Google Shape;190;g1edcd03e4a1_1_416"/>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1edcd03e4a1_1_416"/>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1edcd03e4a1_1_416"/>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1edcd03e4a1_1_416"/>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g1edcd03e4a1_1_416"/>
            <p:cNvGrpSpPr/>
            <p:nvPr/>
          </p:nvGrpSpPr>
          <p:grpSpPr>
            <a:xfrm>
              <a:off x="4084879" y="4518900"/>
              <a:ext cx="231600" cy="624600"/>
              <a:chOff x="4084879" y="4518900"/>
              <a:chExt cx="231600" cy="624600"/>
            </a:xfrm>
          </p:grpSpPr>
          <p:sp>
            <p:nvSpPr>
              <p:cNvPr id="195" name="Google Shape;195;g1edcd03e4a1_1_416"/>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1edcd03e4a1_1_416"/>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1edcd03e4a1_1_416"/>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g1edcd03e4a1_1_416"/>
            <p:cNvGrpSpPr/>
            <p:nvPr/>
          </p:nvGrpSpPr>
          <p:grpSpPr>
            <a:xfrm>
              <a:off x="2970816" y="4309200"/>
              <a:ext cx="231600" cy="834300"/>
              <a:chOff x="2970816" y="4309200"/>
              <a:chExt cx="231600" cy="834300"/>
            </a:xfrm>
          </p:grpSpPr>
          <p:sp>
            <p:nvSpPr>
              <p:cNvPr id="199" name="Google Shape;199;g1edcd03e4a1_1_416"/>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1edcd03e4a1_1_416"/>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1edcd03e4a1_1_416"/>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1edcd03e4a1_1_416"/>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g1edcd03e4a1_1_416"/>
            <p:cNvGrpSpPr/>
            <p:nvPr/>
          </p:nvGrpSpPr>
          <p:grpSpPr>
            <a:xfrm>
              <a:off x="4456234" y="4309200"/>
              <a:ext cx="231600" cy="834300"/>
              <a:chOff x="4456234" y="4309200"/>
              <a:chExt cx="231600" cy="834300"/>
            </a:xfrm>
          </p:grpSpPr>
          <p:sp>
            <p:nvSpPr>
              <p:cNvPr id="204" name="Google Shape;204;g1edcd03e4a1_1_416"/>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1edcd03e4a1_1_416"/>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1edcd03e4a1_1_416"/>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1edcd03e4a1_1_416"/>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g1edcd03e4a1_1_416"/>
            <p:cNvGrpSpPr/>
            <p:nvPr/>
          </p:nvGrpSpPr>
          <p:grpSpPr>
            <a:xfrm>
              <a:off x="4827588" y="4099200"/>
              <a:ext cx="231600" cy="1044300"/>
              <a:chOff x="4827588" y="4099200"/>
              <a:chExt cx="231600" cy="1044300"/>
            </a:xfrm>
          </p:grpSpPr>
          <p:sp>
            <p:nvSpPr>
              <p:cNvPr id="209" name="Google Shape;209;g1edcd03e4a1_1_416"/>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1edcd03e4a1_1_416"/>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1edcd03e4a1_1_416"/>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1edcd03e4a1_1_416"/>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1edcd03e4a1_1_416"/>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g1edcd03e4a1_1_416"/>
            <p:cNvGrpSpPr/>
            <p:nvPr/>
          </p:nvGrpSpPr>
          <p:grpSpPr>
            <a:xfrm>
              <a:off x="5198943" y="4309200"/>
              <a:ext cx="231600" cy="834300"/>
              <a:chOff x="5198943" y="4309200"/>
              <a:chExt cx="231600" cy="834300"/>
            </a:xfrm>
          </p:grpSpPr>
          <p:sp>
            <p:nvSpPr>
              <p:cNvPr id="215" name="Google Shape;215;g1edcd03e4a1_1_416"/>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1edcd03e4a1_1_416"/>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1edcd03e4a1_1_416"/>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1edcd03e4a1_1_416"/>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g1edcd03e4a1_1_416"/>
            <p:cNvGrpSpPr/>
            <p:nvPr/>
          </p:nvGrpSpPr>
          <p:grpSpPr>
            <a:xfrm>
              <a:off x="5570297" y="4518900"/>
              <a:ext cx="231600" cy="624600"/>
              <a:chOff x="5570297" y="4518900"/>
              <a:chExt cx="231600" cy="624600"/>
            </a:xfrm>
          </p:grpSpPr>
          <p:sp>
            <p:nvSpPr>
              <p:cNvPr id="220" name="Google Shape;220;g1edcd03e4a1_1_416"/>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1edcd03e4a1_1_416"/>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1edcd03e4a1_1_416"/>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g1edcd03e4a1_1_416"/>
            <p:cNvGrpSpPr/>
            <p:nvPr/>
          </p:nvGrpSpPr>
          <p:grpSpPr>
            <a:xfrm>
              <a:off x="5941652" y="4309200"/>
              <a:ext cx="231600" cy="834300"/>
              <a:chOff x="5941652" y="4309200"/>
              <a:chExt cx="231600" cy="834300"/>
            </a:xfrm>
          </p:grpSpPr>
          <p:sp>
            <p:nvSpPr>
              <p:cNvPr id="224" name="Google Shape;224;g1edcd03e4a1_1_416"/>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1edcd03e4a1_1_416"/>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1edcd03e4a1_1_416"/>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1edcd03e4a1_1_416"/>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g1edcd03e4a1_1_416"/>
            <p:cNvGrpSpPr/>
            <p:nvPr/>
          </p:nvGrpSpPr>
          <p:grpSpPr>
            <a:xfrm>
              <a:off x="6313006" y="4099200"/>
              <a:ext cx="231600" cy="1044300"/>
              <a:chOff x="6313006" y="4099200"/>
              <a:chExt cx="231600" cy="1044300"/>
            </a:xfrm>
          </p:grpSpPr>
          <p:sp>
            <p:nvSpPr>
              <p:cNvPr id="229" name="Google Shape;229;g1edcd03e4a1_1_416"/>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1edcd03e4a1_1_416"/>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1edcd03e4a1_1_416"/>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1edcd03e4a1_1_416"/>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1edcd03e4a1_1_416"/>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g1edcd03e4a1_1_416"/>
            <p:cNvGrpSpPr/>
            <p:nvPr/>
          </p:nvGrpSpPr>
          <p:grpSpPr>
            <a:xfrm>
              <a:off x="6684361" y="4309200"/>
              <a:ext cx="231600" cy="834300"/>
              <a:chOff x="6684361" y="4309200"/>
              <a:chExt cx="231600" cy="834300"/>
            </a:xfrm>
          </p:grpSpPr>
          <p:sp>
            <p:nvSpPr>
              <p:cNvPr id="235" name="Google Shape;235;g1edcd03e4a1_1_416"/>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1edcd03e4a1_1_416"/>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1edcd03e4a1_1_416"/>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1edcd03e4a1_1_416"/>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g1edcd03e4a1_1_416"/>
            <p:cNvGrpSpPr/>
            <p:nvPr/>
          </p:nvGrpSpPr>
          <p:grpSpPr>
            <a:xfrm>
              <a:off x="7055715" y="4518900"/>
              <a:ext cx="231600" cy="624600"/>
              <a:chOff x="7055715" y="4518900"/>
              <a:chExt cx="231600" cy="624600"/>
            </a:xfrm>
          </p:grpSpPr>
          <p:sp>
            <p:nvSpPr>
              <p:cNvPr id="240" name="Google Shape;240;g1edcd03e4a1_1_416"/>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1edcd03e4a1_1_416"/>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1edcd03e4a1_1_416"/>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g1edcd03e4a1_1_416"/>
            <p:cNvGrpSpPr/>
            <p:nvPr/>
          </p:nvGrpSpPr>
          <p:grpSpPr>
            <a:xfrm>
              <a:off x="7798424" y="4099200"/>
              <a:ext cx="231600" cy="1044300"/>
              <a:chOff x="7798424" y="4099200"/>
              <a:chExt cx="231600" cy="1044300"/>
            </a:xfrm>
          </p:grpSpPr>
          <p:sp>
            <p:nvSpPr>
              <p:cNvPr id="244" name="Google Shape;244;g1edcd03e4a1_1_416"/>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1edcd03e4a1_1_416"/>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1edcd03e4a1_1_416"/>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1edcd03e4a1_1_416"/>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1edcd03e4a1_1_416"/>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g1edcd03e4a1_1_416"/>
            <p:cNvGrpSpPr/>
            <p:nvPr/>
          </p:nvGrpSpPr>
          <p:grpSpPr>
            <a:xfrm>
              <a:off x="8169779" y="4309200"/>
              <a:ext cx="231600" cy="834300"/>
              <a:chOff x="8169779" y="4309200"/>
              <a:chExt cx="231600" cy="834300"/>
            </a:xfrm>
          </p:grpSpPr>
          <p:sp>
            <p:nvSpPr>
              <p:cNvPr id="250" name="Google Shape;250;g1edcd03e4a1_1_416"/>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1edcd03e4a1_1_416"/>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1edcd03e4a1_1_416"/>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1edcd03e4a1_1_416"/>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g1edcd03e4a1_1_416"/>
            <p:cNvGrpSpPr/>
            <p:nvPr/>
          </p:nvGrpSpPr>
          <p:grpSpPr>
            <a:xfrm>
              <a:off x="7427070" y="4309200"/>
              <a:ext cx="231600" cy="834300"/>
              <a:chOff x="7427070" y="4309200"/>
              <a:chExt cx="231600" cy="834300"/>
            </a:xfrm>
          </p:grpSpPr>
          <p:sp>
            <p:nvSpPr>
              <p:cNvPr id="255" name="Google Shape;255;g1edcd03e4a1_1_416"/>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1edcd03e4a1_1_416"/>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1edcd03e4a1_1_416"/>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1edcd03e4a1_1_416"/>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g1edcd03e4a1_1_416"/>
            <p:cNvGrpSpPr/>
            <p:nvPr/>
          </p:nvGrpSpPr>
          <p:grpSpPr>
            <a:xfrm>
              <a:off x="8541133" y="4518900"/>
              <a:ext cx="231600" cy="624600"/>
              <a:chOff x="8541133" y="4518900"/>
              <a:chExt cx="231600" cy="624600"/>
            </a:xfrm>
          </p:grpSpPr>
          <p:sp>
            <p:nvSpPr>
              <p:cNvPr id="260" name="Google Shape;260;g1edcd03e4a1_1_416"/>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1edcd03e4a1_1_416"/>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1edcd03e4a1_1_416"/>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g1edcd03e4a1_1_416"/>
            <p:cNvGrpSpPr/>
            <p:nvPr/>
          </p:nvGrpSpPr>
          <p:grpSpPr>
            <a:xfrm>
              <a:off x="8912488" y="4309200"/>
              <a:ext cx="231600" cy="834300"/>
              <a:chOff x="8912488" y="4309200"/>
              <a:chExt cx="231600" cy="834300"/>
            </a:xfrm>
          </p:grpSpPr>
          <p:sp>
            <p:nvSpPr>
              <p:cNvPr id="264" name="Google Shape;264;g1edcd03e4a1_1_416"/>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1edcd03e4a1_1_416"/>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1edcd03e4a1_1_416"/>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1edcd03e4a1_1_416"/>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g1edcd03e4a1_1_416"/>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g1edcd03e4a1_1_416"/>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g1edcd03e4a1_1_4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g1edcd03e4a1_1_54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g1edcd03e4a1_1_359"/>
          <p:cNvGrpSpPr/>
          <p:nvPr/>
        </p:nvGrpSpPr>
        <p:grpSpPr>
          <a:xfrm>
            <a:off x="625966" y="299376"/>
            <a:ext cx="999312" cy="999312"/>
            <a:chOff x="348199" y="179450"/>
            <a:chExt cx="1116300" cy="1116300"/>
          </a:xfrm>
        </p:grpSpPr>
        <p:sp>
          <p:nvSpPr>
            <p:cNvPr id="51" name="Google Shape;51;g1edcd03e4a1_1_35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1edcd03e4a1_1_35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g1edcd03e4a1_1_35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g1edcd03e4a1_1_359"/>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g1edcd03e4a1_1_35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g1edcd03e4a1_1_324"/>
          <p:cNvGrpSpPr/>
          <p:nvPr/>
        </p:nvGrpSpPr>
        <p:grpSpPr>
          <a:xfrm>
            <a:off x="146769" y="3406"/>
            <a:ext cx="1233214" cy="1384535"/>
            <a:chOff x="146769" y="3406"/>
            <a:chExt cx="1233214" cy="1384535"/>
          </a:xfrm>
        </p:grpSpPr>
        <p:grpSp>
          <p:nvGrpSpPr>
            <p:cNvPr id="58" name="Google Shape;58;g1edcd03e4a1_1_324"/>
            <p:cNvGrpSpPr/>
            <p:nvPr/>
          </p:nvGrpSpPr>
          <p:grpSpPr>
            <a:xfrm>
              <a:off x="1063183" y="3406"/>
              <a:ext cx="316800" cy="688513"/>
              <a:chOff x="1063183" y="3406"/>
              <a:chExt cx="316800" cy="688513"/>
            </a:xfrm>
          </p:grpSpPr>
          <p:sp>
            <p:nvSpPr>
              <p:cNvPr id="59" name="Google Shape;59;g1edcd03e4a1_1_324"/>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1edcd03e4a1_1_324"/>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g1edcd03e4a1_1_324"/>
            <p:cNvGrpSpPr/>
            <p:nvPr/>
          </p:nvGrpSpPr>
          <p:grpSpPr>
            <a:xfrm>
              <a:off x="604976" y="3406"/>
              <a:ext cx="316800" cy="1036524"/>
              <a:chOff x="604976" y="3406"/>
              <a:chExt cx="316800" cy="1036524"/>
            </a:xfrm>
          </p:grpSpPr>
          <p:sp>
            <p:nvSpPr>
              <p:cNvPr id="62" name="Google Shape;62;g1edcd03e4a1_1_324"/>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edcd03e4a1_1_324"/>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1edcd03e4a1_1_324"/>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g1edcd03e4a1_1_324"/>
            <p:cNvGrpSpPr/>
            <p:nvPr/>
          </p:nvGrpSpPr>
          <p:grpSpPr>
            <a:xfrm>
              <a:off x="146769" y="3406"/>
              <a:ext cx="316800" cy="1384535"/>
              <a:chOff x="146769" y="3406"/>
              <a:chExt cx="316800" cy="1384535"/>
            </a:xfrm>
          </p:grpSpPr>
          <p:sp>
            <p:nvSpPr>
              <p:cNvPr id="66" name="Google Shape;66;g1edcd03e4a1_1_324"/>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1edcd03e4a1_1_324"/>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1edcd03e4a1_1_324"/>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1edcd03e4a1_1_324"/>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g1edcd03e4a1_1_324"/>
          <p:cNvGrpSpPr/>
          <p:nvPr/>
        </p:nvGrpSpPr>
        <p:grpSpPr>
          <a:xfrm>
            <a:off x="6775084" y="2904008"/>
            <a:ext cx="2186147" cy="2239500"/>
            <a:chOff x="6775084" y="2904008"/>
            <a:chExt cx="2186147" cy="2239500"/>
          </a:xfrm>
        </p:grpSpPr>
        <p:grpSp>
          <p:nvGrpSpPr>
            <p:cNvPr id="71" name="Google Shape;71;g1edcd03e4a1_1_324"/>
            <p:cNvGrpSpPr/>
            <p:nvPr/>
          </p:nvGrpSpPr>
          <p:grpSpPr>
            <a:xfrm>
              <a:off x="6775084" y="4253708"/>
              <a:ext cx="409500" cy="889800"/>
              <a:chOff x="6775084" y="4253708"/>
              <a:chExt cx="409500" cy="889800"/>
            </a:xfrm>
          </p:grpSpPr>
          <p:sp>
            <p:nvSpPr>
              <p:cNvPr id="72" name="Google Shape;72;g1edcd03e4a1_1_324"/>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1edcd03e4a1_1_324"/>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g1edcd03e4a1_1_324"/>
            <p:cNvGrpSpPr/>
            <p:nvPr/>
          </p:nvGrpSpPr>
          <p:grpSpPr>
            <a:xfrm>
              <a:off x="7367299" y="3804008"/>
              <a:ext cx="409500" cy="1339500"/>
              <a:chOff x="7367299" y="3804008"/>
              <a:chExt cx="409500" cy="1339500"/>
            </a:xfrm>
          </p:grpSpPr>
          <p:sp>
            <p:nvSpPr>
              <p:cNvPr id="75" name="Google Shape;75;g1edcd03e4a1_1_324"/>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1edcd03e4a1_1_324"/>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1edcd03e4a1_1_324"/>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g1edcd03e4a1_1_324"/>
            <p:cNvGrpSpPr/>
            <p:nvPr/>
          </p:nvGrpSpPr>
          <p:grpSpPr>
            <a:xfrm>
              <a:off x="7959516" y="3354008"/>
              <a:ext cx="409500" cy="1789500"/>
              <a:chOff x="7959516" y="3354008"/>
              <a:chExt cx="409500" cy="1789500"/>
            </a:xfrm>
          </p:grpSpPr>
          <p:sp>
            <p:nvSpPr>
              <p:cNvPr id="79" name="Google Shape;79;g1edcd03e4a1_1_324"/>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1edcd03e4a1_1_324"/>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1edcd03e4a1_1_324"/>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1edcd03e4a1_1_324"/>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g1edcd03e4a1_1_324"/>
            <p:cNvGrpSpPr/>
            <p:nvPr/>
          </p:nvGrpSpPr>
          <p:grpSpPr>
            <a:xfrm>
              <a:off x="8551731" y="2904008"/>
              <a:ext cx="409500" cy="2239500"/>
              <a:chOff x="8551731" y="2904008"/>
              <a:chExt cx="409500" cy="2239500"/>
            </a:xfrm>
          </p:grpSpPr>
          <p:sp>
            <p:nvSpPr>
              <p:cNvPr id="84" name="Google Shape;84;g1edcd03e4a1_1_324"/>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1edcd03e4a1_1_324"/>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1edcd03e4a1_1_324"/>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1edcd03e4a1_1_324"/>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1edcd03e4a1_1_324"/>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g1edcd03e4a1_1_324"/>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g1edcd03e4a1_1_3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g1edcd03e4a1_1_366"/>
          <p:cNvGrpSpPr/>
          <p:nvPr/>
        </p:nvGrpSpPr>
        <p:grpSpPr>
          <a:xfrm>
            <a:off x="625966" y="299376"/>
            <a:ext cx="999312" cy="999312"/>
            <a:chOff x="348199" y="179450"/>
            <a:chExt cx="1116300" cy="1116300"/>
          </a:xfrm>
        </p:grpSpPr>
        <p:sp>
          <p:nvSpPr>
            <p:cNvPr id="93" name="Google Shape;93;g1edcd03e4a1_1_36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1edcd03e4a1_1_36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g1edcd03e4a1_1_36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g1edcd03e4a1_1_366"/>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g1edcd03e4a1_1_366"/>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g1edcd03e4a1_1_36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g1edcd03e4a1_1_374"/>
          <p:cNvGrpSpPr/>
          <p:nvPr/>
        </p:nvGrpSpPr>
        <p:grpSpPr>
          <a:xfrm>
            <a:off x="625966" y="299376"/>
            <a:ext cx="999312" cy="999312"/>
            <a:chOff x="348199" y="179450"/>
            <a:chExt cx="1116300" cy="1116300"/>
          </a:xfrm>
        </p:grpSpPr>
        <p:sp>
          <p:nvSpPr>
            <p:cNvPr id="101" name="Google Shape;101;g1edcd03e4a1_1_37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1edcd03e4a1_1_37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g1edcd03e4a1_1_37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g1edcd03e4a1_1_37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g1edcd03e4a1_1_380"/>
          <p:cNvGrpSpPr/>
          <p:nvPr/>
        </p:nvGrpSpPr>
        <p:grpSpPr>
          <a:xfrm>
            <a:off x="625966" y="299376"/>
            <a:ext cx="999312" cy="999312"/>
            <a:chOff x="348199" y="179450"/>
            <a:chExt cx="1116300" cy="1116300"/>
          </a:xfrm>
        </p:grpSpPr>
        <p:sp>
          <p:nvSpPr>
            <p:cNvPr id="107" name="Google Shape;107;g1edcd03e4a1_1_38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1edcd03e4a1_1_38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g1edcd03e4a1_1_380"/>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g1edcd03e4a1_1_380"/>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g1edcd03e4a1_1_38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g1edcd03e4a1_1_387"/>
          <p:cNvGrpSpPr/>
          <p:nvPr/>
        </p:nvGrpSpPr>
        <p:grpSpPr>
          <a:xfrm>
            <a:off x="6866714" y="1255"/>
            <a:ext cx="2267380" cy="2601741"/>
            <a:chOff x="6790514" y="1255"/>
            <a:chExt cx="2267380" cy="2601741"/>
          </a:xfrm>
        </p:grpSpPr>
        <p:grpSp>
          <p:nvGrpSpPr>
            <p:cNvPr id="114" name="Google Shape;114;g1edcd03e4a1_1_387"/>
            <p:cNvGrpSpPr/>
            <p:nvPr/>
          </p:nvGrpSpPr>
          <p:grpSpPr>
            <a:xfrm>
              <a:off x="7067536" y="1255"/>
              <a:ext cx="1990358" cy="1990303"/>
              <a:chOff x="7067536" y="1255"/>
              <a:chExt cx="1990358" cy="1990303"/>
            </a:xfrm>
          </p:grpSpPr>
          <p:sp>
            <p:nvSpPr>
              <p:cNvPr id="115" name="Google Shape;115;g1edcd03e4a1_1_387"/>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1edcd03e4a1_1_387"/>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1edcd03e4a1_1_387"/>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g1edcd03e4a1_1_387"/>
            <p:cNvGrpSpPr/>
            <p:nvPr/>
          </p:nvGrpSpPr>
          <p:grpSpPr>
            <a:xfrm>
              <a:off x="8207126" y="1807997"/>
              <a:ext cx="795000" cy="795000"/>
              <a:chOff x="8207126" y="1807997"/>
              <a:chExt cx="795000" cy="795000"/>
            </a:xfrm>
          </p:grpSpPr>
          <p:sp>
            <p:nvSpPr>
              <p:cNvPr id="119" name="Google Shape;119;g1edcd03e4a1_1_387"/>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1edcd03e4a1_1_387"/>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1edcd03e4a1_1_387"/>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g1edcd03e4a1_1_387"/>
            <p:cNvGrpSpPr/>
            <p:nvPr/>
          </p:nvGrpSpPr>
          <p:grpSpPr>
            <a:xfrm>
              <a:off x="6790514" y="118857"/>
              <a:ext cx="548700" cy="548700"/>
              <a:chOff x="6790514" y="118857"/>
              <a:chExt cx="548700" cy="548700"/>
            </a:xfrm>
          </p:grpSpPr>
          <p:sp>
            <p:nvSpPr>
              <p:cNvPr id="123" name="Google Shape;123;g1edcd03e4a1_1_387"/>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1edcd03e4a1_1_387"/>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g1edcd03e4a1_1_387"/>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g1edcd03e4a1_1_38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g1edcd03e4a1_1_402"/>
          <p:cNvGrpSpPr/>
          <p:nvPr/>
        </p:nvGrpSpPr>
        <p:grpSpPr>
          <a:xfrm>
            <a:off x="625966" y="299376"/>
            <a:ext cx="999312" cy="999312"/>
            <a:chOff x="348199" y="179450"/>
            <a:chExt cx="1116300" cy="1116300"/>
          </a:xfrm>
        </p:grpSpPr>
        <p:sp>
          <p:nvSpPr>
            <p:cNvPr id="129" name="Google Shape;129;g1edcd03e4a1_1_40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1edcd03e4a1_1_40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g1edcd03e4a1_1_402"/>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g1edcd03e4a1_1_402"/>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g1edcd03e4a1_1_402"/>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g1edcd03e4a1_1_40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g1edcd03e4a1_1_410"/>
          <p:cNvGrpSpPr/>
          <p:nvPr/>
        </p:nvGrpSpPr>
        <p:grpSpPr>
          <a:xfrm>
            <a:off x="713373" y="3847119"/>
            <a:ext cx="825392" cy="825392"/>
            <a:chOff x="348199" y="179450"/>
            <a:chExt cx="1116300" cy="1116300"/>
          </a:xfrm>
        </p:grpSpPr>
        <p:sp>
          <p:nvSpPr>
            <p:cNvPr id="137" name="Google Shape;137;g1edcd03e4a1_1_4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1edcd03e4a1_1_4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g1edcd03e4a1_1_41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g1edcd03e4a1_1_4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g1edcd03e4a1_1_2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g1edcd03e4a1_1_28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g1edcd03e4a1_1_28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support.microsoft.com/en-us/office/group-worksheets-4e1f7747-3d63-4fd7-8a36-838b05adc0f0" TargetMode="External"/><Relationship Id="rId4" Type="http://schemas.openxmlformats.org/officeDocument/2006/relationships/image" Target="../media/image11.jp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wiseowl.co.uk/files/exercise-question-files/qf-219.zi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wiseowl.co.uk/files/exercise-question-files/qf-219.zi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wiseowl.co.uk/files/exercise-question-files/qf-219.zi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2.jpg"/><Relationship Id="rId4" Type="http://schemas.openxmlformats.org/officeDocument/2006/relationships/image" Target="../media/image20.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8.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6.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6" name="Shape 276"/>
        <p:cNvGrpSpPr/>
        <p:nvPr/>
      </p:nvGrpSpPr>
      <p:grpSpPr>
        <a:xfrm>
          <a:off x="0" y="0"/>
          <a:ext cx="0" cy="0"/>
          <a:chOff x="0" y="0"/>
          <a:chExt cx="0" cy="0"/>
        </a:xfrm>
      </p:grpSpPr>
      <p:sp>
        <p:nvSpPr>
          <p:cNvPr id="277" name="Google Shape;277;g1edcd03e4a1_1_275"/>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t/>
            </a:r>
            <a:endParaRPr/>
          </a:p>
        </p:txBody>
      </p:sp>
      <p:sp>
        <p:nvSpPr>
          <p:cNvPr id="278" name="Google Shape;278;g1edcd03e4a1_1_275"/>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t/>
            </a:r>
            <a:endParaRPr/>
          </a:p>
        </p:txBody>
      </p:sp>
      <p:sp>
        <p:nvSpPr>
          <p:cNvPr id="279" name="Google Shape;279;g1edcd03e4a1_1_275"/>
          <p:cNvSpPr txBox="1"/>
          <p:nvPr>
            <p:ph type="ctrTitle"/>
          </p:nvPr>
        </p:nvSpPr>
        <p:spPr>
          <a:xfrm>
            <a:off x="1036400" y="1058875"/>
            <a:ext cx="50076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Clr>
                <a:srgbClr val="000000"/>
              </a:buClr>
              <a:buSzPts val="3600"/>
              <a:buFont typeface="Arial"/>
              <a:buNone/>
            </a:pPr>
            <a:r>
              <a:rPr lang="en">
                <a:solidFill>
                  <a:srgbClr val="38761D"/>
                </a:solidFill>
              </a:rPr>
              <a:t>Introduction to MS Excel</a:t>
            </a:r>
            <a:endParaRPr>
              <a:solidFill>
                <a:srgbClr val="38761D"/>
              </a:solidFill>
            </a:endParaRPr>
          </a:p>
          <a:p>
            <a:pPr indent="0" lvl="0" marL="0" rtl="0" algn="l">
              <a:lnSpc>
                <a:spcPct val="100000"/>
              </a:lnSpc>
              <a:spcBef>
                <a:spcPts val="0"/>
              </a:spcBef>
              <a:spcAft>
                <a:spcPts val="0"/>
              </a:spcAft>
              <a:buSzPts val="3600"/>
              <a:buNone/>
            </a:pPr>
            <a:r>
              <a:t/>
            </a:r>
            <a:endParaRPr/>
          </a:p>
        </p:txBody>
      </p:sp>
      <p:pic>
        <p:nvPicPr>
          <p:cNvPr id="280" name="Google Shape;280;g1edcd03e4a1_1_275"/>
          <p:cNvPicPr preferRelativeResize="0"/>
          <p:nvPr/>
        </p:nvPicPr>
        <p:blipFill rotWithShape="1">
          <a:blip r:embed="rId3">
            <a:alphaModFix/>
          </a:blip>
          <a:srcRect b="0" l="0" r="0" t="0"/>
          <a:stretch/>
        </p:blipFill>
        <p:spPr>
          <a:xfrm>
            <a:off x="5168575" y="2924225"/>
            <a:ext cx="2819425" cy="1487269"/>
          </a:xfrm>
          <a:prstGeom prst="rect">
            <a:avLst/>
          </a:prstGeom>
          <a:noFill/>
          <a:ln>
            <a:noFill/>
          </a:ln>
        </p:spPr>
      </p:pic>
      <p:sp>
        <p:nvSpPr>
          <p:cNvPr id="281" name="Google Shape;281;g1edcd03e4a1_1_275"/>
          <p:cNvSpPr txBox="1"/>
          <p:nvPr/>
        </p:nvSpPr>
        <p:spPr>
          <a:xfrm>
            <a:off x="1078400" y="2596975"/>
            <a:ext cx="3705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rgbClr val="000000"/>
                </a:solidFill>
                <a:latin typeface="Nunito"/>
                <a:ea typeface="Nunito"/>
                <a:cs typeface="Nunito"/>
                <a:sym typeface="Nunito"/>
              </a:rPr>
              <a:t>Lecture 3</a:t>
            </a:r>
            <a:endParaRPr b="0" i="0" sz="3600" u="none" cap="none" strike="noStrike">
              <a:solidFill>
                <a:srgbClr val="000000"/>
              </a:solidFill>
              <a:latin typeface="Nunito"/>
              <a:ea typeface="Nunito"/>
              <a:cs typeface="Nunito"/>
              <a:sym typeface="Nunito"/>
            </a:endParaRPr>
          </a:p>
        </p:txBody>
      </p:sp>
      <p:sp>
        <p:nvSpPr>
          <p:cNvPr id="282" name="Google Shape;282;g1edcd03e4a1_1_275"/>
          <p:cNvSpPr txBox="1"/>
          <p:nvPr/>
        </p:nvSpPr>
        <p:spPr>
          <a:xfrm>
            <a:off x="1036400" y="755550"/>
            <a:ext cx="34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latin typeface="Nunito"/>
                <a:ea typeface="Nunito"/>
                <a:cs typeface="Nunito"/>
                <a:sym typeface="Nunito"/>
              </a:rPr>
              <a:t>Basic Microsoft Office Programs</a:t>
            </a:r>
            <a:endParaRPr b="1">
              <a:solidFill>
                <a:srgbClr val="741B47"/>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latin typeface="Calibri"/>
                <a:ea typeface="Calibri"/>
                <a:cs typeface="Calibri"/>
                <a:sym typeface="Calibri"/>
              </a:rPr>
              <a:t>Apply a pattern or fill effects</a:t>
            </a:r>
            <a:endParaRPr sz="3000">
              <a:latin typeface="Calibri"/>
              <a:ea typeface="Calibri"/>
              <a:cs typeface="Calibri"/>
              <a:sym typeface="Calibri"/>
            </a:endParaRPr>
          </a:p>
        </p:txBody>
      </p:sp>
      <p:sp>
        <p:nvSpPr>
          <p:cNvPr id="337" name="Google Shape;337;p11"/>
          <p:cNvSpPr txBox="1"/>
          <p:nvPr>
            <p:ph idx="1" type="body"/>
          </p:nvPr>
        </p:nvSpPr>
        <p:spPr>
          <a:xfrm>
            <a:off x="1303800" y="1522475"/>
            <a:ext cx="7030500" cy="30093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lang="en" sz="2000">
                <a:latin typeface="Calibri"/>
                <a:ea typeface="Calibri"/>
                <a:cs typeface="Calibri"/>
                <a:sym typeface="Calibri"/>
              </a:rPr>
              <a:t>When you want something more than a just a solid color fill, try applying a pattern or fill effects.</a:t>
            </a:r>
            <a:endParaRPr sz="2000">
              <a:latin typeface="Calibri"/>
              <a:ea typeface="Calibri"/>
              <a:cs typeface="Calibri"/>
              <a:sym typeface="Calibri"/>
            </a:endParaRPr>
          </a:p>
          <a:p>
            <a:pPr indent="0" lvl="0" marL="0" rtl="0" algn="just">
              <a:lnSpc>
                <a:spcPct val="115000"/>
              </a:lnSpc>
              <a:spcBef>
                <a:spcPts val="1200"/>
              </a:spcBef>
              <a:spcAft>
                <a:spcPts val="0"/>
              </a:spcAft>
              <a:buSzPts val="1300"/>
              <a:buNone/>
            </a:pPr>
            <a:r>
              <a:rPr lang="en" sz="2000">
                <a:latin typeface="Calibri"/>
                <a:ea typeface="Calibri"/>
                <a:cs typeface="Calibri"/>
                <a:sym typeface="Calibri"/>
              </a:rPr>
              <a:t>1.	Select the cell or range of cells you want to format.</a:t>
            </a:r>
            <a:endParaRPr sz="2000">
              <a:latin typeface="Calibri"/>
              <a:ea typeface="Calibri"/>
              <a:cs typeface="Calibri"/>
              <a:sym typeface="Calibri"/>
            </a:endParaRPr>
          </a:p>
          <a:p>
            <a:pPr indent="0" lvl="0" marL="0" rtl="0" algn="just">
              <a:lnSpc>
                <a:spcPct val="115000"/>
              </a:lnSpc>
              <a:spcBef>
                <a:spcPts val="1200"/>
              </a:spcBef>
              <a:spcAft>
                <a:spcPts val="1200"/>
              </a:spcAft>
              <a:buSzPts val="1300"/>
              <a:buNone/>
            </a:pPr>
            <a:r>
              <a:rPr lang="en" sz="2000">
                <a:latin typeface="Calibri"/>
                <a:ea typeface="Calibri"/>
                <a:cs typeface="Calibri"/>
                <a:sym typeface="Calibri"/>
              </a:rPr>
              <a:t>2.	Click Home &gt; Format Cells dialog launcher, or press Ctrl+Shift+F.</a:t>
            </a:r>
            <a:endParaRPr sz="2000">
              <a:latin typeface="Calibri"/>
              <a:ea typeface="Calibri"/>
              <a:cs typeface="Calibri"/>
              <a:sym typeface="Calibri"/>
            </a:endParaRPr>
          </a:p>
        </p:txBody>
      </p:sp>
      <p:pic>
        <p:nvPicPr>
          <p:cNvPr descr="dialog box launcher in the font group" id="338" name="Google Shape;338;p11"/>
          <p:cNvPicPr preferRelativeResize="0"/>
          <p:nvPr/>
        </p:nvPicPr>
        <p:blipFill rotWithShape="1">
          <a:blip r:embed="rId3">
            <a:alphaModFix/>
          </a:blip>
          <a:srcRect b="0" l="0" r="0" t="0"/>
          <a:stretch/>
        </p:blipFill>
        <p:spPr>
          <a:xfrm>
            <a:off x="3833213" y="3581400"/>
            <a:ext cx="1971675" cy="83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2"/>
          <p:cNvSpPr txBox="1"/>
          <p:nvPr>
            <p:ph idx="1" type="body"/>
          </p:nvPr>
        </p:nvSpPr>
        <p:spPr>
          <a:xfrm>
            <a:off x="1483000" y="709950"/>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n" sz="2000">
                <a:latin typeface="Calibri"/>
                <a:ea typeface="Calibri"/>
                <a:cs typeface="Calibri"/>
                <a:sym typeface="Calibri"/>
              </a:rPr>
              <a:t>3.	On the Fill tab, under Background Color, pick the color you want.</a:t>
            </a:r>
            <a:endParaRPr sz="2000">
              <a:latin typeface="Calibri"/>
              <a:ea typeface="Calibri"/>
              <a:cs typeface="Calibri"/>
              <a:sym typeface="Calibri"/>
            </a:endParaRPr>
          </a:p>
        </p:txBody>
      </p:sp>
      <p:pic>
        <p:nvPicPr>
          <p:cNvPr descr="Cell fill and pattern dialog box" id="344" name="Google Shape;344;p12"/>
          <p:cNvPicPr preferRelativeResize="0"/>
          <p:nvPr/>
        </p:nvPicPr>
        <p:blipFill rotWithShape="1">
          <a:blip r:embed="rId3">
            <a:alphaModFix/>
          </a:blip>
          <a:srcRect b="0" l="0" r="0" t="0"/>
          <a:stretch/>
        </p:blipFill>
        <p:spPr>
          <a:xfrm>
            <a:off x="3175988" y="1373125"/>
            <a:ext cx="3286125" cy="3067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3"/>
          <p:cNvSpPr txBox="1"/>
          <p:nvPr>
            <p:ph idx="1" type="body"/>
          </p:nvPr>
        </p:nvSpPr>
        <p:spPr>
          <a:xfrm>
            <a:off x="1298975" y="787475"/>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000"/>
              </a:spcBef>
              <a:spcAft>
                <a:spcPts val="0"/>
              </a:spcAft>
              <a:buSzPts val="1300"/>
              <a:buNone/>
            </a:pPr>
            <a:r>
              <a:rPr lang="en" sz="2000">
                <a:solidFill>
                  <a:srgbClr val="1E1E1E"/>
                </a:solidFill>
                <a:latin typeface="Calibri"/>
                <a:ea typeface="Calibri"/>
                <a:cs typeface="Calibri"/>
                <a:sym typeface="Calibri"/>
              </a:rPr>
              <a:t>4.	To use a pattern with two colors, pick a color in the Pattern Color box, and then pick a pattern in the Pattern Style box.</a:t>
            </a:r>
            <a:endParaRPr sz="2000">
              <a:solidFill>
                <a:srgbClr val="1E1E1E"/>
              </a:solidFill>
              <a:latin typeface="Calibri"/>
              <a:ea typeface="Calibri"/>
              <a:cs typeface="Calibri"/>
              <a:sym typeface="Calibri"/>
            </a:endParaRPr>
          </a:p>
          <a:p>
            <a:pPr indent="0" lvl="0" marL="0" rtl="0" algn="just">
              <a:lnSpc>
                <a:spcPct val="115000"/>
              </a:lnSpc>
              <a:spcBef>
                <a:spcPts val="1000"/>
              </a:spcBef>
              <a:spcAft>
                <a:spcPts val="0"/>
              </a:spcAft>
              <a:buSzPts val="1300"/>
              <a:buNone/>
            </a:pPr>
            <a:r>
              <a:rPr lang="en" sz="2000">
                <a:solidFill>
                  <a:srgbClr val="1E1E1E"/>
                </a:solidFill>
                <a:latin typeface="Calibri"/>
                <a:ea typeface="Calibri"/>
                <a:cs typeface="Calibri"/>
                <a:sym typeface="Calibri"/>
              </a:rPr>
              <a:t>To use a pattern with special effects, click Fill Effects, and then pick the options you want.</a:t>
            </a:r>
            <a:endParaRPr sz="2000">
              <a:solidFill>
                <a:srgbClr val="1E1E1E"/>
              </a:solidFill>
              <a:latin typeface="Calibri"/>
              <a:ea typeface="Calibri"/>
              <a:cs typeface="Calibri"/>
              <a:sym typeface="Calibri"/>
            </a:endParaRPr>
          </a:p>
          <a:p>
            <a:pPr indent="0" lvl="0" marL="0" rtl="0" algn="just">
              <a:lnSpc>
                <a:spcPct val="115000"/>
              </a:lnSpc>
              <a:spcBef>
                <a:spcPts val="1000"/>
              </a:spcBef>
              <a:spcAft>
                <a:spcPts val="0"/>
              </a:spcAft>
              <a:buSzPts val="1300"/>
              <a:buNone/>
            </a:pPr>
            <a:r>
              <a:rPr lang="en" sz="2000">
                <a:solidFill>
                  <a:srgbClr val="1E1E1E"/>
                </a:solidFill>
                <a:latin typeface="Calibri"/>
                <a:ea typeface="Calibri"/>
                <a:cs typeface="Calibri"/>
                <a:sym typeface="Calibri"/>
              </a:rPr>
              <a:t>	</a:t>
            </a:r>
            <a:r>
              <a:rPr b="1" lang="en" sz="2000">
                <a:solidFill>
                  <a:srgbClr val="1E1E1E"/>
                </a:solidFill>
                <a:latin typeface="Calibri"/>
                <a:ea typeface="Calibri"/>
                <a:cs typeface="Calibri"/>
                <a:sym typeface="Calibri"/>
              </a:rPr>
              <a:t>Tip:</a:t>
            </a:r>
            <a:r>
              <a:rPr lang="en" sz="2000">
                <a:solidFill>
                  <a:srgbClr val="1E1E1E"/>
                </a:solidFill>
                <a:latin typeface="Calibri"/>
                <a:ea typeface="Calibri"/>
                <a:cs typeface="Calibri"/>
                <a:sym typeface="Calibri"/>
              </a:rPr>
              <a:t> In the Sample box, you can preview the background, pattern, and fill effects you selected.</a:t>
            </a:r>
            <a:endParaRPr sz="2000">
              <a:solidFill>
                <a:srgbClr val="1E1E1E"/>
              </a:solidFill>
              <a:latin typeface="Calibri"/>
              <a:ea typeface="Calibri"/>
              <a:cs typeface="Calibri"/>
              <a:sym typeface="Calibri"/>
            </a:endParaRPr>
          </a:p>
          <a:p>
            <a:pPr indent="0" lvl="0" marL="0" rtl="0" algn="just">
              <a:lnSpc>
                <a:spcPct val="115000"/>
              </a:lnSpc>
              <a:spcBef>
                <a:spcPts val="1000"/>
              </a:spcBef>
              <a:spcAft>
                <a:spcPts val="0"/>
              </a:spcAft>
              <a:buSzPts val="1300"/>
              <a:buNone/>
            </a:pPr>
            <a:r>
              <a:t/>
            </a:r>
            <a:endParaRPr sz="2000">
              <a:solidFill>
                <a:srgbClr val="1E1E1E"/>
              </a:solidFill>
              <a:latin typeface="Calibri"/>
              <a:ea typeface="Calibri"/>
              <a:cs typeface="Calibri"/>
              <a:sym typeface="Calibri"/>
            </a:endParaRPr>
          </a:p>
          <a:p>
            <a:pPr indent="0" lvl="0" marL="0" rtl="0" algn="just">
              <a:lnSpc>
                <a:spcPct val="115000"/>
              </a:lnSpc>
              <a:spcBef>
                <a:spcPts val="1000"/>
              </a:spcBef>
              <a:spcAft>
                <a:spcPts val="1000"/>
              </a:spcAft>
              <a:buSzPts val="1300"/>
              <a:buNone/>
            </a:pPr>
            <a:r>
              <a:t/>
            </a:r>
            <a:endParaRPr sz="2000">
              <a:solidFill>
                <a:srgbClr val="1E1E1E"/>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20">
                <a:latin typeface="Calibri"/>
                <a:ea typeface="Calibri"/>
                <a:cs typeface="Calibri"/>
                <a:sym typeface="Calibri"/>
              </a:rPr>
              <a:t>Remove cell colors, patterns, or fill effects</a:t>
            </a:r>
            <a:endParaRPr sz="3020">
              <a:latin typeface="Calibri"/>
              <a:ea typeface="Calibri"/>
              <a:cs typeface="Calibri"/>
              <a:sym typeface="Calibri"/>
            </a:endParaRPr>
          </a:p>
        </p:txBody>
      </p:sp>
      <p:sp>
        <p:nvSpPr>
          <p:cNvPr id="355" name="Google Shape;355;p14"/>
          <p:cNvSpPr txBox="1"/>
          <p:nvPr>
            <p:ph idx="1" type="body"/>
          </p:nvPr>
        </p:nvSpPr>
        <p:spPr>
          <a:xfrm>
            <a:off x="1303800" y="1597875"/>
            <a:ext cx="7030500" cy="2933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n" sz="2000">
                <a:latin typeface="Calibri"/>
                <a:ea typeface="Calibri"/>
                <a:cs typeface="Calibri"/>
                <a:sym typeface="Calibri"/>
              </a:rPr>
              <a:t>To remove any background colors, patterns, or fill effects from cells, just select the cells. Then click Home &gt; arrow next to Fill Color, and then pick No Fill.</a:t>
            </a:r>
            <a:endParaRPr sz="2000">
              <a:latin typeface="Calibri"/>
              <a:ea typeface="Calibri"/>
              <a:cs typeface="Calibri"/>
              <a:sym typeface="Calibri"/>
            </a:endParaRPr>
          </a:p>
        </p:txBody>
      </p:sp>
      <p:pic>
        <p:nvPicPr>
          <p:cNvPr descr="Font group on the Home tab" id="356" name="Google Shape;356;p14"/>
          <p:cNvPicPr preferRelativeResize="0"/>
          <p:nvPr/>
        </p:nvPicPr>
        <p:blipFill rotWithShape="1">
          <a:blip r:embed="rId3">
            <a:alphaModFix/>
          </a:blip>
          <a:srcRect b="0" l="0" r="0" t="0"/>
          <a:stretch/>
        </p:blipFill>
        <p:spPr>
          <a:xfrm>
            <a:off x="3160976" y="2902775"/>
            <a:ext cx="2822025" cy="1246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020">
                <a:latin typeface="Calibri"/>
                <a:ea typeface="Calibri"/>
                <a:cs typeface="Calibri"/>
                <a:sym typeface="Calibri"/>
              </a:rPr>
              <a:t>Print cell colors, patterns, or fill effects in color</a:t>
            </a:r>
            <a:endParaRPr sz="3020">
              <a:latin typeface="Calibri"/>
              <a:ea typeface="Calibri"/>
              <a:cs typeface="Calibri"/>
              <a:sym typeface="Calibri"/>
            </a:endParaRPr>
          </a:p>
        </p:txBody>
      </p:sp>
      <p:sp>
        <p:nvSpPr>
          <p:cNvPr id="362" name="Google Shape;362;p1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n" sz="2000">
                <a:latin typeface="Calibri"/>
                <a:ea typeface="Calibri"/>
                <a:cs typeface="Calibri"/>
                <a:sym typeface="Calibri"/>
              </a:rPr>
              <a:t>If print options are set to Black and white or Draft quality — either on purpose, or because the workbook has large or complex worksheets and charts that caused draft mode to be turned on automatically — </a:t>
            </a:r>
            <a:r>
              <a:rPr b="1" lang="en" sz="2000">
                <a:latin typeface="Calibri"/>
                <a:ea typeface="Calibri"/>
                <a:cs typeface="Calibri"/>
                <a:sym typeface="Calibri"/>
              </a:rPr>
              <a:t>cells won't print in color</a:t>
            </a:r>
            <a:r>
              <a:rPr lang="en" sz="2000">
                <a:latin typeface="Calibri"/>
                <a:ea typeface="Calibri"/>
                <a:cs typeface="Calibri"/>
                <a:sym typeface="Calibri"/>
              </a:rPr>
              <a:t>. Here's how you can fix that:</a:t>
            </a:r>
            <a:endParaRPr sz="2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6"/>
          <p:cNvSpPr txBox="1"/>
          <p:nvPr>
            <p:ph idx="1" type="body"/>
          </p:nvPr>
        </p:nvSpPr>
        <p:spPr>
          <a:xfrm>
            <a:off x="1303800" y="821925"/>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000"/>
              </a:spcBef>
              <a:spcAft>
                <a:spcPts val="0"/>
              </a:spcAft>
              <a:buSzPts val="1300"/>
              <a:buNone/>
            </a:pPr>
            <a:r>
              <a:rPr lang="en" sz="2000">
                <a:latin typeface="Calibri"/>
                <a:ea typeface="Calibri"/>
                <a:cs typeface="Calibri"/>
                <a:sym typeface="Calibri"/>
              </a:rPr>
              <a:t>1.	Click Page Layout &gt; Page Setup dialog box launcher.</a:t>
            </a:r>
            <a:endParaRPr sz="2000">
              <a:latin typeface="Calibri"/>
              <a:ea typeface="Calibri"/>
              <a:cs typeface="Calibri"/>
              <a:sym typeface="Calibri"/>
            </a:endParaRPr>
          </a:p>
          <a:p>
            <a:pPr indent="0" lvl="0" marL="0" rtl="0" algn="just">
              <a:lnSpc>
                <a:spcPct val="115000"/>
              </a:lnSpc>
              <a:spcBef>
                <a:spcPts val="1000"/>
              </a:spcBef>
              <a:spcAft>
                <a:spcPts val="0"/>
              </a:spcAft>
              <a:buSzPts val="1300"/>
              <a:buNone/>
            </a:pPr>
            <a:r>
              <a:t/>
            </a:r>
            <a:endParaRPr sz="2000">
              <a:latin typeface="Calibri"/>
              <a:ea typeface="Calibri"/>
              <a:cs typeface="Calibri"/>
              <a:sym typeface="Calibri"/>
            </a:endParaRPr>
          </a:p>
          <a:p>
            <a:pPr indent="0" lvl="0" marL="0" rtl="0" algn="just">
              <a:lnSpc>
                <a:spcPct val="115000"/>
              </a:lnSpc>
              <a:spcBef>
                <a:spcPts val="1000"/>
              </a:spcBef>
              <a:spcAft>
                <a:spcPts val="0"/>
              </a:spcAft>
              <a:buSzPts val="1300"/>
              <a:buNone/>
            </a:pPr>
            <a:r>
              <a:t/>
            </a:r>
            <a:endParaRPr sz="2000">
              <a:latin typeface="Calibri"/>
              <a:ea typeface="Calibri"/>
              <a:cs typeface="Calibri"/>
              <a:sym typeface="Calibri"/>
            </a:endParaRPr>
          </a:p>
          <a:p>
            <a:pPr indent="0" lvl="0" marL="0" rtl="0" algn="just">
              <a:lnSpc>
                <a:spcPct val="115000"/>
              </a:lnSpc>
              <a:spcBef>
                <a:spcPts val="1000"/>
              </a:spcBef>
              <a:spcAft>
                <a:spcPts val="0"/>
              </a:spcAft>
              <a:buSzPts val="1300"/>
              <a:buNone/>
            </a:pPr>
            <a:r>
              <a:t/>
            </a:r>
            <a:endParaRPr sz="2000">
              <a:latin typeface="Calibri"/>
              <a:ea typeface="Calibri"/>
              <a:cs typeface="Calibri"/>
              <a:sym typeface="Calibri"/>
            </a:endParaRPr>
          </a:p>
          <a:p>
            <a:pPr indent="0" lvl="0" marL="0" rtl="0" algn="just">
              <a:lnSpc>
                <a:spcPct val="115000"/>
              </a:lnSpc>
              <a:spcBef>
                <a:spcPts val="1000"/>
              </a:spcBef>
              <a:spcAft>
                <a:spcPts val="1000"/>
              </a:spcAft>
              <a:buSzPts val="1300"/>
              <a:buNone/>
            </a:pPr>
            <a:r>
              <a:rPr lang="en" sz="2000">
                <a:latin typeface="Calibri"/>
                <a:ea typeface="Calibri"/>
                <a:cs typeface="Calibri"/>
                <a:sym typeface="Calibri"/>
              </a:rPr>
              <a:t>2.	On the Sheet tab, under Print, uncheck the Black and white and Draft quality check boxes.</a:t>
            </a:r>
            <a:endParaRPr sz="2000">
              <a:latin typeface="Calibri"/>
              <a:ea typeface="Calibri"/>
              <a:cs typeface="Calibri"/>
              <a:sym typeface="Calibri"/>
            </a:endParaRPr>
          </a:p>
        </p:txBody>
      </p:sp>
      <p:pic>
        <p:nvPicPr>
          <p:cNvPr descr="Dialog box launcher in the Page Setup group" id="368" name="Google Shape;368;p16"/>
          <p:cNvPicPr preferRelativeResize="0"/>
          <p:nvPr/>
        </p:nvPicPr>
        <p:blipFill rotWithShape="1">
          <a:blip r:embed="rId3">
            <a:alphaModFix/>
          </a:blip>
          <a:srcRect b="0" l="0" r="0" t="0"/>
          <a:stretch/>
        </p:blipFill>
        <p:spPr>
          <a:xfrm>
            <a:off x="2778800" y="1627150"/>
            <a:ext cx="3973960" cy="99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020">
                <a:latin typeface="Calibri"/>
                <a:ea typeface="Calibri"/>
                <a:cs typeface="Calibri"/>
                <a:sym typeface="Calibri"/>
              </a:rPr>
              <a:t>Apply or remove cell borders on a worksheet</a:t>
            </a:r>
            <a:endParaRPr sz="3020">
              <a:latin typeface="Calibri"/>
              <a:ea typeface="Calibri"/>
              <a:cs typeface="Calibri"/>
              <a:sym typeface="Calibri"/>
            </a:endParaRPr>
          </a:p>
        </p:txBody>
      </p:sp>
      <p:sp>
        <p:nvSpPr>
          <p:cNvPr id="374" name="Google Shape;374;p17"/>
          <p:cNvSpPr txBox="1"/>
          <p:nvPr>
            <p:ph idx="1" type="body"/>
          </p:nvPr>
        </p:nvSpPr>
        <p:spPr>
          <a:xfrm>
            <a:off x="1303800" y="1834850"/>
            <a:ext cx="7030500" cy="2696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SzPts val="1300"/>
              <a:buNone/>
            </a:pPr>
            <a:r>
              <a:rPr lang="en" sz="2000">
                <a:latin typeface="Calibri"/>
                <a:ea typeface="Calibri"/>
                <a:cs typeface="Calibri"/>
                <a:sym typeface="Calibri"/>
              </a:rPr>
              <a:t>By using predefined border styles, you can quickly add a border around cells or ranges of cells. If predefined cell borders do not meet your needs, you can create a custom border. </a:t>
            </a:r>
            <a:endParaRPr sz="2000">
              <a:latin typeface="Calibri"/>
              <a:ea typeface="Calibri"/>
              <a:cs typeface="Calibri"/>
              <a:sym typeface="Calibri"/>
            </a:endParaRPr>
          </a:p>
          <a:p>
            <a:pPr indent="0" lvl="0" marL="0" rtl="0" algn="just">
              <a:lnSpc>
                <a:spcPct val="115000"/>
              </a:lnSpc>
              <a:spcBef>
                <a:spcPts val="1000"/>
              </a:spcBef>
              <a:spcAft>
                <a:spcPts val="1000"/>
              </a:spcAft>
              <a:buSzPts val="1300"/>
              <a:buNone/>
            </a:pPr>
            <a:r>
              <a:rPr lang="en" sz="2000">
                <a:latin typeface="Calibri"/>
                <a:ea typeface="Calibri"/>
                <a:cs typeface="Calibri"/>
                <a:sym typeface="Calibri"/>
              </a:rPr>
              <a:t>By default, Excel doesn't print the column headings (A, B, C, etc.) or row headings (1, 2, 3, etc.) that appear along the borders of the sheet.</a:t>
            </a:r>
            <a:endParaRPr sz="20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8"/>
          <p:cNvSpPr txBox="1"/>
          <p:nvPr>
            <p:ph idx="1" type="body"/>
          </p:nvPr>
        </p:nvSpPr>
        <p:spPr>
          <a:xfrm>
            <a:off x="1303800" y="2414025"/>
            <a:ext cx="4787400" cy="2117700"/>
          </a:xfrm>
          <a:prstGeom prst="rect">
            <a:avLst/>
          </a:prstGeom>
          <a:noFill/>
          <a:ln>
            <a:noFill/>
          </a:ln>
        </p:spPr>
        <p:txBody>
          <a:bodyPr anchorCtr="0" anchor="t" bIns="91425" lIns="91425" spcFirstLastPara="1" rIns="91425" wrap="square" tIns="91425">
            <a:normAutofit/>
          </a:bodyPr>
          <a:lstStyle/>
          <a:p>
            <a:pPr indent="0" lvl="0" marL="0" rtl="0" algn="just">
              <a:lnSpc>
                <a:spcPct val="150000"/>
              </a:lnSpc>
              <a:spcBef>
                <a:spcPts val="1900"/>
              </a:spcBef>
              <a:spcAft>
                <a:spcPts val="0"/>
              </a:spcAft>
              <a:buSzPts val="1677"/>
              <a:buNone/>
            </a:pPr>
            <a:r>
              <a:rPr lang="en" sz="1800">
                <a:solidFill>
                  <a:srgbClr val="1E1E1E"/>
                </a:solidFill>
                <a:latin typeface="Calibri"/>
                <a:ea typeface="Calibri"/>
                <a:cs typeface="Calibri"/>
                <a:sym typeface="Calibri"/>
              </a:rPr>
              <a:t>Follow these steps to print the column and row headings for a worksheet:</a:t>
            </a:r>
            <a:endParaRPr sz="1800">
              <a:solidFill>
                <a:srgbClr val="1E1E1E"/>
              </a:solidFill>
              <a:latin typeface="Calibri"/>
              <a:ea typeface="Calibri"/>
              <a:cs typeface="Calibri"/>
              <a:sym typeface="Calibri"/>
            </a:endParaRPr>
          </a:p>
          <a:p>
            <a:pPr indent="0" lvl="0" marL="0" rtl="0" algn="just">
              <a:lnSpc>
                <a:spcPct val="150000"/>
              </a:lnSpc>
              <a:spcBef>
                <a:spcPts val="2000"/>
              </a:spcBef>
              <a:spcAft>
                <a:spcPts val="2700"/>
              </a:spcAft>
              <a:buSzPts val="1677"/>
              <a:buNone/>
            </a:pPr>
            <a:r>
              <a:rPr lang="en" sz="1800">
                <a:solidFill>
                  <a:srgbClr val="1E1E1E"/>
                </a:solidFill>
                <a:latin typeface="Calibri"/>
                <a:ea typeface="Calibri"/>
                <a:cs typeface="Calibri"/>
                <a:sym typeface="Calibri"/>
              </a:rPr>
              <a:t>1.	Click the worksheet. If you want to do this for multiple worksheets, you can </a:t>
            </a:r>
            <a:r>
              <a:rPr lang="en" sz="1800">
                <a:solidFill>
                  <a:srgbClr val="1E1E1E"/>
                </a:solidFill>
                <a:uFill>
                  <a:noFill/>
                </a:uFill>
                <a:latin typeface="Calibri"/>
                <a:ea typeface="Calibri"/>
                <a:cs typeface="Calibri"/>
                <a:sym typeface="Calibri"/>
                <a:hlinkClick r:id="rId3">
                  <a:extLst>
                    <a:ext uri="{A12FA001-AC4F-418D-AE19-62706E023703}">
                      <ahyp:hlinkClr val="tx"/>
                    </a:ext>
                  </a:extLst>
                </a:hlinkClick>
              </a:rPr>
              <a:t>group</a:t>
            </a:r>
            <a:r>
              <a:rPr lang="en" sz="1800">
                <a:solidFill>
                  <a:srgbClr val="1E1E1E"/>
                </a:solidFill>
                <a:latin typeface="Calibri"/>
                <a:ea typeface="Calibri"/>
                <a:cs typeface="Calibri"/>
                <a:sym typeface="Calibri"/>
              </a:rPr>
              <a:t> them.</a:t>
            </a:r>
            <a:endParaRPr sz="1800">
              <a:solidFill>
                <a:srgbClr val="1E1E1E"/>
              </a:solidFill>
              <a:latin typeface="Calibri"/>
              <a:ea typeface="Calibri"/>
              <a:cs typeface="Calibri"/>
              <a:sym typeface="Calibri"/>
            </a:endParaRPr>
          </a:p>
        </p:txBody>
      </p:sp>
      <p:pic>
        <p:nvPicPr>
          <p:cNvPr descr="Row and column headings on workbook" id="380" name="Google Shape;380;p18"/>
          <p:cNvPicPr preferRelativeResize="0"/>
          <p:nvPr/>
        </p:nvPicPr>
        <p:blipFill rotWithShape="1">
          <a:blip r:embed="rId4">
            <a:alphaModFix/>
          </a:blip>
          <a:srcRect b="0" l="0" r="0" t="0"/>
          <a:stretch/>
        </p:blipFill>
        <p:spPr>
          <a:xfrm>
            <a:off x="1394900" y="504225"/>
            <a:ext cx="4000500" cy="1743075"/>
          </a:xfrm>
          <a:prstGeom prst="rect">
            <a:avLst/>
          </a:prstGeom>
          <a:noFill/>
          <a:ln>
            <a:noFill/>
          </a:ln>
        </p:spPr>
      </p:pic>
      <p:pic>
        <p:nvPicPr>
          <p:cNvPr descr="Excel worksheet tabs shown at the bottom of the Excel pane" id="381" name="Google Shape;381;p18"/>
          <p:cNvPicPr preferRelativeResize="0"/>
          <p:nvPr/>
        </p:nvPicPr>
        <p:blipFill rotWithShape="1">
          <a:blip r:embed="rId5">
            <a:alphaModFix/>
          </a:blip>
          <a:srcRect b="0" l="0" r="0" t="0"/>
          <a:stretch/>
        </p:blipFill>
        <p:spPr>
          <a:xfrm>
            <a:off x="4355788" y="2783675"/>
            <a:ext cx="3968025" cy="774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9"/>
          <p:cNvSpPr txBox="1"/>
          <p:nvPr>
            <p:ph idx="1" type="body"/>
          </p:nvPr>
        </p:nvSpPr>
        <p:spPr>
          <a:xfrm>
            <a:off x="1366750" y="78410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2000">
                <a:latin typeface="Calibri"/>
                <a:ea typeface="Calibri"/>
                <a:cs typeface="Calibri"/>
                <a:sym typeface="Calibri"/>
              </a:rPr>
              <a:t>2.	On the Ribbon, click the Page Layout tab.</a:t>
            </a:r>
            <a:endParaRPr sz="2000">
              <a:latin typeface="Calibri"/>
              <a:ea typeface="Calibri"/>
              <a:cs typeface="Calibri"/>
              <a:sym typeface="Calibri"/>
            </a:endParaRPr>
          </a:p>
        </p:txBody>
      </p:sp>
      <p:pic>
        <p:nvPicPr>
          <p:cNvPr descr="Page Layout tab on the Ribbon" id="387" name="Google Shape;387;p19"/>
          <p:cNvPicPr preferRelativeResize="0"/>
          <p:nvPr/>
        </p:nvPicPr>
        <p:blipFill rotWithShape="1">
          <a:blip r:embed="rId3">
            <a:alphaModFix/>
          </a:blip>
          <a:srcRect b="0" l="0" r="0" t="0"/>
          <a:stretch/>
        </p:blipFill>
        <p:spPr>
          <a:xfrm>
            <a:off x="2845450" y="1653225"/>
            <a:ext cx="3143250" cy="1181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0"/>
          <p:cNvSpPr txBox="1"/>
          <p:nvPr>
            <p:ph idx="1" type="body"/>
          </p:nvPr>
        </p:nvSpPr>
        <p:spPr>
          <a:xfrm>
            <a:off x="1221450" y="801950"/>
            <a:ext cx="7030500" cy="3933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SzPts val="1300"/>
              <a:buNone/>
            </a:pPr>
            <a:r>
              <a:rPr lang="en" sz="1900">
                <a:latin typeface="Calibri"/>
                <a:ea typeface="Calibri"/>
                <a:cs typeface="Calibri"/>
                <a:sym typeface="Calibri"/>
              </a:rPr>
              <a:t>3.	In the Sheet Options group, under Headings, select the Print check box.</a:t>
            </a:r>
            <a:endParaRPr sz="1900">
              <a:latin typeface="Calibri"/>
              <a:ea typeface="Calibri"/>
              <a:cs typeface="Calibri"/>
              <a:sym typeface="Calibri"/>
            </a:endParaRPr>
          </a:p>
          <a:p>
            <a:pPr indent="0" lvl="0" marL="0" rtl="0" algn="just">
              <a:lnSpc>
                <a:spcPct val="115000"/>
              </a:lnSpc>
              <a:spcBef>
                <a:spcPts val="1000"/>
              </a:spcBef>
              <a:spcAft>
                <a:spcPts val="0"/>
              </a:spcAft>
              <a:buSzPts val="1300"/>
              <a:buNone/>
            </a:pPr>
            <a:r>
              <a:t/>
            </a:r>
            <a:endParaRPr sz="1900">
              <a:latin typeface="Calibri"/>
              <a:ea typeface="Calibri"/>
              <a:cs typeface="Calibri"/>
              <a:sym typeface="Calibri"/>
            </a:endParaRPr>
          </a:p>
          <a:p>
            <a:pPr indent="0" lvl="0" marL="0" rtl="0" algn="just">
              <a:lnSpc>
                <a:spcPct val="115000"/>
              </a:lnSpc>
              <a:spcBef>
                <a:spcPts val="1000"/>
              </a:spcBef>
              <a:spcAft>
                <a:spcPts val="0"/>
              </a:spcAft>
              <a:buSzPts val="1300"/>
              <a:buNone/>
            </a:pPr>
            <a:r>
              <a:t/>
            </a:r>
            <a:endParaRPr sz="1900">
              <a:latin typeface="Calibri"/>
              <a:ea typeface="Calibri"/>
              <a:cs typeface="Calibri"/>
              <a:sym typeface="Calibri"/>
            </a:endParaRPr>
          </a:p>
          <a:p>
            <a:pPr indent="0" lvl="0" marL="0" rtl="0" algn="just">
              <a:lnSpc>
                <a:spcPct val="115000"/>
              </a:lnSpc>
              <a:spcBef>
                <a:spcPts val="1000"/>
              </a:spcBef>
              <a:spcAft>
                <a:spcPts val="0"/>
              </a:spcAft>
              <a:buSzPts val="1300"/>
              <a:buNone/>
            </a:pPr>
            <a:r>
              <a:t/>
            </a:r>
            <a:endParaRPr sz="1900">
              <a:latin typeface="Calibri"/>
              <a:ea typeface="Calibri"/>
              <a:cs typeface="Calibri"/>
              <a:sym typeface="Calibri"/>
            </a:endParaRPr>
          </a:p>
          <a:p>
            <a:pPr indent="0" lvl="0" marL="0" rtl="0" algn="just">
              <a:lnSpc>
                <a:spcPct val="115000"/>
              </a:lnSpc>
              <a:spcBef>
                <a:spcPts val="1000"/>
              </a:spcBef>
              <a:spcAft>
                <a:spcPts val="0"/>
              </a:spcAft>
              <a:buSzPts val="1300"/>
              <a:buNone/>
            </a:pPr>
            <a:r>
              <a:rPr lang="en" sz="1900">
                <a:latin typeface="Calibri"/>
                <a:ea typeface="Calibri"/>
                <a:cs typeface="Calibri"/>
                <a:sym typeface="Calibri"/>
              </a:rPr>
              <a:t>Note: You can also click the small expansion icon , and then under Print, select the Row and column headings check box.</a:t>
            </a:r>
            <a:endParaRPr sz="1900">
              <a:latin typeface="Calibri"/>
              <a:ea typeface="Calibri"/>
              <a:cs typeface="Calibri"/>
              <a:sym typeface="Calibri"/>
            </a:endParaRPr>
          </a:p>
          <a:p>
            <a:pPr indent="0" lvl="0" marL="0" rtl="0" algn="just">
              <a:lnSpc>
                <a:spcPct val="115000"/>
              </a:lnSpc>
              <a:spcBef>
                <a:spcPts val="1000"/>
              </a:spcBef>
              <a:spcAft>
                <a:spcPts val="1000"/>
              </a:spcAft>
              <a:buSzPts val="1300"/>
              <a:buNone/>
            </a:pPr>
            <a:r>
              <a:rPr lang="en" sz="1900">
                <a:latin typeface="Calibri"/>
                <a:ea typeface="Calibri"/>
                <a:cs typeface="Calibri"/>
                <a:sym typeface="Calibri"/>
              </a:rPr>
              <a:t>To print the worksheet, press CTRL+P to open the Print dialog box, and then click OK.</a:t>
            </a:r>
            <a:endParaRPr sz="1900">
              <a:latin typeface="Calibri"/>
              <a:ea typeface="Calibri"/>
              <a:cs typeface="Calibri"/>
              <a:sym typeface="Calibri"/>
            </a:endParaRPr>
          </a:p>
        </p:txBody>
      </p:sp>
      <p:pic>
        <p:nvPicPr>
          <p:cNvPr descr="Page Layout &gt; Sheet Options &gt; Print Headings" id="393" name="Google Shape;393;p20"/>
          <p:cNvPicPr preferRelativeResize="0"/>
          <p:nvPr/>
        </p:nvPicPr>
        <p:blipFill rotWithShape="1">
          <a:blip r:embed="rId3">
            <a:alphaModFix/>
          </a:blip>
          <a:srcRect b="0" l="0" r="0" t="0"/>
          <a:stretch/>
        </p:blipFill>
        <p:spPr>
          <a:xfrm>
            <a:off x="3330400" y="1292750"/>
            <a:ext cx="2241000" cy="1671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
          <p:cNvSpPr txBox="1"/>
          <p:nvPr>
            <p:ph type="title"/>
          </p:nvPr>
        </p:nvSpPr>
        <p:spPr>
          <a:xfrm>
            <a:off x="1303800" y="7244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latin typeface="Calibri"/>
                <a:ea typeface="Calibri"/>
                <a:cs typeface="Calibri"/>
                <a:sym typeface="Calibri"/>
              </a:rPr>
              <a:t>Apply cell borders</a:t>
            </a:r>
            <a:endParaRPr sz="3000">
              <a:latin typeface="Calibri"/>
              <a:ea typeface="Calibri"/>
              <a:cs typeface="Calibri"/>
              <a:sym typeface="Calibri"/>
            </a:endParaRPr>
          </a:p>
        </p:txBody>
      </p:sp>
      <p:sp>
        <p:nvSpPr>
          <p:cNvPr id="288" name="Google Shape;288;p2"/>
          <p:cNvSpPr txBox="1"/>
          <p:nvPr>
            <p:ph idx="1" type="body"/>
          </p:nvPr>
        </p:nvSpPr>
        <p:spPr>
          <a:xfrm>
            <a:off x="1095525" y="1723775"/>
            <a:ext cx="7030500" cy="2529000"/>
          </a:xfrm>
          <a:prstGeom prst="rect">
            <a:avLst/>
          </a:prstGeom>
          <a:noFill/>
          <a:ln>
            <a:noFill/>
          </a:ln>
        </p:spPr>
        <p:txBody>
          <a:bodyPr anchorCtr="0" anchor="t" bIns="91425" lIns="91425" spcFirstLastPara="1" rIns="91425" wrap="square" tIns="91425">
            <a:normAutofit/>
          </a:bodyPr>
          <a:lstStyle/>
          <a:p>
            <a:pPr indent="-355600" lvl="0" marL="749300" rtl="0" algn="just">
              <a:lnSpc>
                <a:spcPct val="142857"/>
              </a:lnSpc>
              <a:spcBef>
                <a:spcPts val="7800"/>
              </a:spcBef>
              <a:spcAft>
                <a:spcPts val="0"/>
              </a:spcAft>
              <a:buClr>
                <a:srgbClr val="1E1E1E"/>
              </a:buClr>
              <a:buSzPts val="2000"/>
              <a:buFont typeface="Calibri"/>
              <a:buAutoNum type="arabicPeriod"/>
            </a:pPr>
            <a:r>
              <a:rPr lang="en" sz="2000">
                <a:solidFill>
                  <a:srgbClr val="1E1E1E"/>
                </a:solidFill>
                <a:latin typeface="Calibri"/>
                <a:ea typeface="Calibri"/>
                <a:cs typeface="Calibri"/>
                <a:sym typeface="Calibri"/>
              </a:rPr>
              <a:t>Select the cell or range of cells that you want to add a border to.</a:t>
            </a:r>
            <a:endParaRPr sz="2000">
              <a:solidFill>
                <a:srgbClr val="1E1E1E"/>
              </a:solidFill>
              <a:latin typeface="Calibri"/>
              <a:ea typeface="Calibri"/>
              <a:cs typeface="Calibri"/>
              <a:sym typeface="Calibri"/>
            </a:endParaRPr>
          </a:p>
        </p:txBody>
      </p:sp>
      <p:pic>
        <p:nvPicPr>
          <p:cNvPr descr="Select All button" id="289" name="Google Shape;289;p2"/>
          <p:cNvPicPr preferRelativeResize="0"/>
          <p:nvPr/>
        </p:nvPicPr>
        <p:blipFill rotWithShape="1">
          <a:blip r:embed="rId3">
            <a:alphaModFix/>
          </a:blip>
          <a:srcRect b="0" l="0" r="0" t="0"/>
          <a:stretch/>
        </p:blipFill>
        <p:spPr>
          <a:xfrm>
            <a:off x="3618250" y="2524675"/>
            <a:ext cx="1035860" cy="999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latin typeface="Calibri"/>
                <a:ea typeface="Calibri"/>
                <a:cs typeface="Calibri"/>
                <a:sym typeface="Calibri"/>
              </a:rPr>
              <a:t>Tips</a:t>
            </a:r>
            <a:endParaRPr sz="3000">
              <a:latin typeface="Calibri"/>
              <a:ea typeface="Calibri"/>
              <a:cs typeface="Calibri"/>
              <a:sym typeface="Calibri"/>
            </a:endParaRPr>
          </a:p>
        </p:txBody>
      </p:sp>
      <p:sp>
        <p:nvSpPr>
          <p:cNvPr id="399" name="Google Shape;399;p21"/>
          <p:cNvSpPr txBox="1"/>
          <p:nvPr>
            <p:ph idx="1" type="body"/>
          </p:nvPr>
        </p:nvSpPr>
        <p:spPr>
          <a:xfrm>
            <a:off x="1303800" y="1316650"/>
            <a:ext cx="7030500" cy="30504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1000"/>
              </a:spcBef>
              <a:spcAft>
                <a:spcPts val="0"/>
              </a:spcAft>
              <a:buClr>
                <a:srgbClr val="000000"/>
              </a:buClr>
              <a:buSzPts val="2000"/>
              <a:buFont typeface="Arial"/>
              <a:buChar char="●"/>
            </a:pPr>
            <a:r>
              <a:rPr lang="en" sz="2000">
                <a:solidFill>
                  <a:srgbClr val="000000"/>
                </a:solidFill>
                <a:latin typeface="Calibri"/>
                <a:ea typeface="Calibri"/>
                <a:cs typeface="Calibri"/>
                <a:sym typeface="Calibri"/>
              </a:rPr>
              <a:t>To preview the worksheet before printing, press </a:t>
            </a:r>
            <a:r>
              <a:rPr b="1" lang="en" sz="2000">
                <a:solidFill>
                  <a:srgbClr val="000000"/>
                </a:solidFill>
                <a:latin typeface="Calibri"/>
                <a:ea typeface="Calibri"/>
                <a:cs typeface="Calibri"/>
                <a:sym typeface="Calibri"/>
              </a:rPr>
              <a:t>CTRL+F2</a:t>
            </a:r>
            <a:r>
              <a:rPr lang="en" sz="2000">
                <a:solidFill>
                  <a:srgbClr val="000000"/>
                </a:solidFill>
                <a:latin typeface="Calibri"/>
                <a:ea typeface="Calibri"/>
                <a:cs typeface="Calibri"/>
                <a:sym typeface="Calibri"/>
              </a:rPr>
              <a:t>.</a:t>
            </a:r>
            <a:endParaRPr sz="2000">
              <a:solidFill>
                <a:srgbClr val="000000"/>
              </a:solidFill>
              <a:latin typeface="Calibri"/>
              <a:ea typeface="Calibri"/>
              <a:cs typeface="Calibri"/>
              <a:sym typeface="Calibri"/>
            </a:endParaRPr>
          </a:p>
          <a:p>
            <a:pPr indent="-355600" lvl="0" marL="457200" rtl="0" algn="just">
              <a:lnSpc>
                <a:spcPct val="115000"/>
              </a:lnSpc>
              <a:spcBef>
                <a:spcPts val="10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To print specific data at the top or side of each printed page—such as the names of the months that appear across the first row of a worksheet—see Repeat row or columns on every printed page.</a:t>
            </a:r>
            <a:endParaRPr sz="2000">
              <a:solidFill>
                <a:srgbClr val="000000"/>
              </a:solidFill>
              <a:latin typeface="Calibri"/>
              <a:ea typeface="Calibri"/>
              <a:cs typeface="Calibri"/>
              <a:sym typeface="Calibri"/>
            </a:endParaRPr>
          </a:p>
          <a:p>
            <a:pPr indent="-355600" lvl="0" marL="457200" rtl="0" algn="just">
              <a:lnSpc>
                <a:spcPct val="115000"/>
              </a:lnSpc>
              <a:spcBef>
                <a:spcPts val="1000"/>
              </a:spcBef>
              <a:spcAft>
                <a:spcPts val="1000"/>
              </a:spcAft>
              <a:buClr>
                <a:srgbClr val="000000"/>
              </a:buClr>
              <a:buSzPts val="2000"/>
              <a:buFont typeface="Calibri"/>
              <a:buChar char="●"/>
            </a:pPr>
            <a:r>
              <a:rPr lang="en" sz="2000">
                <a:solidFill>
                  <a:srgbClr val="000000"/>
                </a:solidFill>
                <a:latin typeface="Calibri"/>
                <a:ea typeface="Calibri"/>
                <a:cs typeface="Calibri"/>
                <a:sym typeface="Calibri"/>
              </a:rPr>
              <a:t>To add headers or footers to your printed worksheet, see Headers and footers in worksheets.</a:t>
            </a:r>
            <a:endParaRPr sz="2000">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2"/>
          <p:cNvSpPr txBox="1"/>
          <p:nvPr>
            <p:ph idx="1" type="body"/>
          </p:nvPr>
        </p:nvSpPr>
        <p:spPr>
          <a:xfrm>
            <a:off x="1323175" y="827800"/>
            <a:ext cx="7030500" cy="29337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1600"/>
              </a:spcBef>
              <a:spcAft>
                <a:spcPts val="0"/>
              </a:spcAft>
              <a:buSzPts val="2000"/>
              <a:buFont typeface="Calibri"/>
              <a:buChar char="●"/>
            </a:pPr>
            <a:r>
              <a:rPr lang="en" sz="2000">
                <a:solidFill>
                  <a:srgbClr val="000000"/>
                </a:solidFill>
                <a:latin typeface="Calibri"/>
                <a:ea typeface="Calibri"/>
                <a:cs typeface="Calibri"/>
                <a:sym typeface="Calibri"/>
              </a:rPr>
              <a:t>If you’re having trouble finding the grave accent mark key (`), it is often located in the upper left corner on keyboards, but not always. </a:t>
            </a:r>
            <a:endParaRPr sz="2000">
              <a:solidFill>
                <a:srgbClr val="000000"/>
              </a:solidFill>
              <a:latin typeface="Calibri"/>
              <a:ea typeface="Calibri"/>
              <a:cs typeface="Calibri"/>
              <a:sym typeface="Calibri"/>
            </a:endParaRPr>
          </a:p>
          <a:p>
            <a:pPr indent="-355600" lvl="0" marL="457200" rtl="0" algn="just">
              <a:lnSpc>
                <a:spcPct val="115000"/>
              </a:lnSpc>
              <a:spcBef>
                <a:spcPts val="1600"/>
              </a:spcBef>
              <a:spcAft>
                <a:spcPts val="0"/>
              </a:spcAft>
              <a:buSzPts val="2000"/>
              <a:buChar char="●"/>
            </a:pPr>
            <a:r>
              <a:rPr lang="en" sz="2000">
                <a:solidFill>
                  <a:srgbClr val="000000"/>
                </a:solidFill>
                <a:latin typeface="Calibri"/>
                <a:ea typeface="Calibri"/>
                <a:cs typeface="Calibri"/>
                <a:sym typeface="Calibri"/>
              </a:rPr>
              <a:t>If it’s difficult to find on your keyboard, you can also show and hide formulas by going to the </a:t>
            </a:r>
            <a:r>
              <a:rPr b="1" lang="en" sz="2000">
                <a:solidFill>
                  <a:srgbClr val="000000"/>
                </a:solidFill>
                <a:latin typeface="Calibri"/>
                <a:ea typeface="Calibri"/>
                <a:cs typeface="Calibri"/>
                <a:sym typeface="Calibri"/>
              </a:rPr>
              <a:t>Formulas</a:t>
            </a:r>
            <a:r>
              <a:rPr lang="en" sz="2000">
                <a:solidFill>
                  <a:srgbClr val="000000"/>
                </a:solidFill>
                <a:latin typeface="Calibri"/>
                <a:ea typeface="Calibri"/>
                <a:cs typeface="Calibri"/>
                <a:sym typeface="Calibri"/>
              </a:rPr>
              <a:t> tab and then clicking </a:t>
            </a:r>
            <a:r>
              <a:rPr b="1" lang="en" sz="2000">
                <a:solidFill>
                  <a:srgbClr val="000000"/>
                </a:solidFill>
                <a:latin typeface="Calibri"/>
                <a:ea typeface="Calibri"/>
                <a:cs typeface="Calibri"/>
                <a:sym typeface="Calibri"/>
              </a:rPr>
              <a:t>Show Formulas</a:t>
            </a:r>
            <a:r>
              <a:rPr lang="en" sz="2000">
                <a:solidFill>
                  <a:srgbClr val="000000"/>
                </a:solidFill>
                <a:latin typeface="Calibri"/>
                <a:ea typeface="Calibri"/>
                <a:cs typeface="Calibri"/>
                <a:sym typeface="Calibri"/>
              </a:rPr>
              <a:t>. To switch back to the standard view, click the button again. </a:t>
            </a:r>
            <a:endParaRPr sz="20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000">
                <a:latin typeface="Calibri"/>
                <a:ea typeface="Calibri"/>
                <a:cs typeface="Calibri"/>
                <a:sym typeface="Calibri"/>
              </a:rPr>
              <a:t>Task 1</a:t>
            </a:r>
            <a:endParaRPr sz="6000">
              <a:latin typeface="Calibri"/>
              <a:ea typeface="Calibri"/>
              <a:cs typeface="Calibri"/>
              <a:sym typeface="Calibri"/>
            </a:endParaRPr>
          </a:p>
        </p:txBody>
      </p:sp>
      <p:pic>
        <p:nvPicPr>
          <p:cNvPr id="410" name="Google Shape;410;p23"/>
          <p:cNvPicPr preferRelativeResize="0"/>
          <p:nvPr/>
        </p:nvPicPr>
        <p:blipFill rotWithShape="1">
          <a:blip r:embed="rId3">
            <a:alphaModFix/>
          </a:blip>
          <a:srcRect b="0" l="0" r="0" t="0"/>
          <a:stretch/>
        </p:blipFill>
        <p:spPr>
          <a:xfrm>
            <a:off x="1865688" y="1694713"/>
            <a:ext cx="6143625" cy="2543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4"/>
          <p:cNvSpPr txBox="1"/>
          <p:nvPr>
            <p:ph idx="1" type="body"/>
          </p:nvPr>
        </p:nvSpPr>
        <p:spPr>
          <a:xfrm>
            <a:off x="1415200" y="811675"/>
            <a:ext cx="7030500" cy="39330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1000"/>
              </a:spcBef>
              <a:spcAft>
                <a:spcPts val="0"/>
              </a:spcAft>
              <a:buSzPts val="2000"/>
              <a:buFont typeface="Calibri"/>
              <a:buChar char="●"/>
            </a:pPr>
            <a:r>
              <a:rPr lang="en" sz="2000">
                <a:latin typeface="Calibri"/>
                <a:ea typeface="Calibri"/>
                <a:cs typeface="Calibri"/>
                <a:sym typeface="Calibri"/>
              </a:rPr>
              <a:t>Open a new workbook and save the file with the name “Payroll”.</a:t>
            </a:r>
            <a:endParaRPr sz="2000">
              <a:latin typeface="Calibri"/>
              <a:ea typeface="Calibri"/>
              <a:cs typeface="Calibri"/>
              <a:sym typeface="Calibri"/>
            </a:endParaRPr>
          </a:p>
          <a:p>
            <a:pPr indent="-355600" lvl="0" marL="457200" rtl="0" algn="just">
              <a:lnSpc>
                <a:spcPct val="115000"/>
              </a:lnSpc>
              <a:spcBef>
                <a:spcPts val="1000"/>
              </a:spcBef>
              <a:spcAft>
                <a:spcPts val="0"/>
              </a:spcAft>
              <a:buSzPts val="2000"/>
              <a:buFont typeface="Calibri"/>
              <a:buChar char="●"/>
            </a:pPr>
            <a:r>
              <a:rPr lang="en" sz="2000">
                <a:latin typeface="Calibri"/>
                <a:ea typeface="Calibri"/>
                <a:cs typeface="Calibri"/>
                <a:sym typeface="Calibri"/>
              </a:rPr>
              <a:t>Enter the labels and values in the exact cells locations as desired.</a:t>
            </a:r>
            <a:endParaRPr sz="2000">
              <a:latin typeface="Calibri"/>
              <a:ea typeface="Calibri"/>
              <a:cs typeface="Calibri"/>
              <a:sym typeface="Calibri"/>
            </a:endParaRPr>
          </a:p>
          <a:p>
            <a:pPr indent="-355600" lvl="0" marL="457200" rtl="0" algn="just">
              <a:lnSpc>
                <a:spcPct val="115000"/>
              </a:lnSpc>
              <a:spcBef>
                <a:spcPts val="1000"/>
              </a:spcBef>
              <a:spcAft>
                <a:spcPts val="0"/>
              </a:spcAft>
              <a:buSzPts val="2000"/>
              <a:buFont typeface="Calibri"/>
              <a:buChar char="●"/>
            </a:pPr>
            <a:r>
              <a:rPr lang="en" sz="2000">
                <a:latin typeface="Calibri"/>
                <a:ea typeface="Calibri"/>
                <a:cs typeface="Calibri"/>
                <a:sym typeface="Calibri"/>
              </a:rPr>
              <a:t>Use AutoFill to put the Employee Numbers into cells A6:A8.</a:t>
            </a:r>
            <a:endParaRPr sz="2000">
              <a:latin typeface="Calibri"/>
              <a:ea typeface="Calibri"/>
              <a:cs typeface="Calibri"/>
              <a:sym typeface="Calibri"/>
            </a:endParaRPr>
          </a:p>
          <a:p>
            <a:pPr indent="-355600" lvl="0" marL="457200" rtl="0" algn="just">
              <a:lnSpc>
                <a:spcPct val="115000"/>
              </a:lnSpc>
              <a:spcBef>
                <a:spcPts val="1000"/>
              </a:spcBef>
              <a:spcAft>
                <a:spcPts val="0"/>
              </a:spcAft>
              <a:buSzPts val="2000"/>
              <a:buFont typeface="Calibri"/>
              <a:buChar char="●"/>
            </a:pPr>
            <a:r>
              <a:rPr lang="en" sz="2000">
                <a:latin typeface="Calibri"/>
                <a:ea typeface="Calibri"/>
                <a:cs typeface="Calibri"/>
                <a:sym typeface="Calibri"/>
              </a:rPr>
              <a:t>Set the columns width and rows height appropriately.</a:t>
            </a:r>
            <a:endParaRPr sz="2000">
              <a:latin typeface="Calibri"/>
              <a:ea typeface="Calibri"/>
              <a:cs typeface="Calibri"/>
              <a:sym typeface="Calibri"/>
            </a:endParaRPr>
          </a:p>
          <a:p>
            <a:pPr indent="-355600" lvl="0" marL="457200" rtl="0" algn="just">
              <a:lnSpc>
                <a:spcPct val="115000"/>
              </a:lnSpc>
              <a:spcBef>
                <a:spcPts val="1000"/>
              </a:spcBef>
              <a:spcAft>
                <a:spcPts val="0"/>
              </a:spcAft>
              <a:buSzPts val="2000"/>
              <a:buFont typeface="Calibri"/>
              <a:buChar char="●"/>
            </a:pPr>
            <a:r>
              <a:rPr lang="en" sz="2000">
                <a:latin typeface="Calibri"/>
                <a:ea typeface="Calibri"/>
                <a:cs typeface="Calibri"/>
                <a:sym typeface="Calibri"/>
              </a:rPr>
              <a:t>Set labels alignment appropriately.</a:t>
            </a:r>
            <a:endParaRPr sz="2000">
              <a:latin typeface="Calibri"/>
              <a:ea typeface="Calibri"/>
              <a:cs typeface="Calibri"/>
              <a:sym typeface="Calibri"/>
            </a:endParaRPr>
          </a:p>
          <a:p>
            <a:pPr indent="-355600" lvl="0" marL="457200" rtl="0" algn="just">
              <a:lnSpc>
                <a:spcPct val="115000"/>
              </a:lnSpc>
              <a:spcBef>
                <a:spcPts val="1000"/>
              </a:spcBef>
              <a:spcAft>
                <a:spcPts val="1000"/>
              </a:spcAft>
              <a:buSzPts val="2000"/>
              <a:buFont typeface="Calibri"/>
              <a:buChar char="●"/>
            </a:pPr>
            <a:r>
              <a:rPr lang="en" sz="2000">
                <a:latin typeface="Calibri"/>
                <a:ea typeface="Calibri"/>
                <a:cs typeface="Calibri"/>
                <a:sym typeface="Calibri"/>
              </a:rPr>
              <a:t>Use warp text and merge cells as desired.</a:t>
            </a:r>
            <a:endParaRPr sz="20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5"/>
          <p:cNvSpPr txBox="1"/>
          <p:nvPr>
            <p:ph idx="1" type="body"/>
          </p:nvPr>
        </p:nvSpPr>
        <p:spPr>
          <a:xfrm>
            <a:off x="1381275" y="811650"/>
            <a:ext cx="7030500" cy="39330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1000"/>
              </a:spcBef>
              <a:spcAft>
                <a:spcPts val="0"/>
              </a:spcAft>
              <a:buSzPts val="2000"/>
              <a:buFont typeface="Calibri"/>
              <a:buChar char="●"/>
            </a:pPr>
            <a:r>
              <a:rPr lang="en" sz="2000">
                <a:latin typeface="Calibri"/>
                <a:ea typeface="Calibri"/>
                <a:cs typeface="Calibri"/>
                <a:sym typeface="Calibri"/>
              </a:rPr>
              <a:t>Apply borders, gridlines and shading to the table as desired.</a:t>
            </a:r>
            <a:endParaRPr sz="2000">
              <a:latin typeface="Calibri"/>
              <a:ea typeface="Calibri"/>
              <a:cs typeface="Calibri"/>
              <a:sym typeface="Calibri"/>
            </a:endParaRPr>
          </a:p>
          <a:p>
            <a:pPr indent="-355600" lvl="0" marL="457200" rtl="0" algn="just">
              <a:lnSpc>
                <a:spcPct val="115000"/>
              </a:lnSpc>
              <a:spcBef>
                <a:spcPts val="1000"/>
              </a:spcBef>
              <a:spcAft>
                <a:spcPts val="0"/>
              </a:spcAft>
              <a:buSzPts val="2000"/>
              <a:buFont typeface="Calibri"/>
              <a:buChar char="●"/>
            </a:pPr>
            <a:r>
              <a:rPr lang="en" sz="2000">
                <a:latin typeface="Calibri"/>
                <a:ea typeface="Calibri"/>
                <a:cs typeface="Calibri"/>
                <a:sym typeface="Calibri"/>
              </a:rPr>
              <a:t>Format cell B2 to Short Date format.</a:t>
            </a:r>
            <a:endParaRPr sz="2000">
              <a:solidFill>
                <a:srgbClr val="000000"/>
              </a:solidFill>
              <a:latin typeface="Calibri"/>
              <a:ea typeface="Calibri"/>
              <a:cs typeface="Calibri"/>
              <a:sym typeface="Calibri"/>
            </a:endParaRPr>
          </a:p>
          <a:p>
            <a:pPr indent="-355600" lvl="0" marL="457200" rtl="0" algn="just">
              <a:lnSpc>
                <a:spcPct val="115000"/>
              </a:lnSpc>
              <a:spcBef>
                <a:spcPts val="10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Format cells E4:G8 to include dollar sign with two decimal places.</a:t>
            </a:r>
            <a:endParaRPr sz="2000">
              <a:solidFill>
                <a:srgbClr val="000000"/>
              </a:solidFill>
              <a:latin typeface="Calibri"/>
              <a:ea typeface="Calibri"/>
              <a:cs typeface="Calibri"/>
              <a:sym typeface="Calibri"/>
            </a:endParaRPr>
          </a:p>
          <a:p>
            <a:pPr indent="-355600" lvl="0" marL="457200" rtl="0" algn="just">
              <a:lnSpc>
                <a:spcPct val="115000"/>
              </a:lnSpc>
              <a:spcBef>
                <a:spcPts val="10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Calculate the Gross Pay for employee; enter a formula in cell E4 to multiply Hourly Rate by Hours Worked.</a:t>
            </a:r>
            <a:endParaRPr sz="2000">
              <a:solidFill>
                <a:srgbClr val="000000"/>
              </a:solidFill>
              <a:latin typeface="Calibri"/>
              <a:ea typeface="Calibri"/>
              <a:cs typeface="Calibri"/>
              <a:sym typeface="Calibri"/>
            </a:endParaRPr>
          </a:p>
          <a:p>
            <a:pPr indent="-355600" lvl="0" marL="457200" rtl="0" algn="just">
              <a:lnSpc>
                <a:spcPct val="115000"/>
              </a:lnSpc>
              <a:spcBef>
                <a:spcPts val="1000"/>
              </a:spcBef>
              <a:spcAft>
                <a:spcPts val="1000"/>
              </a:spcAft>
              <a:buClr>
                <a:srgbClr val="000000"/>
              </a:buClr>
              <a:buSzPts val="2000"/>
              <a:buFont typeface="Calibri"/>
              <a:buChar char="●"/>
            </a:pPr>
            <a:r>
              <a:rPr lang="en" sz="2000">
                <a:solidFill>
                  <a:srgbClr val="000000"/>
                </a:solidFill>
                <a:latin typeface="Calibri"/>
                <a:ea typeface="Calibri"/>
                <a:cs typeface="Calibri"/>
                <a:sym typeface="Calibri"/>
              </a:rPr>
              <a:t>Calculate the Social Security Tax (S.S Tax), which is 6% of the Gross Pay; enter a formula in cell F4 to multiply Gross Pay by 6%.</a:t>
            </a:r>
            <a:endParaRPr sz="2000">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1eddeab880a_0_0"/>
          <p:cNvSpPr txBox="1"/>
          <p:nvPr>
            <p:ph idx="1" type="body"/>
          </p:nvPr>
        </p:nvSpPr>
        <p:spPr>
          <a:xfrm>
            <a:off x="1274750" y="827675"/>
            <a:ext cx="7030500" cy="25416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15000"/>
              </a:lnSpc>
              <a:spcBef>
                <a:spcPts val="10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Calculate the Net Pay; enter a formula in cell G4 to subtract Social Security Tax from Gross Pay.</a:t>
            </a:r>
            <a:endParaRPr sz="2000">
              <a:solidFill>
                <a:srgbClr val="000000"/>
              </a:solidFill>
              <a:latin typeface="Calibri"/>
              <a:ea typeface="Calibri"/>
              <a:cs typeface="Calibri"/>
              <a:sym typeface="Calibri"/>
            </a:endParaRPr>
          </a:p>
          <a:p>
            <a:pPr indent="-355600" lvl="0" marL="457200" rtl="0" algn="just">
              <a:lnSpc>
                <a:spcPct val="115000"/>
              </a:lnSpc>
              <a:spcBef>
                <a:spcPts val="1000"/>
              </a:spcBef>
              <a:spcAft>
                <a:spcPts val="1000"/>
              </a:spcAft>
              <a:buClr>
                <a:srgbClr val="000000"/>
              </a:buClr>
              <a:buSzPts val="2000"/>
              <a:buFont typeface="Calibri"/>
              <a:buChar char="●"/>
            </a:pPr>
            <a:r>
              <a:rPr lang="en" sz="2000">
                <a:solidFill>
                  <a:srgbClr val="000000"/>
                </a:solidFill>
                <a:latin typeface="Calibri"/>
                <a:ea typeface="Calibri"/>
                <a:cs typeface="Calibri"/>
                <a:sym typeface="Calibri"/>
              </a:rPr>
              <a:t>Set the worksheet vertically</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6"/>
          <p:cNvSpPr txBox="1"/>
          <p:nvPr>
            <p:ph type="title"/>
          </p:nvPr>
        </p:nvSpPr>
        <p:spPr>
          <a:xfrm>
            <a:off x="1390975" y="414525"/>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000"/>
              <a:t>Task 2</a:t>
            </a:r>
            <a:endParaRPr sz="6000"/>
          </a:p>
        </p:txBody>
      </p:sp>
      <p:sp>
        <p:nvSpPr>
          <p:cNvPr id="431" name="Google Shape;431;p26"/>
          <p:cNvSpPr txBox="1"/>
          <p:nvPr>
            <p:ph idx="1" type="body"/>
          </p:nvPr>
        </p:nvSpPr>
        <p:spPr>
          <a:xfrm>
            <a:off x="1601500" y="1669300"/>
            <a:ext cx="6591600" cy="3060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SzPts val="275"/>
              <a:buNone/>
            </a:pPr>
            <a:r>
              <a:rPr lang="en" sz="1725">
                <a:solidFill>
                  <a:srgbClr val="000000"/>
                </a:solidFill>
                <a:latin typeface="Calibri"/>
                <a:ea typeface="Calibri"/>
                <a:cs typeface="Calibri"/>
                <a:sym typeface="Calibri"/>
              </a:rPr>
              <a:t>Open the workbook called:    </a:t>
            </a:r>
            <a:r>
              <a:rPr b="1" lang="en" sz="1725">
                <a:solidFill>
                  <a:srgbClr val="000000"/>
                </a:solidFill>
                <a:latin typeface="Calibri"/>
                <a:ea typeface="Calibri"/>
                <a:cs typeface="Calibri"/>
                <a:sym typeface="Calibri"/>
              </a:rPr>
              <a:t>Plain Toys</a:t>
            </a:r>
            <a:r>
              <a:rPr lang="en" sz="1725">
                <a:solidFill>
                  <a:srgbClr val="000000"/>
                </a:solidFill>
                <a:latin typeface="Calibri"/>
                <a:ea typeface="Calibri"/>
                <a:cs typeface="Calibri"/>
                <a:sym typeface="Calibri"/>
              </a:rPr>
              <a:t>( </a:t>
            </a:r>
            <a:r>
              <a:rPr lang="en" sz="1725" u="sng">
                <a:solidFill>
                  <a:srgbClr val="000000"/>
                </a:solidFill>
                <a:latin typeface="Calibri"/>
                <a:ea typeface="Calibri"/>
                <a:cs typeface="Calibri"/>
                <a:sym typeface="Calibri"/>
                <a:hlinkClick r:id="rId3">
                  <a:extLst>
                    <a:ext uri="{A12FA001-AC4F-418D-AE19-62706E023703}">
                      <ahyp:hlinkClr val="tx"/>
                    </a:ext>
                  </a:extLst>
                </a:hlinkClick>
              </a:rPr>
              <a:t>https://www.wiseowl.co.uk/files/exercise-question-files/qf-219.zip</a:t>
            </a:r>
            <a:r>
              <a:rPr lang="en" sz="1725">
                <a:solidFill>
                  <a:srgbClr val="000000"/>
                </a:solidFill>
                <a:latin typeface="Calibri"/>
                <a:ea typeface="Calibri"/>
                <a:cs typeface="Calibri"/>
                <a:sym typeface="Calibri"/>
              </a:rPr>
              <a:t>  )</a:t>
            </a:r>
            <a:endParaRPr sz="1725">
              <a:solidFill>
                <a:srgbClr val="000000"/>
              </a:solidFill>
              <a:latin typeface="Calibri"/>
              <a:ea typeface="Calibri"/>
              <a:cs typeface="Calibri"/>
              <a:sym typeface="Calibri"/>
            </a:endParaRPr>
          </a:p>
          <a:p>
            <a:pPr indent="0" lvl="0" marL="0" rtl="0" algn="just">
              <a:lnSpc>
                <a:spcPct val="115000"/>
              </a:lnSpc>
              <a:spcBef>
                <a:spcPts val="1000"/>
              </a:spcBef>
              <a:spcAft>
                <a:spcPts val="0"/>
              </a:spcAft>
              <a:buSzPts val="275"/>
              <a:buNone/>
            </a:pPr>
            <a:r>
              <a:rPr lang="en" sz="1725">
                <a:solidFill>
                  <a:srgbClr val="000000"/>
                </a:solidFill>
                <a:latin typeface="Calibri"/>
                <a:ea typeface="Calibri"/>
                <a:cs typeface="Calibri"/>
                <a:sym typeface="Calibri"/>
              </a:rPr>
              <a:t>Make the following formatting changes:</a:t>
            </a:r>
            <a:endParaRPr sz="1725">
              <a:solidFill>
                <a:srgbClr val="000000"/>
              </a:solidFill>
              <a:latin typeface="Calibri"/>
              <a:ea typeface="Calibri"/>
              <a:cs typeface="Calibri"/>
              <a:sym typeface="Calibri"/>
            </a:endParaRPr>
          </a:p>
          <a:p>
            <a:pPr indent="-338137" lvl="0" marL="457200" rtl="0" algn="just">
              <a:lnSpc>
                <a:spcPct val="115000"/>
              </a:lnSpc>
              <a:spcBef>
                <a:spcPts val="1000"/>
              </a:spcBef>
              <a:spcAft>
                <a:spcPts val="0"/>
              </a:spcAft>
              <a:buClr>
                <a:srgbClr val="000000"/>
              </a:buClr>
              <a:buSzPts val="1725"/>
              <a:buFont typeface="Calibri"/>
              <a:buChar char="●"/>
            </a:pPr>
            <a:r>
              <a:rPr lang="en" sz="1725">
                <a:solidFill>
                  <a:srgbClr val="000000"/>
                </a:solidFill>
                <a:latin typeface="Calibri"/>
                <a:ea typeface="Calibri"/>
                <a:cs typeface="Calibri"/>
                <a:sym typeface="Calibri"/>
              </a:rPr>
              <a:t>Insert some extra rows at the top and type in the title</a:t>
            </a:r>
            <a:endParaRPr sz="1725">
              <a:solidFill>
                <a:srgbClr val="000000"/>
              </a:solidFill>
              <a:latin typeface="Calibri"/>
              <a:ea typeface="Calibri"/>
              <a:cs typeface="Calibri"/>
              <a:sym typeface="Calibri"/>
            </a:endParaRPr>
          </a:p>
          <a:p>
            <a:pPr indent="-338137" lvl="0" marL="457200" rtl="0" algn="just">
              <a:lnSpc>
                <a:spcPct val="115000"/>
              </a:lnSpc>
              <a:spcBef>
                <a:spcPts val="1000"/>
              </a:spcBef>
              <a:spcAft>
                <a:spcPts val="0"/>
              </a:spcAft>
              <a:buClr>
                <a:srgbClr val="000000"/>
              </a:buClr>
              <a:buSzPts val="1725"/>
              <a:buFont typeface="Calibri"/>
              <a:buChar char="●"/>
            </a:pPr>
            <a:r>
              <a:rPr lang="en" sz="1725">
                <a:solidFill>
                  <a:srgbClr val="000000"/>
                </a:solidFill>
                <a:latin typeface="Calibri"/>
                <a:ea typeface="Calibri"/>
                <a:cs typeface="Calibri"/>
                <a:sym typeface="Calibri"/>
              </a:rPr>
              <a:t>Format the font, size etc of the title</a:t>
            </a:r>
            <a:endParaRPr sz="1725">
              <a:solidFill>
                <a:srgbClr val="000000"/>
              </a:solidFill>
              <a:latin typeface="Calibri"/>
              <a:ea typeface="Calibri"/>
              <a:cs typeface="Calibri"/>
              <a:sym typeface="Calibri"/>
            </a:endParaRPr>
          </a:p>
          <a:p>
            <a:pPr indent="-338137" lvl="0" marL="457200" rtl="0" algn="just">
              <a:lnSpc>
                <a:spcPct val="115000"/>
              </a:lnSpc>
              <a:spcBef>
                <a:spcPts val="1000"/>
              </a:spcBef>
              <a:spcAft>
                <a:spcPts val="0"/>
              </a:spcAft>
              <a:buClr>
                <a:srgbClr val="000000"/>
              </a:buClr>
              <a:buSzPts val="1725"/>
              <a:buFont typeface="Calibri"/>
              <a:buChar char="●"/>
            </a:pPr>
            <a:r>
              <a:rPr lang="en" sz="1725">
                <a:solidFill>
                  <a:srgbClr val="000000"/>
                </a:solidFill>
                <a:latin typeface="Calibri"/>
                <a:ea typeface="Calibri"/>
                <a:cs typeface="Calibri"/>
                <a:sym typeface="Calibri"/>
              </a:rPr>
              <a:t>Change the row heights to space them out more</a:t>
            </a:r>
            <a:endParaRPr sz="1725">
              <a:solidFill>
                <a:srgbClr val="000000"/>
              </a:solidFill>
              <a:latin typeface="Calibri"/>
              <a:ea typeface="Calibri"/>
              <a:cs typeface="Calibri"/>
              <a:sym typeface="Calibri"/>
            </a:endParaRPr>
          </a:p>
          <a:p>
            <a:pPr indent="-338137" lvl="0" marL="457200" rtl="0" algn="just">
              <a:lnSpc>
                <a:spcPct val="115000"/>
              </a:lnSpc>
              <a:spcBef>
                <a:spcPts val="1000"/>
              </a:spcBef>
              <a:spcAft>
                <a:spcPts val="1000"/>
              </a:spcAft>
              <a:buClr>
                <a:srgbClr val="000000"/>
              </a:buClr>
              <a:buSzPts val="1725"/>
              <a:buFont typeface="Calibri"/>
              <a:buChar char="●"/>
            </a:pPr>
            <a:r>
              <a:rPr lang="en" sz="1725">
                <a:solidFill>
                  <a:srgbClr val="000000"/>
                </a:solidFill>
                <a:latin typeface="Calibri"/>
                <a:ea typeface="Calibri"/>
                <a:cs typeface="Calibri"/>
                <a:sym typeface="Calibri"/>
              </a:rPr>
              <a:t>Change the vertical cell alignment of these rows to centred</a:t>
            </a:r>
            <a:endParaRPr sz="1725">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7"/>
          <p:cNvSpPr txBox="1"/>
          <p:nvPr>
            <p:ph idx="1" type="body"/>
          </p:nvPr>
        </p:nvSpPr>
        <p:spPr>
          <a:xfrm>
            <a:off x="1332875" y="821375"/>
            <a:ext cx="7030500" cy="3324600"/>
          </a:xfrm>
          <a:prstGeom prst="rect">
            <a:avLst/>
          </a:prstGeom>
          <a:noFill/>
          <a:ln>
            <a:noFill/>
          </a:ln>
        </p:spPr>
        <p:txBody>
          <a:bodyPr anchorCtr="0" anchor="t" bIns="91425" lIns="91425" spcFirstLastPara="1" rIns="91425" wrap="square" tIns="91425">
            <a:noAutofit/>
          </a:bodyPr>
          <a:lstStyle/>
          <a:p>
            <a:pPr indent="-336548" lvl="0" marL="457200" rtl="0" algn="just">
              <a:lnSpc>
                <a:spcPct val="150000"/>
              </a:lnSpc>
              <a:spcBef>
                <a:spcPts val="1000"/>
              </a:spcBef>
              <a:spcAft>
                <a:spcPts val="0"/>
              </a:spcAft>
              <a:buClr>
                <a:srgbClr val="000000"/>
              </a:buClr>
              <a:buSzPts val="1700"/>
              <a:buFont typeface="Calibri"/>
              <a:buChar char="●"/>
            </a:pPr>
            <a:r>
              <a:rPr lang="en" sz="1700">
                <a:solidFill>
                  <a:srgbClr val="000000"/>
                </a:solidFill>
                <a:latin typeface="Calibri"/>
                <a:ea typeface="Calibri"/>
                <a:cs typeface="Calibri"/>
                <a:sym typeface="Calibri"/>
              </a:rPr>
              <a:t>Insert more rows between the titles and first row of data and before the totals</a:t>
            </a:r>
            <a:endParaRPr sz="1700">
              <a:solidFill>
                <a:srgbClr val="000000"/>
              </a:solidFill>
              <a:latin typeface="Calibri"/>
              <a:ea typeface="Calibri"/>
              <a:cs typeface="Calibri"/>
              <a:sym typeface="Calibri"/>
            </a:endParaRPr>
          </a:p>
          <a:p>
            <a:pPr indent="-336548" lvl="0" marL="457200" rtl="0" algn="just">
              <a:lnSpc>
                <a:spcPct val="150000"/>
              </a:lnSpc>
              <a:spcBef>
                <a:spcPts val="1000"/>
              </a:spcBef>
              <a:spcAft>
                <a:spcPts val="0"/>
              </a:spcAft>
              <a:buClr>
                <a:srgbClr val="000000"/>
              </a:buClr>
              <a:buSzPts val="1700"/>
              <a:buFont typeface="Calibri"/>
              <a:buChar char="●"/>
            </a:pPr>
            <a:r>
              <a:rPr lang="en" sz="1700">
                <a:solidFill>
                  <a:srgbClr val="000000"/>
                </a:solidFill>
                <a:latin typeface="Calibri"/>
                <a:ea typeface="Calibri"/>
                <a:cs typeface="Calibri"/>
                <a:sym typeface="Calibri"/>
              </a:rPr>
              <a:t>Format all the numbers except the Q Ordered column to show £ and 2 decimal places</a:t>
            </a:r>
            <a:endParaRPr sz="1700">
              <a:solidFill>
                <a:srgbClr val="000000"/>
              </a:solidFill>
              <a:latin typeface="Calibri"/>
              <a:ea typeface="Calibri"/>
              <a:cs typeface="Calibri"/>
              <a:sym typeface="Calibri"/>
            </a:endParaRPr>
          </a:p>
          <a:p>
            <a:pPr indent="-336548" lvl="0" marL="457200" rtl="0" algn="just">
              <a:lnSpc>
                <a:spcPct val="150000"/>
              </a:lnSpc>
              <a:spcBef>
                <a:spcPts val="1000"/>
              </a:spcBef>
              <a:spcAft>
                <a:spcPts val="0"/>
              </a:spcAft>
              <a:buClr>
                <a:srgbClr val="000000"/>
              </a:buClr>
              <a:buSzPts val="1700"/>
              <a:buFont typeface="Calibri"/>
              <a:buChar char="●"/>
            </a:pPr>
            <a:r>
              <a:rPr lang="en" sz="1700">
                <a:solidFill>
                  <a:srgbClr val="000000"/>
                </a:solidFill>
                <a:latin typeface="Calibri"/>
                <a:ea typeface="Calibri"/>
                <a:cs typeface="Calibri"/>
                <a:sym typeface="Calibri"/>
              </a:rPr>
              <a:t>Change the column widths</a:t>
            </a:r>
            <a:endParaRPr sz="1700">
              <a:solidFill>
                <a:srgbClr val="000000"/>
              </a:solidFill>
              <a:latin typeface="Calibri"/>
              <a:ea typeface="Calibri"/>
              <a:cs typeface="Calibri"/>
              <a:sym typeface="Calibri"/>
            </a:endParaRPr>
          </a:p>
          <a:p>
            <a:pPr indent="-336548" lvl="0" marL="457200" rtl="0" algn="just">
              <a:lnSpc>
                <a:spcPct val="150000"/>
              </a:lnSpc>
              <a:spcBef>
                <a:spcPts val="1000"/>
              </a:spcBef>
              <a:spcAft>
                <a:spcPts val="0"/>
              </a:spcAft>
              <a:buClr>
                <a:srgbClr val="000000"/>
              </a:buClr>
              <a:buSzPts val="1700"/>
              <a:buFont typeface="Calibri"/>
              <a:buChar char="●"/>
            </a:pPr>
            <a:r>
              <a:rPr lang="en" sz="1700">
                <a:solidFill>
                  <a:srgbClr val="000000"/>
                </a:solidFill>
                <a:latin typeface="Calibri"/>
                <a:ea typeface="Calibri"/>
                <a:cs typeface="Calibri"/>
                <a:sym typeface="Calibri"/>
              </a:rPr>
              <a:t>Line up the column titles with the numbers on the right</a:t>
            </a:r>
            <a:endParaRPr sz="1700">
              <a:solidFill>
                <a:srgbClr val="000000"/>
              </a:solidFill>
              <a:latin typeface="Calibri"/>
              <a:ea typeface="Calibri"/>
              <a:cs typeface="Calibri"/>
              <a:sym typeface="Calibri"/>
            </a:endParaRPr>
          </a:p>
          <a:p>
            <a:pPr indent="-336548" lvl="0" marL="457200" rtl="0" algn="just">
              <a:lnSpc>
                <a:spcPct val="150000"/>
              </a:lnSpc>
              <a:spcBef>
                <a:spcPts val="1000"/>
              </a:spcBef>
              <a:spcAft>
                <a:spcPts val="0"/>
              </a:spcAft>
              <a:buClr>
                <a:srgbClr val="000000"/>
              </a:buClr>
              <a:buSzPts val="1700"/>
              <a:buFont typeface="Calibri"/>
              <a:buChar char="●"/>
            </a:pPr>
            <a:r>
              <a:rPr lang="en" sz="1700">
                <a:solidFill>
                  <a:srgbClr val="000000"/>
                </a:solidFill>
                <a:latin typeface="Calibri"/>
                <a:ea typeface="Calibri"/>
                <a:cs typeface="Calibri"/>
                <a:sym typeface="Calibri"/>
              </a:rPr>
              <a:t>Centre everything in the Q Ordered column</a:t>
            </a:r>
            <a:endParaRPr sz="1700">
              <a:solidFill>
                <a:srgbClr val="000000"/>
              </a:solidFill>
              <a:latin typeface="Calibri"/>
              <a:ea typeface="Calibri"/>
              <a:cs typeface="Calibri"/>
              <a:sym typeface="Calibri"/>
            </a:endParaRPr>
          </a:p>
          <a:p>
            <a:pPr indent="-336548" lvl="0" marL="457200" rtl="0" algn="just">
              <a:lnSpc>
                <a:spcPct val="150000"/>
              </a:lnSpc>
              <a:spcBef>
                <a:spcPts val="1000"/>
              </a:spcBef>
              <a:spcAft>
                <a:spcPts val="1000"/>
              </a:spcAft>
              <a:buClr>
                <a:srgbClr val="000000"/>
              </a:buClr>
              <a:buSzPts val="1700"/>
              <a:buFont typeface="Calibri"/>
              <a:buChar char="●"/>
            </a:pPr>
            <a:r>
              <a:rPr lang="en" sz="1700">
                <a:solidFill>
                  <a:srgbClr val="000000"/>
                </a:solidFill>
                <a:latin typeface="Calibri"/>
                <a:ea typeface="Calibri"/>
                <a:cs typeface="Calibri"/>
                <a:sym typeface="Calibri"/>
              </a:rPr>
              <a:t>Add borders, gridlines and shading as desired!</a:t>
            </a:r>
            <a:endParaRPr sz="1700">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8"/>
          <p:cNvSpPr txBox="1"/>
          <p:nvPr>
            <p:ph type="title"/>
          </p:nvPr>
        </p:nvSpPr>
        <p:spPr>
          <a:xfrm>
            <a:off x="1303800" y="658250"/>
            <a:ext cx="7030500" cy="939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000">
                <a:latin typeface="Calibri"/>
                <a:ea typeface="Calibri"/>
                <a:cs typeface="Calibri"/>
                <a:sym typeface="Calibri"/>
              </a:rPr>
              <a:t>Task 3</a:t>
            </a:r>
            <a:endParaRPr sz="6000">
              <a:latin typeface="Calibri"/>
              <a:ea typeface="Calibri"/>
              <a:cs typeface="Calibri"/>
              <a:sym typeface="Calibri"/>
            </a:endParaRPr>
          </a:p>
        </p:txBody>
      </p:sp>
      <p:sp>
        <p:nvSpPr>
          <p:cNvPr id="442" name="Google Shape;442;p28"/>
          <p:cNvSpPr txBox="1"/>
          <p:nvPr>
            <p:ph idx="1" type="body"/>
          </p:nvPr>
        </p:nvSpPr>
        <p:spPr>
          <a:xfrm>
            <a:off x="1405525" y="1652400"/>
            <a:ext cx="7030500" cy="3050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SzPts val="1300"/>
              <a:buNone/>
            </a:pPr>
            <a:r>
              <a:rPr lang="en" sz="1700">
                <a:solidFill>
                  <a:srgbClr val="000000"/>
                </a:solidFill>
              </a:rPr>
              <a:t>Open the workbook called:    </a:t>
            </a:r>
            <a:r>
              <a:rPr b="1" lang="en" sz="1700">
                <a:solidFill>
                  <a:srgbClr val="000000"/>
                </a:solidFill>
              </a:rPr>
              <a:t>Plain credit payments </a:t>
            </a:r>
            <a:endParaRPr b="1" sz="1700">
              <a:solidFill>
                <a:srgbClr val="000000"/>
              </a:solidFill>
            </a:endParaRPr>
          </a:p>
          <a:p>
            <a:pPr indent="0" lvl="0" marL="0" rtl="0" algn="just">
              <a:lnSpc>
                <a:spcPct val="115000"/>
              </a:lnSpc>
              <a:spcBef>
                <a:spcPts val="1000"/>
              </a:spcBef>
              <a:spcAft>
                <a:spcPts val="0"/>
              </a:spcAft>
              <a:buSzPts val="1300"/>
              <a:buNone/>
            </a:pPr>
            <a:r>
              <a:rPr b="1" lang="en" sz="1700">
                <a:solidFill>
                  <a:srgbClr val="000000"/>
                </a:solidFill>
              </a:rPr>
              <a:t>(</a:t>
            </a:r>
            <a:r>
              <a:rPr b="1" lang="en" sz="1700" u="sng">
                <a:solidFill>
                  <a:srgbClr val="000000"/>
                </a:solidFill>
                <a:hlinkClick r:id="rId3">
                  <a:extLst>
                    <a:ext uri="{A12FA001-AC4F-418D-AE19-62706E023703}">
                      <ahyp:hlinkClr val="tx"/>
                    </a:ext>
                  </a:extLst>
                </a:hlinkClick>
              </a:rPr>
              <a:t>https://www.wiseowl.co.uk/files/exercise-question-files/qf-219.zip</a:t>
            </a:r>
            <a:r>
              <a:rPr b="1" lang="en" sz="1700">
                <a:solidFill>
                  <a:srgbClr val="000000"/>
                </a:solidFill>
              </a:rPr>
              <a:t>)</a:t>
            </a:r>
            <a:r>
              <a:rPr lang="en" sz="1700">
                <a:solidFill>
                  <a:srgbClr val="000000"/>
                </a:solidFill>
              </a:rPr>
              <a:t>.</a:t>
            </a:r>
            <a:endParaRPr sz="1700">
              <a:solidFill>
                <a:srgbClr val="000000"/>
              </a:solidFill>
            </a:endParaRPr>
          </a:p>
          <a:p>
            <a:pPr indent="0" lvl="0" marL="0" rtl="0" algn="just">
              <a:lnSpc>
                <a:spcPct val="115000"/>
              </a:lnSpc>
              <a:spcBef>
                <a:spcPts val="1000"/>
              </a:spcBef>
              <a:spcAft>
                <a:spcPts val="0"/>
              </a:spcAft>
              <a:buSzPts val="1300"/>
              <a:buNone/>
            </a:pPr>
            <a:r>
              <a:rPr lang="en" sz="1700">
                <a:solidFill>
                  <a:srgbClr val="000000"/>
                </a:solidFill>
              </a:rPr>
              <a:t>Make the following formatting changes:</a:t>
            </a:r>
            <a:endParaRPr sz="1700">
              <a:solidFill>
                <a:srgbClr val="000000"/>
              </a:solidFill>
            </a:endParaRPr>
          </a:p>
          <a:p>
            <a:pPr indent="-336550" lvl="0" marL="457200" rtl="0" algn="just">
              <a:lnSpc>
                <a:spcPct val="115000"/>
              </a:lnSpc>
              <a:spcBef>
                <a:spcPts val="1000"/>
              </a:spcBef>
              <a:spcAft>
                <a:spcPts val="0"/>
              </a:spcAft>
              <a:buClr>
                <a:srgbClr val="000000"/>
              </a:buClr>
              <a:buSzPts val="1700"/>
              <a:buChar char="●"/>
            </a:pPr>
            <a:r>
              <a:rPr lang="en" sz="1700">
                <a:solidFill>
                  <a:srgbClr val="000000"/>
                </a:solidFill>
              </a:rPr>
              <a:t>Insert some extra rows at the top and type in the title</a:t>
            </a:r>
            <a:endParaRPr sz="1700">
              <a:solidFill>
                <a:srgbClr val="000000"/>
              </a:solidFill>
            </a:endParaRPr>
          </a:p>
          <a:p>
            <a:pPr indent="-336550" lvl="0" marL="457200" rtl="0" algn="just">
              <a:lnSpc>
                <a:spcPct val="115000"/>
              </a:lnSpc>
              <a:spcBef>
                <a:spcPts val="1000"/>
              </a:spcBef>
              <a:spcAft>
                <a:spcPts val="0"/>
              </a:spcAft>
              <a:buClr>
                <a:srgbClr val="000000"/>
              </a:buClr>
              <a:buSzPts val="1700"/>
              <a:buChar char="●"/>
            </a:pPr>
            <a:r>
              <a:rPr lang="en" sz="1700">
                <a:solidFill>
                  <a:srgbClr val="000000"/>
                </a:solidFill>
              </a:rPr>
              <a:t>Format the font, size etc of the title</a:t>
            </a:r>
            <a:endParaRPr sz="1700">
              <a:solidFill>
                <a:srgbClr val="000000"/>
              </a:solidFill>
            </a:endParaRPr>
          </a:p>
          <a:p>
            <a:pPr indent="-336550" lvl="0" marL="457200" rtl="0" algn="just">
              <a:lnSpc>
                <a:spcPct val="115000"/>
              </a:lnSpc>
              <a:spcBef>
                <a:spcPts val="1000"/>
              </a:spcBef>
              <a:spcAft>
                <a:spcPts val="0"/>
              </a:spcAft>
              <a:buClr>
                <a:srgbClr val="000000"/>
              </a:buClr>
              <a:buSzPts val="1700"/>
              <a:buChar char="●"/>
            </a:pPr>
            <a:r>
              <a:rPr lang="en" sz="1700">
                <a:solidFill>
                  <a:srgbClr val="000000"/>
                </a:solidFill>
              </a:rPr>
              <a:t>Change the row heights to space them out more</a:t>
            </a:r>
            <a:endParaRPr sz="1700">
              <a:solidFill>
                <a:srgbClr val="000000"/>
              </a:solidFill>
            </a:endParaRPr>
          </a:p>
          <a:p>
            <a:pPr indent="-336550" lvl="0" marL="457200" rtl="0" algn="just">
              <a:lnSpc>
                <a:spcPct val="115000"/>
              </a:lnSpc>
              <a:spcBef>
                <a:spcPts val="1000"/>
              </a:spcBef>
              <a:spcAft>
                <a:spcPts val="1000"/>
              </a:spcAft>
              <a:buClr>
                <a:srgbClr val="000000"/>
              </a:buClr>
              <a:buSzPts val="1700"/>
              <a:buChar char="●"/>
            </a:pPr>
            <a:r>
              <a:rPr lang="en" sz="1700">
                <a:solidFill>
                  <a:srgbClr val="000000"/>
                </a:solidFill>
              </a:rPr>
              <a:t>Change the vertical cell alignment of these rows to centred</a:t>
            </a:r>
            <a:endParaRPr sz="17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9"/>
          <p:cNvSpPr txBox="1"/>
          <p:nvPr>
            <p:ph idx="1" type="body"/>
          </p:nvPr>
        </p:nvSpPr>
        <p:spPr>
          <a:xfrm>
            <a:off x="1303825" y="840900"/>
            <a:ext cx="7030500" cy="3461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000"/>
              </a:spcBef>
              <a:spcAft>
                <a:spcPts val="0"/>
              </a:spcAft>
              <a:buClr>
                <a:srgbClr val="000000"/>
              </a:buClr>
              <a:buSzPts val="2000"/>
              <a:buChar char="●"/>
            </a:pPr>
            <a:r>
              <a:rPr lang="en" sz="2000">
                <a:solidFill>
                  <a:srgbClr val="000000"/>
                </a:solidFill>
              </a:rPr>
              <a:t>Insert more rows between the titles and first row of data and before the totals</a:t>
            </a:r>
            <a:endParaRPr sz="2000">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sz="2000">
                <a:solidFill>
                  <a:srgbClr val="000000"/>
                </a:solidFill>
              </a:rPr>
              <a:t>Format the "Cost" figures to show £ sign and no decimal places</a:t>
            </a:r>
            <a:endParaRPr sz="2000">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sz="2000">
                <a:solidFill>
                  <a:srgbClr val="000000"/>
                </a:solidFill>
              </a:rPr>
              <a:t>Format the " Payment" figures to show the £ sign and 2 decimal places</a:t>
            </a:r>
            <a:endParaRPr sz="2000">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sz="2000">
                <a:solidFill>
                  <a:srgbClr val="000000"/>
                </a:solidFill>
              </a:rPr>
              <a:t>Change the column widths</a:t>
            </a:r>
            <a:endParaRPr sz="2000">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 sz="2000">
                <a:solidFill>
                  <a:srgbClr val="000000"/>
                </a:solidFill>
              </a:rPr>
              <a:t>Line up the column titles with the numbers on the right</a:t>
            </a:r>
            <a:endParaRPr sz="2000">
              <a:solidFill>
                <a:srgbClr val="000000"/>
              </a:solidFill>
            </a:endParaRPr>
          </a:p>
          <a:p>
            <a:pPr indent="-355600" lvl="0" marL="457200" rtl="0" algn="l">
              <a:lnSpc>
                <a:spcPct val="115000"/>
              </a:lnSpc>
              <a:spcBef>
                <a:spcPts val="1000"/>
              </a:spcBef>
              <a:spcAft>
                <a:spcPts val="1000"/>
              </a:spcAft>
              <a:buClr>
                <a:srgbClr val="000000"/>
              </a:buClr>
              <a:buSzPts val="2000"/>
              <a:buChar char="●"/>
            </a:pPr>
            <a:r>
              <a:rPr lang="en" sz="2000">
                <a:solidFill>
                  <a:srgbClr val="000000"/>
                </a:solidFill>
              </a:rPr>
              <a:t>Add borders, gridlines and shading as desired!</a:t>
            </a:r>
            <a:endParaRPr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
          <p:cNvSpPr txBox="1"/>
          <p:nvPr>
            <p:ph idx="1" type="body"/>
          </p:nvPr>
        </p:nvSpPr>
        <p:spPr>
          <a:xfrm>
            <a:off x="1187550" y="1266150"/>
            <a:ext cx="7030500" cy="26112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n" sz="2000">
                <a:solidFill>
                  <a:srgbClr val="1E1E1E"/>
                </a:solidFill>
                <a:latin typeface="Calibri"/>
                <a:ea typeface="Calibri"/>
                <a:cs typeface="Calibri"/>
                <a:sym typeface="Calibri"/>
              </a:rPr>
              <a:t>2.	On the Home tab, in the Font group, click the arrow next to Borders , and then click the border style that you want.</a:t>
            </a:r>
            <a:endParaRPr sz="2000">
              <a:solidFill>
                <a:srgbClr val="1E1E1E"/>
              </a:solidFill>
              <a:latin typeface="Calibri"/>
              <a:ea typeface="Calibri"/>
              <a:cs typeface="Calibri"/>
              <a:sym typeface="Calibri"/>
            </a:endParaRPr>
          </a:p>
        </p:txBody>
      </p:sp>
      <p:pic>
        <p:nvPicPr>
          <p:cNvPr descr="Borders button in the Font group" id="295" name="Google Shape;295;p3"/>
          <p:cNvPicPr preferRelativeResize="0"/>
          <p:nvPr/>
        </p:nvPicPr>
        <p:blipFill rotWithShape="1">
          <a:blip r:embed="rId3">
            <a:alphaModFix/>
          </a:blip>
          <a:srcRect b="0" l="0" r="0" t="0"/>
          <a:stretch/>
        </p:blipFill>
        <p:spPr>
          <a:xfrm>
            <a:off x="3000450" y="2143275"/>
            <a:ext cx="2009775" cy="781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000">
                <a:latin typeface="Calibri"/>
                <a:ea typeface="Calibri"/>
                <a:cs typeface="Calibri"/>
                <a:sym typeface="Calibri"/>
              </a:rPr>
              <a:t>Task 4</a:t>
            </a:r>
            <a:endParaRPr sz="6000">
              <a:latin typeface="Calibri"/>
              <a:ea typeface="Calibri"/>
              <a:cs typeface="Calibri"/>
              <a:sym typeface="Calibri"/>
            </a:endParaRPr>
          </a:p>
        </p:txBody>
      </p:sp>
      <p:sp>
        <p:nvSpPr>
          <p:cNvPr id="453" name="Google Shape;453;p30"/>
          <p:cNvSpPr txBox="1"/>
          <p:nvPr>
            <p:ph idx="1" type="body"/>
          </p:nvPr>
        </p:nvSpPr>
        <p:spPr>
          <a:xfrm>
            <a:off x="1461600" y="1657650"/>
            <a:ext cx="6714900" cy="2975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SzPts val="1300"/>
              <a:buNone/>
            </a:pPr>
            <a:r>
              <a:rPr lang="en" sz="2000">
                <a:solidFill>
                  <a:srgbClr val="000000"/>
                </a:solidFill>
                <a:latin typeface="Calibri"/>
                <a:ea typeface="Calibri"/>
                <a:cs typeface="Calibri"/>
                <a:sym typeface="Calibri"/>
              </a:rPr>
              <a:t>Open the workbook called:    </a:t>
            </a:r>
            <a:r>
              <a:rPr b="1" lang="en" sz="2000">
                <a:solidFill>
                  <a:srgbClr val="000000"/>
                </a:solidFill>
                <a:latin typeface="Calibri"/>
                <a:ea typeface="Calibri"/>
                <a:cs typeface="Calibri"/>
                <a:sym typeface="Calibri"/>
              </a:rPr>
              <a:t>Plain telephone call stats ( </a:t>
            </a:r>
            <a:r>
              <a:rPr b="1" lang="en" sz="2000" u="sng">
                <a:solidFill>
                  <a:srgbClr val="000000"/>
                </a:solidFill>
                <a:latin typeface="Calibri"/>
                <a:ea typeface="Calibri"/>
                <a:cs typeface="Calibri"/>
                <a:sym typeface="Calibri"/>
                <a:hlinkClick r:id="rId3">
                  <a:extLst>
                    <a:ext uri="{A12FA001-AC4F-418D-AE19-62706E023703}">
                      <ahyp:hlinkClr val="tx"/>
                    </a:ext>
                  </a:extLst>
                </a:hlinkClick>
              </a:rPr>
              <a:t>https://www.wiseowl.co.uk/files/exercise-question-files/qf-219.zip</a:t>
            </a:r>
            <a:r>
              <a:rPr b="1" lang="en" sz="2000">
                <a:solidFill>
                  <a:srgbClr val="000000"/>
                </a:solidFill>
                <a:latin typeface="Calibri"/>
                <a:ea typeface="Calibri"/>
                <a:cs typeface="Calibri"/>
                <a:sym typeface="Calibri"/>
              </a:rPr>
              <a:t>  )</a:t>
            </a:r>
            <a:r>
              <a:rPr lang="en" sz="2000">
                <a:solidFill>
                  <a:srgbClr val="000000"/>
                </a:solidFill>
                <a:latin typeface="Calibri"/>
                <a:ea typeface="Calibri"/>
                <a:cs typeface="Calibri"/>
                <a:sym typeface="Calibri"/>
              </a:rPr>
              <a:t>.</a:t>
            </a:r>
            <a:endParaRPr sz="2000">
              <a:solidFill>
                <a:srgbClr val="000000"/>
              </a:solidFill>
              <a:latin typeface="Calibri"/>
              <a:ea typeface="Calibri"/>
              <a:cs typeface="Calibri"/>
              <a:sym typeface="Calibri"/>
            </a:endParaRPr>
          </a:p>
          <a:p>
            <a:pPr indent="0" lvl="0" marL="0" rtl="0" algn="just">
              <a:lnSpc>
                <a:spcPct val="115000"/>
              </a:lnSpc>
              <a:spcBef>
                <a:spcPts val="1000"/>
              </a:spcBef>
              <a:spcAft>
                <a:spcPts val="0"/>
              </a:spcAft>
              <a:buSzPts val="1300"/>
              <a:buNone/>
            </a:pPr>
            <a:r>
              <a:rPr lang="en" sz="2000">
                <a:solidFill>
                  <a:srgbClr val="000000"/>
                </a:solidFill>
                <a:latin typeface="Calibri"/>
                <a:ea typeface="Calibri"/>
                <a:cs typeface="Calibri"/>
                <a:sym typeface="Calibri"/>
              </a:rPr>
              <a:t>Make the following formatting changes:</a:t>
            </a:r>
            <a:endParaRPr sz="2000">
              <a:solidFill>
                <a:srgbClr val="000000"/>
              </a:solidFill>
              <a:latin typeface="Calibri"/>
              <a:ea typeface="Calibri"/>
              <a:cs typeface="Calibri"/>
              <a:sym typeface="Calibri"/>
            </a:endParaRPr>
          </a:p>
          <a:p>
            <a:pPr indent="-355600" lvl="0" marL="457200" rtl="0" algn="just">
              <a:lnSpc>
                <a:spcPct val="115000"/>
              </a:lnSpc>
              <a:spcBef>
                <a:spcPts val="10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Insert some extra rows at the top and type in the title</a:t>
            </a:r>
            <a:endParaRPr sz="2000">
              <a:solidFill>
                <a:srgbClr val="000000"/>
              </a:solidFill>
              <a:latin typeface="Calibri"/>
              <a:ea typeface="Calibri"/>
              <a:cs typeface="Calibri"/>
              <a:sym typeface="Calibri"/>
            </a:endParaRPr>
          </a:p>
          <a:p>
            <a:pPr indent="-355600" lvl="0" marL="457200" rtl="0" algn="just">
              <a:lnSpc>
                <a:spcPct val="115000"/>
              </a:lnSpc>
              <a:spcBef>
                <a:spcPts val="10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Format the font, size etc of the title</a:t>
            </a:r>
            <a:endParaRPr sz="2000">
              <a:solidFill>
                <a:srgbClr val="000000"/>
              </a:solidFill>
              <a:latin typeface="Calibri"/>
              <a:ea typeface="Calibri"/>
              <a:cs typeface="Calibri"/>
              <a:sym typeface="Calibri"/>
            </a:endParaRPr>
          </a:p>
          <a:p>
            <a:pPr indent="-355600" lvl="0" marL="457200" rtl="0" algn="just">
              <a:lnSpc>
                <a:spcPct val="115000"/>
              </a:lnSpc>
              <a:spcBef>
                <a:spcPts val="10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Change the row heights to space them out more</a:t>
            </a:r>
            <a:endParaRPr sz="2000">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1"/>
          <p:cNvSpPr txBox="1"/>
          <p:nvPr>
            <p:ph idx="1" type="body"/>
          </p:nvPr>
        </p:nvSpPr>
        <p:spPr>
          <a:xfrm>
            <a:off x="1308625" y="840850"/>
            <a:ext cx="7030500" cy="34194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10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Change the vertical cell alignment of these rows to centred</a:t>
            </a:r>
            <a:endParaRPr sz="2000">
              <a:solidFill>
                <a:srgbClr val="000000"/>
              </a:solidFill>
              <a:latin typeface="Calibri"/>
              <a:ea typeface="Calibri"/>
              <a:cs typeface="Calibri"/>
              <a:sym typeface="Calibri"/>
            </a:endParaRPr>
          </a:p>
          <a:p>
            <a:pPr indent="-355600" lvl="0" marL="457200" rtl="0" algn="just">
              <a:lnSpc>
                <a:spcPct val="115000"/>
              </a:lnSpc>
              <a:spcBef>
                <a:spcPts val="10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Insert more rows between the titles and first row of data and before the totals</a:t>
            </a:r>
            <a:endParaRPr sz="2000">
              <a:solidFill>
                <a:srgbClr val="000000"/>
              </a:solidFill>
              <a:latin typeface="Calibri"/>
              <a:ea typeface="Calibri"/>
              <a:cs typeface="Calibri"/>
              <a:sym typeface="Calibri"/>
            </a:endParaRPr>
          </a:p>
          <a:p>
            <a:pPr indent="-355600" lvl="0" marL="457200" rtl="0" algn="just">
              <a:lnSpc>
                <a:spcPct val="115000"/>
              </a:lnSpc>
              <a:spcBef>
                <a:spcPts val="1000"/>
              </a:spcBef>
              <a:spcAft>
                <a:spcPts val="0"/>
              </a:spcAft>
              <a:buClr>
                <a:srgbClr val="000000"/>
              </a:buClr>
              <a:buSzPts val="2000"/>
              <a:buFont typeface="Calibri"/>
              <a:buChar char="●"/>
            </a:pPr>
            <a:r>
              <a:rPr lang="en" sz="2000">
                <a:solidFill>
                  <a:srgbClr val="000000"/>
                </a:solidFill>
                <a:latin typeface="Calibri"/>
                <a:ea typeface="Calibri"/>
                <a:cs typeface="Calibri"/>
                <a:sym typeface="Calibri"/>
              </a:rPr>
              <a:t>Format the "Calls per Hour" figures to show only 2 decimal places</a:t>
            </a:r>
            <a:endParaRPr sz="2000">
              <a:solidFill>
                <a:srgbClr val="000000"/>
              </a:solidFill>
              <a:latin typeface="Calibri"/>
              <a:ea typeface="Calibri"/>
              <a:cs typeface="Calibri"/>
              <a:sym typeface="Calibri"/>
            </a:endParaRPr>
          </a:p>
          <a:p>
            <a:pPr indent="-355600" lvl="0" marL="457200" rtl="0" algn="just">
              <a:lnSpc>
                <a:spcPct val="115000"/>
              </a:lnSpc>
              <a:spcBef>
                <a:spcPts val="1000"/>
              </a:spcBef>
              <a:spcAft>
                <a:spcPts val="1000"/>
              </a:spcAft>
              <a:buClr>
                <a:srgbClr val="000000"/>
              </a:buClr>
              <a:buSzPts val="2000"/>
              <a:buFont typeface="Calibri"/>
              <a:buChar char="●"/>
            </a:pPr>
            <a:r>
              <a:rPr lang="en" sz="2000">
                <a:solidFill>
                  <a:srgbClr val="000000"/>
                </a:solidFill>
                <a:latin typeface="Calibri"/>
                <a:ea typeface="Calibri"/>
                <a:cs typeface="Calibri"/>
                <a:sym typeface="Calibri"/>
              </a:rPr>
              <a:t>Format the " Bonus" figures to show the £ sign and 2 decimal places</a:t>
            </a:r>
            <a:endParaRPr sz="2000">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2"/>
          <p:cNvSpPr txBox="1"/>
          <p:nvPr>
            <p:ph idx="1" type="body"/>
          </p:nvPr>
        </p:nvSpPr>
        <p:spPr>
          <a:xfrm>
            <a:off x="1298950" y="1365275"/>
            <a:ext cx="7030500" cy="25416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15000"/>
              </a:lnSpc>
              <a:spcBef>
                <a:spcPts val="1000"/>
              </a:spcBef>
              <a:spcAft>
                <a:spcPts val="0"/>
              </a:spcAft>
              <a:buClr>
                <a:srgbClr val="000000"/>
              </a:buClr>
              <a:buSzPts val="2000"/>
              <a:buChar char="●"/>
            </a:pPr>
            <a:r>
              <a:rPr lang="en" sz="2000">
                <a:solidFill>
                  <a:srgbClr val="000000"/>
                </a:solidFill>
              </a:rPr>
              <a:t>Change the column widths</a:t>
            </a:r>
            <a:endParaRPr sz="2000">
              <a:solidFill>
                <a:srgbClr val="000000"/>
              </a:solidFill>
            </a:endParaRPr>
          </a:p>
          <a:p>
            <a:pPr indent="-355600" lvl="0" marL="457200" rtl="0" algn="just">
              <a:lnSpc>
                <a:spcPct val="115000"/>
              </a:lnSpc>
              <a:spcBef>
                <a:spcPts val="1000"/>
              </a:spcBef>
              <a:spcAft>
                <a:spcPts val="0"/>
              </a:spcAft>
              <a:buClr>
                <a:srgbClr val="000000"/>
              </a:buClr>
              <a:buSzPts val="2000"/>
              <a:buChar char="●"/>
            </a:pPr>
            <a:r>
              <a:rPr lang="en" sz="2000">
                <a:solidFill>
                  <a:srgbClr val="000000"/>
                </a:solidFill>
              </a:rPr>
              <a:t>Line up the column titles with the numbers on the right</a:t>
            </a:r>
            <a:endParaRPr sz="2000">
              <a:solidFill>
                <a:srgbClr val="000000"/>
              </a:solidFill>
            </a:endParaRPr>
          </a:p>
          <a:p>
            <a:pPr indent="-355600" lvl="0" marL="457200" rtl="0" algn="just">
              <a:lnSpc>
                <a:spcPct val="115000"/>
              </a:lnSpc>
              <a:spcBef>
                <a:spcPts val="1000"/>
              </a:spcBef>
              <a:spcAft>
                <a:spcPts val="1000"/>
              </a:spcAft>
              <a:buClr>
                <a:srgbClr val="000000"/>
              </a:buClr>
              <a:buSzPts val="2000"/>
              <a:buChar char="●"/>
            </a:pPr>
            <a:r>
              <a:rPr lang="en" sz="2000">
                <a:solidFill>
                  <a:srgbClr val="000000"/>
                </a:solidFill>
              </a:rPr>
              <a:t>Add borders, gridlines and shading as desired!</a:t>
            </a:r>
            <a:endParaRPr>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n" sz="3000"/>
              <a:t>Formula finding</a:t>
            </a:r>
            <a:endParaRPr sz="3000"/>
          </a:p>
        </p:txBody>
      </p:sp>
      <p:sp>
        <p:nvSpPr>
          <p:cNvPr id="469" name="Google Shape;469;p1"/>
          <p:cNvSpPr txBox="1"/>
          <p:nvPr>
            <p:ph idx="1" type="body"/>
          </p:nvPr>
        </p:nvSpPr>
        <p:spPr>
          <a:xfrm>
            <a:off x="1303800" y="1597875"/>
            <a:ext cx="7030500" cy="2529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7800"/>
              </a:spcBef>
              <a:spcAft>
                <a:spcPts val="0"/>
              </a:spcAft>
              <a:buSzPts val="1300"/>
              <a:buNone/>
            </a:pPr>
            <a:r>
              <a:rPr lang="en" sz="2000">
                <a:solidFill>
                  <a:srgbClr val="1E1E1E"/>
                </a:solidFill>
                <a:latin typeface="Calibri"/>
                <a:ea typeface="Calibri"/>
                <a:cs typeface="Calibri"/>
                <a:sym typeface="Calibri"/>
              </a:rPr>
              <a:t>With a quick key combination you can see formulas instead of formula results in a worksheet.</a:t>
            </a:r>
            <a:endParaRPr sz="2000">
              <a:solidFill>
                <a:srgbClr val="1E1E1E"/>
              </a:solidFill>
              <a:latin typeface="Calibri"/>
              <a:ea typeface="Calibri"/>
              <a:cs typeface="Calibri"/>
              <a:sym typeface="Calibri"/>
            </a:endParaRPr>
          </a:p>
        </p:txBody>
      </p:sp>
      <p:pic>
        <p:nvPicPr>
          <p:cNvPr descr="Formulas visible in an Excel worksheet" id="470" name="Google Shape;470;p1"/>
          <p:cNvPicPr preferRelativeResize="0"/>
          <p:nvPr/>
        </p:nvPicPr>
        <p:blipFill rotWithShape="1">
          <a:blip r:embed="rId3">
            <a:alphaModFix/>
          </a:blip>
          <a:srcRect b="0" l="0" r="0" t="0"/>
          <a:stretch/>
        </p:blipFill>
        <p:spPr>
          <a:xfrm>
            <a:off x="2728301" y="2734550"/>
            <a:ext cx="4181475" cy="1419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5"/>
          <p:cNvSpPr txBox="1"/>
          <p:nvPr>
            <p:ph idx="1" type="body"/>
          </p:nvPr>
        </p:nvSpPr>
        <p:spPr>
          <a:xfrm>
            <a:off x="1303800" y="1099475"/>
            <a:ext cx="7030500" cy="3432000"/>
          </a:xfrm>
          <a:prstGeom prst="rect">
            <a:avLst/>
          </a:prstGeom>
          <a:noFill/>
          <a:ln>
            <a:noFill/>
          </a:ln>
        </p:spPr>
        <p:txBody>
          <a:bodyPr anchorCtr="0" anchor="t" bIns="91425" lIns="91425" spcFirstLastPara="1" rIns="91425" wrap="square" tIns="91425">
            <a:normAutofit/>
          </a:bodyPr>
          <a:lstStyle/>
          <a:p>
            <a:pPr indent="0" lvl="0" marL="0" rtl="0" algn="just">
              <a:lnSpc>
                <a:spcPct val="143000"/>
              </a:lnSpc>
              <a:spcBef>
                <a:spcPts val="0"/>
              </a:spcBef>
              <a:spcAft>
                <a:spcPts val="0"/>
              </a:spcAft>
              <a:buSzPts val="1300"/>
              <a:buNone/>
            </a:pPr>
            <a:r>
              <a:rPr lang="en" sz="2000">
                <a:solidFill>
                  <a:srgbClr val="1E1E1E"/>
                </a:solidFill>
                <a:latin typeface="Calibri"/>
                <a:ea typeface="Calibri"/>
                <a:cs typeface="Calibri"/>
                <a:sym typeface="Calibri"/>
              </a:rPr>
              <a:t>To show formulas in all cells press </a:t>
            </a:r>
            <a:r>
              <a:rPr b="1" lang="en" sz="2000">
                <a:solidFill>
                  <a:srgbClr val="1E1E1E"/>
                </a:solidFill>
                <a:latin typeface="Calibri"/>
                <a:ea typeface="Calibri"/>
                <a:cs typeface="Calibri"/>
                <a:sym typeface="Calibri"/>
              </a:rPr>
              <a:t>CTRL+`</a:t>
            </a:r>
            <a:r>
              <a:rPr lang="en" sz="2000">
                <a:solidFill>
                  <a:srgbClr val="1E1E1E"/>
                </a:solidFill>
                <a:latin typeface="Calibri"/>
                <a:ea typeface="Calibri"/>
                <a:cs typeface="Calibri"/>
                <a:sym typeface="Calibri"/>
              </a:rPr>
              <a:t> (that little mark is the grave accent mark key). When the formulas are visible, print your worksheet as you normally would.</a:t>
            </a:r>
            <a:endParaRPr sz="2000">
              <a:solidFill>
                <a:srgbClr val="1E1E1E"/>
              </a:solidFill>
              <a:latin typeface="Calibri"/>
              <a:ea typeface="Calibri"/>
              <a:cs typeface="Calibri"/>
              <a:sym typeface="Calibri"/>
            </a:endParaRPr>
          </a:p>
          <a:p>
            <a:pPr indent="0" lvl="0" marL="0" rtl="0" algn="just">
              <a:lnSpc>
                <a:spcPct val="143000"/>
              </a:lnSpc>
              <a:spcBef>
                <a:spcPts val="0"/>
              </a:spcBef>
              <a:spcAft>
                <a:spcPts val="0"/>
              </a:spcAft>
              <a:buSzPts val="1300"/>
              <a:buNone/>
            </a:pPr>
            <a:r>
              <a:t/>
            </a:r>
            <a:endParaRPr sz="2000">
              <a:solidFill>
                <a:srgbClr val="1E1E1E"/>
              </a:solidFill>
              <a:latin typeface="Calibri"/>
              <a:ea typeface="Calibri"/>
              <a:cs typeface="Calibri"/>
              <a:sym typeface="Calibri"/>
            </a:endParaRPr>
          </a:p>
          <a:p>
            <a:pPr indent="0" lvl="0" marL="0" rtl="0" algn="just">
              <a:lnSpc>
                <a:spcPct val="143000"/>
              </a:lnSpc>
              <a:spcBef>
                <a:spcPts val="0"/>
              </a:spcBef>
              <a:spcAft>
                <a:spcPts val="0"/>
              </a:spcAft>
              <a:buSzPts val="1300"/>
              <a:buNone/>
            </a:pPr>
            <a:r>
              <a:rPr lang="en" sz="2000">
                <a:solidFill>
                  <a:srgbClr val="1E1E1E"/>
                </a:solidFill>
                <a:latin typeface="Calibri"/>
                <a:ea typeface="Calibri"/>
                <a:cs typeface="Calibri"/>
                <a:sym typeface="Calibri"/>
              </a:rPr>
              <a:t>To switch back to showing formula results in all cells, press </a:t>
            </a:r>
            <a:r>
              <a:rPr b="1" lang="en" sz="2000">
                <a:solidFill>
                  <a:srgbClr val="1E1E1E"/>
                </a:solidFill>
                <a:latin typeface="Calibri"/>
                <a:ea typeface="Calibri"/>
                <a:cs typeface="Calibri"/>
                <a:sym typeface="Calibri"/>
              </a:rPr>
              <a:t>CTRL+`</a:t>
            </a:r>
            <a:r>
              <a:rPr lang="en" sz="2000">
                <a:solidFill>
                  <a:srgbClr val="1E1E1E"/>
                </a:solidFill>
                <a:latin typeface="Calibri"/>
                <a:ea typeface="Calibri"/>
                <a:cs typeface="Calibri"/>
                <a:sym typeface="Calibri"/>
              </a:rPr>
              <a:t> again.</a:t>
            </a:r>
            <a:endParaRPr sz="2000">
              <a:solidFill>
                <a:srgbClr val="1E1E1E"/>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000">
                <a:latin typeface="Calibri"/>
                <a:ea typeface="Calibri"/>
                <a:cs typeface="Calibri"/>
                <a:sym typeface="Calibri"/>
              </a:rPr>
              <a:t>Task 5</a:t>
            </a:r>
            <a:endParaRPr sz="6000">
              <a:latin typeface="Calibri"/>
              <a:ea typeface="Calibri"/>
              <a:cs typeface="Calibri"/>
              <a:sym typeface="Calibri"/>
            </a:endParaRPr>
          </a:p>
        </p:txBody>
      </p:sp>
      <p:sp>
        <p:nvSpPr>
          <p:cNvPr id="481" name="Google Shape;481;p36"/>
          <p:cNvSpPr txBox="1"/>
          <p:nvPr>
            <p:ph idx="1" type="body"/>
          </p:nvPr>
        </p:nvSpPr>
        <p:spPr>
          <a:xfrm>
            <a:off x="1303800" y="1709250"/>
            <a:ext cx="7030500" cy="2933700"/>
          </a:xfrm>
          <a:prstGeom prst="rect">
            <a:avLst/>
          </a:prstGeom>
          <a:noFill/>
          <a:ln>
            <a:noFill/>
          </a:ln>
        </p:spPr>
        <p:txBody>
          <a:bodyPr anchorCtr="0" anchor="t" bIns="91425" lIns="91425" spcFirstLastPara="1" rIns="91425" wrap="square" tIns="91425">
            <a:noAutofit/>
          </a:bodyPr>
          <a:lstStyle/>
          <a:p>
            <a:pPr indent="0" lvl="0" marL="0" rtl="0" algn="just">
              <a:lnSpc>
                <a:spcPct val="122857"/>
              </a:lnSpc>
              <a:spcBef>
                <a:spcPts val="1000"/>
              </a:spcBef>
              <a:spcAft>
                <a:spcPts val="0"/>
              </a:spcAft>
              <a:buSzPts val="275"/>
              <a:buNone/>
            </a:pPr>
            <a:r>
              <a:rPr lang="en" sz="2000">
                <a:solidFill>
                  <a:srgbClr val="1E1E1E"/>
                </a:solidFill>
                <a:latin typeface="Calibri"/>
                <a:ea typeface="Calibri"/>
                <a:cs typeface="Calibri"/>
                <a:sym typeface="Calibri"/>
              </a:rPr>
              <a:t>Open an excel file that your created earlier and do the following operations:</a:t>
            </a:r>
            <a:endParaRPr sz="2000">
              <a:solidFill>
                <a:srgbClr val="1E1E1E"/>
              </a:solidFill>
              <a:latin typeface="Calibri"/>
              <a:ea typeface="Calibri"/>
              <a:cs typeface="Calibri"/>
              <a:sym typeface="Calibri"/>
            </a:endParaRPr>
          </a:p>
          <a:p>
            <a:pPr indent="0" lvl="0" marL="0" rtl="0" algn="just">
              <a:lnSpc>
                <a:spcPct val="122857"/>
              </a:lnSpc>
              <a:spcBef>
                <a:spcPts val="1000"/>
              </a:spcBef>
              <a:spcAft>
                <a:spcPts val="0"/>
              </a:spcAft>
              <a:buSzPts val="275"/>
              <a:buNone/>
            </a:pPr>
            <a:r>
              <a:rPr lang="en" sz="2000">
                <a:solidFill>
                  <a:srgbClr val="1E1E1E"/>
                </a:solidFill>
                <a:latin typeface="Calibri"/>
                <a:ea typeface="Calibri"/>
                <a:cs typeface="Calibri"/>
                <a:sym typeface="Calibri"/>
              </a:rPr>
              <a:t>1.	Sum a range of cells: Use the SUM formula and specify the range of cells you want to sum.</a:t>
            </a:r>
            <a:endParaRPr sz="2000">
              <a:solidFill>
                <a:srgbClr val="1E1E1E"/>
              </a:solidFill>
              <a:latin typeface="Calibri"/>
              <a:ea typeface="Calibri"/>
              <a:cs typeface="Calibri"/>
              <a:sym typeface="Calibri"/>
            </a:endParaRPr>
          </a:p>
          <a:p>
            <a:pPr indent="0" lvl="0" marL="0" rtl="0" algn="just">
              <a:lnSpc>
                <a:spcPct val="122857"/>
              </a:lnSpc>
              <a:spcBef>
                <a:spcPts val="1000"/>
              </a:spcBef>
              <a:spcAft>
                <a:spcPts val="0"/>
              </a:spcAft>
              <a:buSzPts val="275"/>
              <a:buNone/>
            </a:pPr>
            <a:r>
              <a:rPr lang="en" sz="2000">
                <a:solidFill>
                  <a:srgbClr val="1E1E1E"/>
                </a:solidFill>
                <a:latin typeface="Calibri"/>
                <a:ea typeface="Calibri"/>
                <a:cs typeface="Calibri"/>
                <a:sym typeface="Calibri"/>
              </a:rPr>
              <a:t>2.	Count the number of cells with data: Use the COUNT formula and specify the range of cells you want to count.</a:t>
            </a:r>
            <a:endParaRPr sz="2000">
              <a:solidFill>
                <a:srgbClr val="1E1E1E"/>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7"/>
          <p:cNvSpPr txBox="1"/>
          <p:nvPr>
            <p:ph idx="1" type="body"/>
          </p:nvPr>
        </p:nvSpPr>
        <p:spPr>
          <a:xfrm>
            <a:off x="1323150" y="776250"/>
            <a:ext cx="7030500" cy="4152300"/>
          </a:xfrm>
          <a:prstGeom prst="rect">
            <a:avLst/>
          </a:prstGeom>
          <a:noFill/>
          <a:ln>
            <a:noFill/>
          </a:ln>
        </p:spPr>
        <p:txBody>
          <a:bodyPr anchorCtr="0" anchor="t" bIns="91425" lIns="91425" spcFirstLastPara="1" rIns="91425" wrap="square" tIns="91425">
            <a:noAutofit/>
          </a:bodyPr>
          <a:lstStyle/>
          <a:p>
            <a:pPr indent="0" lvl="0" marL="0" rtl="0" algn="just">
              <a:lnSpc>
                <a:spcPct val="132857"/>
              </a:lnSpc>
              <a:spcBef>
                <a:spcPts val="1000"/>
              </a:spcBef>
              <a:spcAft>
                <a:spcPts val="0"/>
              </a:spcAft>
              <a:buSzPts val="935"/>
              <a:buNone/>
            </a:pPr>
            <a:r>
              <a:rPr lang="en" sz="1900">
                <a:solidFill>
                  <a:srgbClr val="1E1E1E"/>
                </a:solidFill>
                <a:latin typeface="Calibri"/>
                <a:ea typeface="Calibri"/>
                <a:cs typeface="Calibri"/>
                <a:sym typeface="Calibri"/>
              </a:rPr>
              <a:t>3.	Average a range of cells: Use the AVERAGE formula and specify the range of cells you want to average. </a:t>
            </a:r>
            <a:endParaRPr sz="1900">
              <a:solidFill>
                <a:srgbClr val="1E1E1E"/>
              </a:solidFill>
              <a:latin typeface="Calibri"/>
              <a:ea typeface="Calibri"/>
              <a:cs typeface="Calibri"/>
              <a:sym typeface="Calibri"/>
            </a:endParaRPr>
          </a:p>
          <a:p>
            <a:pPr indent="0" lvl="0" marL="0" rtl="0" algn="just">
              <a:lnSpc>
                <a:spcPct val="132857"/>
              </a:lnSpc>
              <a:spcBef>
                <a:spcPts val="1000"/>
              </a:spcBef>
              <a:spcAft>
                <a:spcPts val="0"/>
              </a:spcAft>
              <a:buSzPts val="935"/>
              <a:buNone/>
            </a:pPr>
            <a:r>
              <a:rPr lang="en" sz="1900">
                <a:solidFill>
                  <a:srgbClr val="1E1E1E"/>
                </a:solidFill>
                <a:latin typeface="Calibri"/>
                <a:ea typeface="Calibri"/>
                <a:cs typeface="Calibri"/>
                <a:sym typeface="Calibri"/>
              </a:rPr>
              <a:t>4	Find the maximum value in a range of cells: Use the MAX formula and specify the range of cells you want to find the maximum value in.</a:t>
            </a:r>
            <a:endParaRPr sz="1900">
              <a:solidFill>
                <a:srgbClr val="1E1E1E"/>
              </a:solidFill>
              <a:latin typeface="Calibri"/>
              <a:ea typeface="Calibri"/>
              <a:cs typeface="Calibri"/>
              <a:sym typeface="Calibri"/>
            </a:endParaRPr>
          </a:p>
          <a:p>
            <a:pPr indent="0" lvl="0" marL="0" rtl="0" algn="just">
              <a:lnSpc>
                <a:spcPct val="132857"/>
              </a:lnSpc>
              <a:spcBef>
                <a:spcPts val="1000"/>
              </a:spcBef>
              <a:spcAft>
                <a:spcPts val="0"/>
              </a:spcAft>
              <a:buSzPts val="935"/>
              <a:buNone/>
            </a:pPr>
            <a:r>
              <a:rPr lang="en" sz="1900">
                <a:solidFill>
                  <a:srgbClr val="1E1E1E"/>
                </a:solidFill>
                <a:latin typeface="Calibri"/>
                <a:ea typeface="Calibri"/>
                <a:cs typeface="Calibri"/>
                <a:sym typeface="Calibri"/>
              </a:rPr>
              <a:t>5.	Find the minimum value in a range of cells: Use the MIN formula and specify the range of cells you want to find the minimum value in.</a:t>
            </a:r>
            <a:endParaRPr sz="1900">
              <a:solidFill>
                <a:srgbClr val="1E1E1E"/>
              </a:solidFill>
              <a:latin typeface="Calibri"/>
              <a:ea typeface="Calibri"/>
              <a:cs typeface="Calibri"/>
              <a:sym typeface="Calibri"/>
            </a:endParaRPr>
          </a:p>
          <a:p>
            <a:pPr indent="0" lvl="0" marL="0" rtl="0" algn="just">
              <a:lnSpc>
                <a:spcPct val="132857"/>
              </a:lnSpc>
              <a:spcBef>
                <a:spcPts val="1000"/>
              </a:spcBef>
              <a:spcAft>
                <a:spcPts val="0"/>
              </a:spcAft>
              <a:buSzPts val="935"/>
              <a:buNone/>
            </a:pPr>
            <a:r>
              <a:rPr lang="en" sz="1900">
                <a:solidFill>
                  <a:srgbClr val="1E1E1E"/>
                </a:solidFill>
                <a:latin typeface="Calibri"/>
                <a:ea typeface="Calibri"/>
                <a:cs typeface="Calibri"/>
                <a:sym typeface="Calibri"/>
              </a:rPr>
              <a:t>6.	Conditional formatting based on cell values: Use the IF formula to specify the conditions for formatting cells.</a:t>
            </a:r>
            <a:endParaRPr sz="1900">
              <a:solidFill>
                <a:srgbClr val="1E1E1E"/>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520"/>
              <a:buNone/>
            </a:pPr>
            <a:r>
              <a:rPr lang="en" sz="3000">
                <a:latin typeface="Calibri"/>
                <a:ea typeface="Calibri"/>
                <a:cs typeface="Calibri"/>
                <a:sym typeface="Calibri"/>
              </a:rPr>
              <a:t>Show or hide gridlines on a worksheet</a:t>
            </a:r>
            <a:endParaRPr sz="3000">
              <a:latin typeface="Calibri"/>
              <a:ea typeface="Calibri"/>
              <a:cs typeface="Calibri"/>
              <a:sym typeface="Calibri"/>
            </a:endParaRPr>
          </a:p>
        </p:txBody>
      </p:sp>
      <p:sp>
        <p:nvSpPr>
          <p:cNvPr id="492" name="Google Shape;492;p38"/>
          <p:cNvSpPr txBox="1"/>
          <p:nvPr>
            <p:ph idx="1" type="body"/>
          </p:nvPr>
        </p:nvSpPr>
        <p:spPr>
          <a:xfrm>
            <a:off x="1303800" y="1482450"/>
            <a:ext cx="7030500" cy="27876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7800"/>
              </a:spcBef>
              <a:spcAft>
                <a:spcPts val="0"/>
              </a:spcAft>
              <a:buSzPts val="1300"/>
              <a:buNone/>
            </a:pPr>
            <a:r>
              <a:rPr lang="en" sz="2000">
                <a:solidFill>
                  <a:srgbClr val="1E1E1E"/>
                </a:solidFill>
                <a:latin typeface="Calibri"/>
                <a:ea typeface="Calibri"/>
                <a:cs typeface="Calibri"/>
                <a:sym typeface="Calibri"/>
              </a:rPr>
              <a:t>Gridlines are the faint lines that appear between cells on a worksheet.</a:t>
            </a:r>
            <a:endParaRPr sz="2000">
              <a:solidFill>
                <a:srgbClr val="1E1E1E"/>
              </a:solidFill>
              <a:latin typeface="Calibri"/>
              <a:ea typeface="Calibri"/>
              <a:cs typeface="Calibri"/>
              <a:sym typeface="Calibri"/>
            </a:endParaRPr>
          </a:p>
        </p:txBody>
      </p:sp>
      <p:pic>
        <p:nvPicPr>
          <p:cNvPr descr="Worksheet in which gridlines are showing" id="493" name="Google Shape;493;p38"/>
          <p:cNvPicPr preferRelativeResize="0"/>
          <p:nvPr/>
        </p:nvPicPr>
        <p:blipFill rotWithShape="1">
          <a:blip r:embed="rId3">
            <a:alphaModFix/>
          </a:blip>
          <a:srcRect b="0" l="0" r="0" t="0"/>
          <a:stretch/>
        </p:blipFill>
        <p:spPr>
          <a:xfrm>
            <a:off x="3097475" y="2514850"/>
            <a:ext cx="3443150" cy="1856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9"/>
          <p:cNvSpPr txBox="1"/>
          <p:nvPr>
            <p:ph idx="1" type="body"/>
          </p:nvPr>
        </p:nvSpPr>
        <p:spPr>
          <a:xfrm>
            <a:off x="1274775" y="821375"/>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7800"/>
              </a:spcBef>
              <a:spcAft>
                <a:spcPts val="0"/>
              </a:spcAft>
              <a:buSzPts val="1300"/>
              <a:buNone/>
            </a:pPr>
            <a:r>
              <a:rPr lang="en" sz="2000">
                <a:solidFill>
                  <a:srgbClr val="1E1E1E"/>
                </a:solidFill>
              </a:rPr>
              <a:t>If the design of your workbook requires it, you can hide the gridlines:</a:t>
            </a:r>
            <a:endParaRPr sz="2000">
              <a:solidFill>
                <a:srgbClr val="1E1E1E"/>
              </a:solidFill>
            </a:endParaRPr>
          </a:p>
        </p:txBody>
      </p:sp>
      <p:pic>
        <p:nvPicPr>
          <p:cNvPr descr="Worksheet in which gridlines have been hidden" id="499" name="Google Shape;499;p39"/>
          <p:cNvPicPr preferRelativeResize="0"/>
          <p:nvPr/>
        </p:nvPicPr>
        <p:blipFill rotWithShape="1">
          <a:blip r:embed="rId3">
            <a:alphaModFix/>
          </a:blip>
          <a:srcRect b="0" l="0" r="0" t="0"/>
          <a:stretch/>
        </p:blipFill>
        <p:spPr>
          <a:xfrm>
            <a:off x="2799925" y="1714125"/>
            <a:ext cx="3495700" cy="1852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0"/>
          <p:cNvSpPr txBox="1"/>
          <p:nvPr>
            <p:ph idx="1" type="body"/>
          </p:nvPr>
        </p:nvSpPr>
        <p:spPr>
          <a:xfrm>
            <a:off x="1197200" y="811700"/>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33000"/>
              </a:lnSpc>
              <a:spcBef>
                <a:spcPts val="0"/>
              </a:spcBef>
              <a:spcAft>
                <a:spcPts val="0"/>
              </a:spcAft>
              <a:buSzPts val="1300"/>
              <a:buNone/>
            </a:pPr>
            <a:r>
              <a:rPr lang="en" sz="2000">
                <a:solidFill>
                  <a:srgbClr val="1E1E1E"/>
                </a:solidFill>
                <a:latin typeface="Calibri"/>
                <a:ea typeface="Calibri"/>
                <a:cs typeface="Calibri"/>
                <a:sym typeface="Calibri"/>
              </a:rPr>
              <a:t>1.	Select one or more worksheets.</a:t>
            </a:r>
            <a:endParaRPr sz="2000">
              <a:solidFill>
                <a:srgbClr val="1E1E1E"/>
              </a:solidFill>
              <a:latin typeface="Calibri"/>
              <a:ea typeface="Calibri"/>
              <a:cs typeface="Calibri"/>
              <a:sym typeface="Calibri"/>
            </a:endParaRPr>
          </a:p>
          <a:p>
            <a:pPr indent="0" lvl="0" marL="0" rtl="0" algn="just">
              <a:lnSpc>
                <a:spcPct val="133000"/>
              </a:lnSpc>
              <a:spcBef>
                <a:spcPts val="1000"/>
              </a:spcBef>
              <a:spcAft>
                <a:spcPts val="1000"/>
              </a:spcAft>
              <a:buSzPts val="1300"/>
              <a:buNone/>
            </a:pPr>
            <a:r>
              <a:rPr b="1" lang="en" sz="2000">
                <a:solidFill>
                  <a:srgbClr val="1E1E1E"/>
                </a:solidFill>
                <a:latin typeface="Calibri"/>
                <a:ea typeface="Calibri"/>
                <a:cs typeface="Calibri"/>
                <a:sym typeface="Calibri"/>
              </a:rPr>
              <a:t>Tip</a:t>
            </a:r>
            <a:r>
              <a:rPr lang="en" sz="2000">
                <a:solidFill>
                  <a:srgbClr val="1E1E1E"/>
                </a:solidFill>
                <a:latin typeface="Calibri"/>
                <a:ea typeface="Calibri"/>
                <a:cs typeface="Calibri"/>
                <a:sym typeface="Calibri"/>
              </a:rPr>
              <a:t>: When multiple worksheets are selected, [Group] appears in the title bar at the top of the worksheet. To cancel a selection of multiple worksheets in a workbook, click any unselected worksheet. If no unselected sheet is visible, right-click the tab of a selected sheet, and then click Ungroup Sheets.</a:t>
            </a:r>
            <a:endParaRPr sz="2000">
              <a:solidFill>
                <a:srgbClr val="1E1E1E"/>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
          <p:cNvSpPr txBox="1"/>
          <p:nvPr>
            <p:ph type="title"/>
          </p:nvPr>
        </p:nvSpPr>
        <p:spPr>
          <a:xfrm>
            <a:off x="1279575" y="76322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latin typeface="Calibri"/>
                <a:ea typeface="Calibri"/>
                <a:cs typeface="Calibri"/>
                <a:sym typeface="Calibri"/>
              </a:rPr>
              <a:t>Change text color and alignment</a:t>
            </a:r>
            <a:endParaRPr sz="3000">
              <a:latin typeface="Calibri"/>
              <a:ea typeface="Calibri"/>
              <a:cs typeface="Calibri"/>
              <a:sym typeface="Calibri"/>
            </a:endParaRPr>
          </a:p>
        </p:txBody>
      </p:sp>
      <p:sp>
        <p:nvSpPr>
          <p:cNvPr id="301" name="Google Shape;301;p4"/>
          <p:cNvSpPr txBox="1"/>
          <p:nvPr>
            <p:ph idx="1" type="body"/>
          </p:nvPr>
        </p:nvSpPr>
        <p:spPr>
          <a:xfrm>
            <a:off x="1194250" y="1501050"/>
            <a:ext cx="7030500" cy="2541600"/>
          </a:xfrm>
          <a:prstGeom prst="rect">
            <a:avLst/>
          </a:prstGeom>
          <a:noFill/>
          <a:ln>
            <a:noFill/>
          </a:ln>
        </p:spPr>
        <p:txBody>
          <a:bodyPr anchorCtr="0" anchor="t" bIns="91425" lIns="91425" spcFirstLastPara="1" rIns="91425" wrap="square" tIns="91425">
            <a:normAutofit/>
          </a:bodyPr>
          <a:lstStyle/>
          <a:p>
            <a:pPr indent="-365897" lvl="0" marL="749300" rtl="0" algn="just">
              <a:lnSpc>
                <a:spcPct val="142857"/>
              </a:lnSpc>
              <a:spcBef>
                <a:spcPts val="6600"/>
              </a:spcBef>
              <a:spcAft>
                <a:spcPts val="0"/>
              </a:spcAft>
              <a:buSzPts val="2162"/>
              <a:buFont typeface="Calibri"/>
              <a:buAutoNum type="arabicPeriod"/>
            </a:pPr>
            <a:r>
              <a:rPr lang="en" sz="2000">
                <a:latin typeface="Calibri"/>
                <a:ea typeface="Calibri"/>
                <a:cs typeface="Calibri"/>
                <a:sym typeface="Calibri"/>
              </a:rPr>
              <a:t>Select the cell or range of cells that contain (or will contain) the text that you want to format. You can also select one or more portions of the text within a cell and apply different text colors to those sections.</a:t>
            </a:r>
            <a:endParaRPr sz="20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1"/>
          <p:cNvSpPr txBox="1"/>
          <p:nvPr>
            <p:ph idx="1" type="body"/>
          </p:nvPr>
        </p:nvSpPr>
        <p:spPr>
          <a:xfrm>
            <a:off x="1269900" y="844025"/>
            <a:ext cx="7030500" cy="3933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just">
              <a:lnSpc>
                <a:spcPct val="142857"/>
              </a:lnSpc>
              <a:spcBef>
                <a:spcPts val="1000"/>
              </a:spcBef>
              <a:spcAft>
                <a:spcPts val="0"/>
              </a:spcAft>
              <a:buSzPct val="64999"/>
              <a:buNone/>
            </a:pPr>
            <a:r>
              <a:rPr lang="en" sz="2000">
                <a:solidFill>
                  <a:srgbClr val="1E1E1E"/>
                </a:solidFill>
                <a:latin typeface="Calibri"/>
                <a:ea typeface="Calibri"/>
                <a:cs typeface="Calibri"/>
                <a:sym typeface="Calibri"/>
              </a:rPr>
              <a:t>2.	In Excel 2007: On the View tab, in the Show/Hide group, clear the Gridlines check box.</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ct val="64999"/>
              <a:buNone/>
            </a:pPr>
            <a:r>
              <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ct val="64999"/>
              <a:buNone/>
            </a:pPr>
            <a:r>
              <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ct val="64999"/>
              <a:buNone/>
            </a:pPr>
            <a:r>
              <a:rPr lang="en" sz="2000">
                <a:solidFill>
                  <a:srgbClr val="1E1E1E"/>
                </a:solidFill>
                <a:latin typeface="Calibri"/>
                <a:ea typeface="Calibri"/>
                <a:cs typeface="Calibri"/>
                <a:sym typeface="Calibri"/>
              </a:rPr>
              <a:t>In all other Excel versions: On the View tab, in the Show group, clear the Gridlines check box.</a:t>
            </a:r>
            <a:endParaRPr sz="2000">
              <a:solidFill>
                <a:srgbClr val="1E1E1E"/>
              </a:solidFill>
              <a:latin typeface="Calibri"/>
              <a:ea typeface="Calibri"/>
              <a:cs typeface="Calibri"/>
              <a:sym typeface="Calibri"/>
            </a:endParaRPr>
          </a:p>
          <a:p>
            <a:pPr indent="0" lvl="0" marL="0" rtl="0" algn="just">
              <a:lnSpc>
                <a:spcPct val="142857"/>
              </a:lnSpc>
              <a:spcBef>
                <a:spcPts val="7800"/>
              </a:spcBef>
              <a:spcAft>
                <a:spcPts val="0"/>
              </a:spcAft>
              <a:buSzPct val="64999"/>
              <a:buNone/>
            </a:pPr>
            <a:r>
              <a:t/>
            </a:r>
            <a:endParaRPr sz="2000">
              <a:solidFill>
                <a:srgbClr val="1E1E1E"/>
              </a:solidFill>
              <a:latin typeface="Calibri"/>
              <a:ea typeface="Calibri"/>
              <a:cs typeface="Calibri"/>
              <a:sym typeface="Calibri"/>
            </a:endParaRPr>
          </a:p>
        </p:txBody>
      </p:sp>
      <p:pic>
        <p:nvPicPr>
          <p:cNvPr descr="Gridlines check box in Show/Hide group" id="510" name="Google Shape;510;p41"/>
          <p:cNvPicPr preferRelativeResize="0"/>
          <p:nvPr/>
        </p:nvPicPr>
        <p:blipFill rotWithShape="1">
          <a:blip r:embed="rId3">
            <a:alphaModFix/>
          </a:blip>
          <a:srcRect b="0" l="0" r="0" t="0"/>
          <a:stretch/>
        </p:blipFill>
        <p:spPr>
          <a:xfrm>
            <a:off x="3568750" y="1422475"/>
            <a:ext cx="2500625" cy="1149275"/>
          </a:xfrm>
          <a:prstGeom prst="rect">
            <a:avLst/>
          </a:prstGeom>
          <a:noFill/>
          <a:ln>
            <a:noFill/>
          </a:ln>
        </p:spPr>
      </p:pic>
      <p:pic>
        <p:nvPicPr>
          <p:cNvPr descr="Options in the Show group on the View tab" id="511" name="Google Shape;511;p41"/>
          <p:cNvPicPr preferRelativeResize="0"/>
          <p:nvPr/>
        </p:nvPicPr>
        <p:blipFill rotWithShape="1">
          <a:blip r:embed="rId4">
            <a:alphaModFix/>
          </a:blip>
          <a:srcRect b="0" l="0" r="0" t="0"/>
          <a:stretch/>
        </p:blipFill>
        <p:spPr>
          <a:xfrm>
            <a:off x="3682838" y="3375900"/>
            <a:ext cx="2272430" cy="11492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000">
                <a:latin typeface="Calibri"/>
                <a:ea typeface="Calibri"/>
                <a:cs typeface="Calibri"/>
                <a:sym typeface="Calibri"/>
              </a:rPr>
              <a:t>Task 6</a:t>
            </a:r>
            <a:endParaRPr sz="6000">
              <a:latin typeface="Calibri"/>
              <a:ea typeface="Calibri"/>
              <a:cs typeface="Calibri"/>
              <a:sym typeface="Calibri"/>
            </a:endParaRPr>
          </a:p>
        </p:txBody>
      </p:sp>
      <p:sp>
        <p:nvSpPr>
          <p:cNvPr id="517" name="Google Shape;517;p42"/>
          <p:cNvSpPr txBox="1"/>
          <p:nvPr>
            <p:ph idx="1" type="body"/>
          </p:nvPr>
        </p:nvSpPr>
        <p:spPr>
          <a:xfrm>
            <a:off x="1284425" y="1651775"/>
            <a:ext cx="7030500" cy="30909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0"/>
              </a:spcBef>
              <a:spcAft>
                <a:spcPts val="0"/>
              </a:spcAft>
              <a:buSzPts val="1300"/>
              <a:buNone/>
            </a:pPr>
            <a:r>
              <a:rPr lang="en" sz="1600">
                <a:solidFill>
                  <a:srgbClr val="1E1E1E"/>
                </a:solidFill>
              </a:rPr>
              <a:t>1.	Open the Excel file with the exercise.</a:t>
            </a:r>
            <a:endParaRPr sz="1600">
              <a:solidFill>
                <a:srgbClr val="1E1E1E"/>
              </a:solidFill>
            </a:endParaRPr>
          </a:p>
          <a:p>
            <a:pPr indent="0" lvl="0" marL="0" rtl="0" algn="just">
              <a:lnSpc>
                <a:spcPct val="142857"/>
              </a:lnSpc>
              <a:spcBef>
                <a:spcPts val="0"/>
              </a:spcBef>
              <a:spcAft>
                <a:spcPts val="0"/>
              </a:spcAft>
              <a:buSzPts val="1300"/>
              <a:buNone/>
            </a:pPr>
            <a:r>
              <a:rPr lang="en" sz="1600">
                <a:solidFill>
                  <a:srgbClr val="1E1E1E"/>
                </a:solidFill>
              </a:rPr>
              <a:t>2.	Select the cells or range of cells that you want to show or hide gridlines for.</a:t>
            </a:r>
            <a:endParaRPr sz="1600">
              <a:solidFill>
                <a:srgbClr val="1E1E1E"/>
              </a:solidFill>
            </a:endParaRPr>
          </a:p>
          <a:p>
            <a:pPr indent="0" lvl="0" marL="0" rtl="0" algn="just">
              <a:lnSpc>
                <a:spcPct val="142857"/>
              </a:lnSpc>
              <a:spcBef>
                <a:spcPts val="0"/>
              </a:spcBef>
              <a:spcAft>
                <a:spcPts val="0"/>
              </a:spcAft>
              <a:buSzPts val="1300"/>
              <a:buNone/>
            </a:pPr>
            <a:r>
              <a:rPr lang="en" sz="1600">
                <a:solidFill>
                  <a:srgbClr val="1E1E1E"/>
                </a:solidFill>
              </a:rPr>
              <a:t>3.	Go to the "Home" tab in the Excel ribbon.</a:t>
            </a:r>
            <a:endParaRPr sz="1600">
              <a:solidFill>
                <a:srgbClr val="1E1E1E"/>
              </a:solidFill>
            </a:endParaRPr>
          </a:p>
          <a:p>
            <a:pPr indent="0" lvl="0" marL="0" rtl="0" algn="just">
              <a:lnSpc>
                <a:spcPct val="142857"/>
              </a:lnSpc>
              <a:spcBef>
                <a:spcPts val="0"/>
              </a:spcBef>
              <a:spcAft>
                <a:spcPts val="0"/>
              </a:spcAft>
              <a:buSzPts val="1300"/>
              <a:buNone/>
            </a:pPr>
            <a:r>
              <a:rPr lang="en" sz="1600">
                <a:solidFill>
                  <a:srgbClr val="1E1E1E"/>
                </a:solidFill>
              </a:rPr>
              <a:t>4.	In the "Font" group, click on the "Borders" button to access border options.</a:t>
            </a:r>
            <a:endParaRPr sz="1600">
              <a:solidFill>
                <a:srgbClr val="1E1E1E"/>
              </a:solidFill>
            </a:endParaRPr>
          </a:p>
          <a:p>
            <a:pPr indent="0" lvl="0" marL="0" rtl="0" algn="just">
              <a:lnSpc>
                <a:spcPct val="142857"/>
              </a:lnSpc>
              <a:spcBef>
                <a:spcPts val="0"/>
              </a:spcBef>
              <a:spcAft>
                <a:spcPts val="0"/>
              </a:spcAft>
              <a:buSzPts val="1300"/>
              <a:buNone/>
            </a:pPr>
            <a:r>
              <a:rPr lang="en" sz="1600">
                <a:solidFill>
                  <a:srgbClr val="1E1E1E"/>
                </a:solidFill>
              </a:rPr>
              <a:t>5.	From the drop-down menu, select the "No Border" option to hide gridlines, or select a border option to show gridlines.</a:t>
            </a:r>
            <a:endParaRPr sz="1600">
              <a:solidFill>
                <a:srgbClr val="1E1E1E"/>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n" sz="3000">
                <a:latin typeface="Calibri"/>
                <a:ea typeface="Calibri"/>
                <a:cs typeface="Calibri"/>
                <a:sym typeface="Calibri"/>
              </a:rPr>
              <a:t>Print row and column headings</a:t>
            </a:r>
            <a:endParaRPr sz="3000">
              <a:latin typeface="Calibri"/>
              <a:ea typeface="Calibri"/>
              <a:cs typeface="Calibri"/>
              <a:sym typeface="Calibri"/>
            </a:endParaRPr>
          </a:p>
        </p:txBody>
      </p:sp>
      <p:sp>
        <p:nvSpPr>
          <p:cNvPr id="523" name="Google Shape;523;p43"/>
          <p:cNvSpPr txBox="1"/>
          <p:nvPr>
            <p:ph idx="1" type="body"/>
          </p:nvPr>
        </p:nvSpPr>
        <p:spPr>
          <a:xfrm>
            <a:off x="1303800" y="1491225"/>
            <a:ext cx="7030500" cy="30402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7800"/>
              </a:spcBef>
              <a:spcAft>
                <a:spcPts val="0"/>
              </a:spcAft>
              <a:buSzPts val="1300"/>
              <a:buNone/>
            </a:pPr>
            <a:r>
              <a:rPr lang="en" sz="2000">
                <a:solidFill>
                  <a:srgbClr val="1E1E1E"/>
                </a:solidFill>
                <a:latin typeface="Calibri"/>
                <a:ea typeface="Calibri"/>
                <a:cs typeface="Calibri"/>
                <a:sym typeface="Calibri"/>
              </a:rPr>
              <a:t>By default, Excel doesn't print the column headings (A, B, C, etc.) or row headings (1, 2, 3, etc.) that appear along the borders of the sheet.</a:t>
            </a:r>
            <a:endParaRPr sz="2000">
              <a:solidFill>
                <a:srgbClr val="1E1E1E"/>
              </a:solidFill>
              <a:latin typeface="Calibri"/>
              <a:ea typeface="Calibri"/>
              <a:cs typeface="Calibri"/>
              <a:sym typeface="Calibri"/>
            </a:endParaRPr>
          </a:p>
        </p:txBody>
      </p:sp>
      <p:pic>
        <p:nvPicPr>
          <p:cNvPr descr="Row and column headings on workbook" id="524" name="Google Shape;524;p43"/>
          <p:cNvPicPr preferRelativeResize="0"/>
          <p:nvPr/>
        </p:nvPicPr>
        <p:blipFill rotWithShape="1">
          <a:blip r:embed="rId3">
            <a:alphaModFix/>
          </a:blip>
          <a:srcRect b="0" l="0" r="0" t="0"/>
          <a:stretch/>
        </p:blipFill>
        <p:spPr>
          <a:xfrm>
            <a:off x="2338100" y="2442450"/>
            <a:ext cx="4000500" cy="17430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4"/>
          <p:cNvSpPr txBox="1"/>
          <p:nvPr>
            <p:ph idx="1" type="body"/>
          </p:nvPr>
        </p:nvSpPr>
        <p:spPr>
          <a:xfrm>
            <a:off x="1303800" y="792275"/>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Follow these steps to print the column and row headings for a worksheet:</a:t>
            </a:r>
            <a:endParaRPr sz="2000">
              <a:solidFill>
                <a:srgbClr val="1E1E1E"/>
              </a:solidFill>
              <a:latin typeface="Calibri"/>
              <a:ea typeface="Calibri"/>
              <a:cs typeface="Calibri"/>
              <a:sym typeface="Calibri"/>
            </a:endParaRPr>
          </a:p>
          <a:p>
            <a:pPr indent="-355600" lvl="0" marL="457200" rtl="0" algn="just">
              <a:lnSpc>
                <a:spcPct val="142857"/>
              </a:lnSpc>
              <a:spcBef>
                <a:spcPts val="1000"/>
              </a:spcBef>
              <a:spcAft>
                <a:spcPts val="0"/>
              </a:spcAft>
              <a:buClr>
                <a:srgbClr val="1E1E1E"/>
              </a:buClr>
              <a:buSzPts val="2000"/>
              <a:buFont typeface="Calibri"/>
              <a:buChar char="●"/>
            </a:pPr>
            <a:r>
              <a:rPr lang="en" sz="2000">
                <a:solidFill>
                  <a:srgbClr val="1E1E1E"/>
                </a:solidFill>
                <a:latin typeface="Calibri"/>
                <a:ea typeface="Calibri"/>
                <a:cs typeface="Calibri"/>
                <a:sym typeface="Calibri"/>
              </a:rPr>
              <a:t>Click the worksheet. If you want to do this for multiple worksheets, you can group them.</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t/>
            </a:r>
            <a:endParaRPr sz="2000">
              <a:solidFill>
                <a:srgbClr val="1E1E1E"/>
              </a:solidFill>
              <a:latin typeface="Calibri"/>
              <a:ea typeface="Calibri"/>
              <a:cs typeface="Calibri"/>
              <a:sym typeface="Calibri"/>
            </a:endParaRPr>
          </a:p>
          <a:p>
            <a:pPr indent="-355600" lvl="0" marL="457200" rtl="0" algn="just">
              <a:lnSpc>
                <a:spcPct val="142857"/>
              </a:lnSpc>
              <a:spcBef>
                <a:spcPts val="1000"/>
              </a:spcBef>
              <a:spcAft>
                <a:spcPts val="0"/>
              </a:spcAft>
              <a:buClr>
                <a:srgbClr val="1E1E1E"/>
              </a:buClr>
              <a:buSzPts val="2000"/>
              <a:buFont typeface="Calibri"/>
              <a:buChar char="●"/>
            </a:pPr>
            <a:r>
              <a:rPr lang="en" sz="2000">
                <a:solidFill>
                  <a:srgbClr val="1E1E1E"/>
                </a:solidFill>
                <a:latin typeface="Calibri"/>
                <a:ea typeface="Calibri"/>
                <a:cs typeface="Calibri"/>
                <a:sym typeface="Calibri"/>
              </a:rPr>
              <a:t>On the Ribbon, click the Page Layout tab.</a:t>
            </a:r>
            <a:endParaRPr sz="2000">
              <a:solidFill>
                <a:srgbClr val="1E1E1E"/>
              </a:solidFill>
              <a:latin typeface="Calibri"/>
              <a:ea typeface="Calibri"/>
              <a:cs typeface="Calibri"/>
              <a:sym typeface="Calibri"/>
            </a:endParaRPr>
          </a:p>
        </p:txBody>
      </p:sp>
      <p:pic>
        <p:nvPicPr>
          <p:cNvPr descr="Excel worksheet tabs shown at the bottom of the Excel pane" id="530" name="Google Shape;530;p44"/>
          <p:cNvPicPr preferRelativeResize="0"/>
          <p:nvPr/>
        </p:nvPicPr>
        <p:blipFill rotWithShape="1">
          <a:blip r:embed="rId3">
            <a:alphaModFix/>
          </a:blip>
          <a:srcRect b="0" l="0" r="0" t="0"/>
          <a:stretch/>
        </p:blipFill>
        <p:spPr>
          <a:xfrm>
            <a:off x="4011250" y="2798600"/>
            <a:ext cx="1770600" cy="345775"/>
          </a:xfrm>
          <a:prstGeom prst="rect">
            <a:avLst/>
          </a:prstGeom>
          <a:noFill/>
          <a:ln>
            <a:noFill/>
          </a:ln>
        </p:spPr>
      </p:pic>
      <p:pic>
        <p:nvPicPr>
          <p:cNvPr descr="Page Layout tab on the Ribbon" id="531" name="Google Shape;531;p44"/>
          <p:cNvPicPr preferRelativeResize="0"/>
          <p:nvPr/>
        </p:nvPicPr>
        <p:blipFill rotWithShape="1">
          <a:blip r:embed="rId4">
            <a:alphaModFix/>
          </a:blip>
          <a:srcRect b="0" l="0" r="0" t="0"/>
          <a:stretch/>
        </p:blipFill>
        <p:spPr>
          <a:xfrm>
            <a:off x="3247425" y="3896025"/>
            <a:ext cx="3143250" cy="11811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5"/>
          <p:cNvSpPr txBox="1"/>
          <p:nvPr>
            <p:ph idx="1" type="body"/>
          </p:nvPr>
        </p:nvSpPr>
        <p:spPr>
          <a:xfrm>
            <a:off x="1269925" y="821350"/>
            <a:ext cx="7030500" cy="39330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42857"/>
              </a:lnSpc>
              <a:spcBef>
                <a:spcPts val="1000"/>
              </a:spcBef>
              <a:spcAft>
                <a:spcPts val="0"/>
              </a:spcAft>
              <a:buClr>
                <a:srgbClr val="1E1E1E"/>
              </a:buClr>
              <a:buSzPts val="2000"/>
              <a:buFont typeface="Calibri"/>
              <a:buChar char="●"/>
            </a:pPr>
            <a:r>
              <a:rPr lang="en" sz="2000">
                <a:solidFill>
                  <a:srgbClr val="1E1E1E"/>
                </a:solidFill>
                <a:latin typeface="Calibri"/>
                <a:ea typeface="Calibri"/>
                <a:cs typeface="Calibri"/>
                <a:sym typeface="Calibri"/>
              </a:rPr>
              <a:t>In the Sheet Options group, under Headings, select the Print check box.</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t/>
            </a:r>
            <a:endParaRPr b="1"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b="1" lang="en" sz="2000">
                <a:solidFill>
                  <a:srgbClr val="1E1E1E"/>
                </a:solidFill>
                <a:latin typeface="Calibri"/>
                <a:ea typeface="Calibri"/>
                <a:cs typeface="Calibri"/>
                <a:sym typeface="Calibri"/>
              </a:rPr>
              <a:t>Note</a:t>
            </a:r>
            <a:r>
              <a:rPr lang="en" sz="2000">
                <a:solidFill>
                  <a:srgbClr val="1E1E1E"/>
                </a:solidFill>
                <a:latin typeface="Calibri"/>
                <a:ea typeface="Calibri"/>
                <a:cs typeface="Calibri"/>
                <a:sym typeface="Calibri"/>
              </a:rPr>
              <a:t>: You can also click the small expansion icon , and then under Print, select the Row and column headings check box.</a:t>
            </a:r>
            <a:endParaRPr sz="2000">
              <a:solidFill>
                <a:srgbClr val="1E1E1E"/>
              </a:solidFill>
              <a:latin typeface="Calibri"/>
              <a:ea typeface="Calibri"/>
              <a:cs typeface="Calibri"/>
              <a:sym typeface="Calibri"/>
            </a:endParaRPr>
          </a:p>
        </p:txBody>
      </p:sp>
      <p:pic>
        <p:nvPicPr>
          <p:cNvPr descr="Page Layout &gt; Sheet Options &gt; Print Headings" id="537" name="Google Shape;537;p45"/>
          <p:cNvPicPr preferRelativeResize="0"/>
          <p:nvPr/>
        </p:nvPicPr>
        <p:blipFill rotWithShape="1">
          <a:blip r:embed="rId3">
            <a:alphaModFix/>
          </a:blip>
          <a:srcRect b="0" l="0" r="0" t="0"/>
          <a:stretch/>
        </p:blipFill>
        <p:spPr>
          <a:xfrm>
            <a:off x="3515975" y="1642600"/>
            <a:ext cx="1540525" cy="11492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6"/>
          <p:cNvSpPr txBox="1"/>
          <p:nvPr>
            <p:ph type="title"/>
          </p:nvPr>
        </p:nvSpPr>
        <p:spPr>
          <a:xfrm>
            <a:off x="1303800" y="690600"/>
            <a:ext cx="7030500" cy="9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n" sz="3000">
                <a:latin typeface="Calibri"/>
                <a:ea typeface="Calibri"/>
                <a:cs typeface="Calibri"/>
                <a:sym typeface="Calibri"/>
              </a:rPr>
              <a:t>Find</a:t>
            </a:r>
            <a:endParaRPr sz="3000">
              <a:latin typeface="Calibri"/>
              <a:ea typeface="Calibri"/>
              <a:cs typeface="Calibri"/>
              <a:sym typeface="Calibri"/>
            </a:endParaRPr>
          </a:p>
        </p:txBody>
      </p:sp>
      <p:sp>
        <p:nvSpPr>
          <p:cNvPr id="543" name="Google Shape;543;p46"/>
          <p:cNvSpPr txBox="1"/>
          <p:nvPr>
            <p:ph idx="1" type="body"/>
          </p:nvPr>
        </p:nvSpPr>
        <p:spPr>
          <a:xfrm>
            <a:off x="1303800" y="1597875"/>
            <a:ext cx="3363600" cy="2933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just">
              <a:lnSpc>
                <a:spcPct val="142857"/>
              </a:lnSpc>
              <a:spcBef>
                <a:spcPts val="1000"/>
              </a:spcBef>
              <a:spcAft>
                <a:spcPts val="0"/>
              </a:spcAft>
              <a:buSzPct val="64999"/>
              <a:buNone/>
            </a:pPr>
            <a:r>
              <a:rPr lang="en" sz="2000">
                <a:solidFill>
                  <a:srgbClr val="1E1E1E"/>
                </a:solidFill>
                <a:latin typeface="Calibri"/>
                <a:ea typeface="Calibri"/>
                <a:cs typeface="Calibri"/>
                <a:sym typeface="Calibri"/>
              </a:rPr>
              <a:t>To find something, press Ctrl+F, or go to Home &gt; Editing &gt; Find &amp; Select &gt; Find.</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ct val="64999"/>
              <a:buNone/>
            </a:pPr>
            <a:r>
              <a:rPr lang="en" sz="2000">
                <a:solidFill>
                  <a:srgbClr val="1E1E1E"/>
                </a:solidFill>
                <a:latin typeface="Calibri"/>
                <a:ea typeface="Calibri"/>
                <a:cs typeface="Calibri"/>
                <a:sym typeface="Calibri"/>
              </a:rPr>
              <a:t>Note: In the following example, we've clicked the Options &gt;&gt; button to show the entire Find dialog. By default, it will display with Options hidden.</a:t>
            </a:r>
            <a:endParaRPr sz="2000">
              <a:solidFill>
                <a:srgbClr val="1E1E1E"/>
              </a:solidFill>
              <a:latin typeface="Calibri"/>
              <a:ea typeface="Calibri"/>
              <a:cs typeface="Calibri"/>
              <a:sym typeface="Calibri"/>
            </a:endParaRPr>
          </a:p>
        </p:txBody>
      </p:sp>
      <p:pic>
        <p:nvPicPr>
          <p:cNvPr descr="Press Ctrl+F to launch the Find dialog" id="544" name="Google Shape;544;p46"/>
          <p:cNvPicPr preferRelativeResize="0"/>
          <p:nvPr/>
        </p:nvPicPr>
        <p:blipFill rotWithShape="1">
          <a:blip r:embed="rId3">
            <a:alphaModFix/>
          </a:blip>
          <a:srcRect b="0" l="0" r="0" t="0"/>
          <a:stretch/>
        </p:blipFill>
        <p:spPr>
          <a:xfrm>
            <a:off x="4827496" y="1663350"/>
            <a:ext cx="3961275" cy="21224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8"/>
          <p:cNvSpPr txBox="1"/>
          <p:nvPr>
            <p:ph idx="1" type="body"/>
          </p:nvPr>
        </p:nvSpPr>
        <p:spPr>
          <a:xfrm>
            <a:off x="1284425" y="790125"/>
            <a:ext cx="7030500" cy="40515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0"/>
              </a:spcBef>
              <a:spcAft>
                <a:spcPts val="0"/>
              </a:spcAft>
              <a:buSzPts val="1300"/>
              <a:buNone/>
            </a:pPr>
            <a:r>
              <a:rPr lang="en" sz="2000">
                <a:solidFill>
                  <a:srgbClr val="1E1E1E"/>
                </a:solidFill>
                <a:latin typeface="Calibri"/>
                <a:ea typeface="Calibri"/>
                <a:cs typeface="Calibri"/>
                <a:sym typeface="Calibri"/>
              </a:rPr>
              <a:t>1.	In the Find what: box, type the text or numbers you want to find, or click the arrow in the Find what: box, and then select a recent search item from the list.</a:t>
            </a:r>
            <a:endParaRPr sz="2000">
              <a:solidFill>
                <a:srgbClr val="1E1E1E"/>
              </a:solidFill>
              <a:latin typeface="Calibri"/>
              <a:ea typeface="Calibri"/>
              <a:cs typeface="Calibri"/>
              <a:sym typeface="Calibri"/>
            </a:endParaRPr>
          </a:p>
          <a:p>
            <a:pPr indent="0" lvl="0" marL="0" rtl="0" algn="just">
              <a:lnSpc>
                <a:spcPct val="142857"/>
              </a:lnSpc>
              <a:spcBef>
                <a:spcPts val="0"/>
              </a:spcBef>
              <a:spcAft>
                <a:spcPts val="0"/>
              </a:spcAft>
              <a:buSzPts val="1300"/>
              <a:buNone/>
            </a:pPr>
            <a:r>
              <a:rPr lang="en" sz="2000">
                <a:solidFill>
                  <a:srgbClr val="1E1E1E"/>
                </a:solidFill>
                <a:latin typeface="Calibri"/>
                <a:ea typeface="Calibri"/>
                <a:cs typeface="Calibri"/>
                <a:sym typeface="Calibri"/>
              </a:rPr>
              <a:t>2.	Click Find All or Find Next to run your search.</a:t>
            </a:r>
            <a:endParaRPr sz="2000">
              <a:solidFill>
                <a:srgbClr val="1E1E1E"/>
              </a:solidFill>
              <a:latin typeface="Calibri"/>
              <a:ea typeface="Calibri"/>
              <a:cs typeface="Calibri"/>
              <a:sym typeface="Calibri"/>
            </a:endParaRPr>
          </a:p>
          <a:p>
            <a:pPr indent="0" lvl="0" marL="0" rtl="0" algn="just">
              <a:lnSpc>
                <a:spcPct val="142857"/>
              </a:lnSpc>
              <a:spcBef>
                <a:spcPts val="0"/>
              </a:spcBef>
              <a:spcAft>
                <a:spcPts val="0"/>
              </a:spcAft>
              <a:buSzPts val="1300"/>
              <a:buNone/>
            </a:pPr>
            <a:r>
              <a:rPr b="1" lang="en" sz="2000">
                <a:solidFill>
                  <a:srgbClr val="1E1E1E"/>
                </a:solidFill>
                <a:latin typeface="Calibri"/>
                <a:ea typeface="Calibri"/>
                <a:cs typeface="Calibri"/>
                <a:sym typeface="Calibri"/>
              </a:rPr>
              <a:t>Tip</a:t>
            </a:r>
            <a:r>
              <a:rPr lang="en" sz="2000">
                <a:solidFill>
                  <a:srgbClr val="1E1E1E"/>
                </a:solidFill>
                <a:latin typeface="Calibri"/>
                <a:ea typeface="Calibri"/>
                <a:cs typeface="Calibri"/>
                <a:sym typeface="Calibri"/>
              </a:rPr>
              <a:t>: When you click Find All, every occurrence of the criteria that you are searching for will be listed, and clicking a specific occurrence in the list will select its cell. You can sort the results of a Find All search by clicking a column heading.</a:t>
            </a:r>
            <a:endParaRPr sz="2000">
              <a:solidFill>
                <a:srgbClr val="1E1E1E"/>
              </a:solidFill>
              <a:latin typeface="Calibri"/>
              <a:ea typeface="Calibri"/>
              <a:cs typeface="Calibri"/>
              <a:sym typeface="Calibri"/>
            </a:endParaRPr>
          </a:p>
          <a:p>
            <a:pPr indent="0" lvl="0" marL="0" rtl="0" algn="just">
              <a:lnSpc>
                <a:spcPct val="142857"/>
              </a:lnSpc>
              <a:spcBef>
                <a:spcPts val="0"/>
              </a:spcBef>
              <a:spcAft>
                <a:spcPts val="0"/>
              </a:spcAft>
              <a:buSzPts val="1300"/>
              <a:buNone/>
            </a:pPr>
            <a:r>
              <a:rPr lang="en" sz="2000">
                <a:solidFill>
                  <a:srgbClr val="1E1E1E"/>
                </a:solidFill>
                <a:latin typeface="Calibri"/>
                <a:ea typeface="Calibri"/>
                <a:cs typeface="Calibri"/>
                <a:sym typeface="Calibri"/>
              </a:rPr>
              <a:t>3.	Click Options&gt;&gt; to further define your search if needed:</a:t>
            </a:r>
            <a:endParaRPr sz="2000">
              <a:solidFill>
                <a:srgbClr val="1E1E1E"/>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9"/>
          <p:cNvSpPr txBox="1"/>
          <p:nvPr>
            <p:ph idx="1" type="body"/>
          </p:nvPr>
        </p:nvSpPr>
        <p:spPr>
          <a:xfrm>
            <a:off x="1298975" y="782625"/>
            <a:ext cx="7030500" cy="3933000"/>
          </a:xfrm>
          <a:prstGeom prst="rect">
            <a:avLst/>
          </a:prstGeom>
          <a:noFill/>
          <a:ln>
            <a:noFill/>
          </a:ln>
        </p:spPr>
        <p:txBody>
          <a:bodyPr anchorCtr="0" anchor="t" bIns="91425" lIns="91425" spcFirstLastPara="1" rIns="91425" wrap="square" tIns="91425">
            <a:noAutofit/>
          </a:bodyPr>
          <a:lstStyle/>
          <a:p>
            <a:pPr indent="-355600" lvl="0" marL="457200" rtl="0" algn="just">
              <a:lnSpc>
                <a:spcPct val="142857"/>
              </a:lnSpc>
              <a:spcBef>
                <a:spcPts val="1000"/>
              </a:spcBef>
              <a:spcAft>
                <a:spcPts val="0"/>
              </a:spcAft>
              <a:buClr>
                <a:srgbClr val="1E1E1E"/>
              </a:buClr>
              <a:buSzPts val="2000"/>
              <a:buChar char="●"/>
            </a:pPr>
            <a:r>
              <a:rPr b="1" lang="en" sz="2000">
                <a:solidFill>
                  <a:srgbClr val="1E1E1E"/>
                </a:solidFill>
                <a:latin typeface="Calibri"/>
                <a:ea typeface="Calibri"/>
                <a:cs typeface="Calibri"/>
                <a:sym typeface="Calibri"/>
              </a:rPr>
              <a:t>Within</a:t>
            </a:r>
            <a:r>
              <a:rPr lang="en" sz="2000">
                <a:solidFill>
                  <a:srgbClr val="1E1E1E"/>
                </a:solidFill>
                <a:latin typeface="Calibri"/>
                <a:ea typeface="Calibri"/>
                <a:cs typeface="Calibri"/>
                <a:sym typeface="Calibri"/>
              </a:rPr>
              <a:t>: To search for data in a worksheet or in an entire workbook, select Sheet or Workbook.</a:t>
            </a:r>
            <a:endParaRPr sz="2000">
              <a:solidFill>
                <a:srgbClr val="1E1E1E"/>
              </a:solidFill>
              <a:latin typeface="Calibri"/>
              <a:ea typeface="Calibri"/>
              <a:cs typeface="Calibri"/>
              <a:sym typeface="Calibri"/>
            </a:endParaRPr>
          </a:p>
          <a:p>
            <a:pPr indent="-355600" lvl="0" marL="457200" rtl="0" algn="just">
              <a:lnSpc>
                <a:spcPct val="142857"/>
              </a:lnSpc>
              <a:spcBef>
                <a:spcPts val="0"/>
              </a:spcBef>
              <a:spcAft>
                <a:spcPts val="0"/>
              </a:spcAft>
              <a:buClr>
                <a:srgbClr val="1E1E1E"/>
              </a:buClr>
              <a:buSzPts val="2000"/>
              <a:buChar char="●"/>
            </a:pPr>
            <a:r>
              <a:rPr b="1" lang="en" sz="2000">
                <a:solidFill>
                  <a:srgbClr val="1E1E1E"/>
                </a:solidFill>
                <a:latin typeface="Calibri"/>
                <a:ea typeface="Calibri"/>
                <a:cs typeface="Calibri"/>
                <a:sym typeface="Calibri"/>
              </a:rPr>
              <a:t>Search</a:t>
            </a:r>
            <a:r>
              <a:rPr lang="en" sz="2000">
                <a:solidFill>
                  <a:srgbClr val="1E1E1E"/>
                </a:solidFill>
                <a:latin typeface="Calibri"/>
                <a:ea typeface="Calibri"/>
                <a:cs typeface="Calibri"/>
                <a:sym typeface="Calibri"/>
              </a:rPr>
              <a:t>: You can choose to search either By Rows (default), or By Columns.</a:t>
            </a:r>
            <a:endParaRPr sz="2000">
              <a:solidFill>
                <a:srgbClr val="1E1E1E"/>
              </a:solidFill>
              <a:latin typeface="Calibri"/>
              <a:ea typeface="Calibri"/>
              <a:cs typeface="Calibri"/>
              <a:sym typeface="Calibri"/>
            </a:endParaRPr>
          </a:p>
          <a:p>
            <a:pPr indent="-355600" lvl="0" marL="457200" rtl="0" algn="just">
              <a:lnSpc>
                <a:spcPct val="142857"/>
              </a:lnSpc>
              <a:spcBef>
                <a:spcPts val="0"/>
              </a:spcBef>
              <a:spcAft>
                <a:spcPts val="0"/>
              </a:spcAft>
              <a:buClr>
                <a:srgbClr val="1E1E1E"/>
              </a:buClr>
              <a:buSzPts val="2000"/>
              <a:buChar char="●"/>
            </a:pPr>
            <a:r>
              <a:rPr b="1" lang="en" sz="2000">
                <a:solidFill>
                  <a:srgbClr val="1E1E1E"/>
                </a:solidFill>
                <a:latin typeface="Calibri"/>
                <a:ea typeface="Calibri"/>
                <a:cs typeface="Calibri"/>
                <a:sym typeface="Calibri"/>
              </a:rPr>
              <a:t>Look in</a:t>
            </a:r>
            <a:r>
              <a:rPr lang="en" sz="2000">
                <a:solidFill>
                  <a:srgbClr val="1E1E1E"/>
                </a:solidFill>
                <a:latin typeface="Calibri"/>
                <a:ea typeface="Calibri"/>
                <a:cs typeface="Calibri"/>
                <a:sym typeface="Calibri"/>
              </a:rPr>
              <a:t>: To search for data with specific details, in the box, click Formulas, Values, Notes, or Comments.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b="1" lang="en" sz="2000">
                <a:solidFill>
                  <a:srgbClr val="1E1E1E"/>
                </a:solidFill>
                <a:latin typeface="Calibri"/>
                <a:ea typeface="Calibri"/>
                <a:cs typeface="Calibri"/>
                <a:sym typeface="Calibri"/>
              </a:rPr>
              <a:t>Note</a:t>
            </a:r>
            <a:r>
              <a:rPr lang="en" sz="2000">
                <a:solidFill>
                  <a:srgbClr val="1E1E1E"/>
                </a:solidFill>
                <a:latin typeface="Calibri"/>
                <a:ea typeface="Calibri"/>
                <a:cs typeface="Calibri"/>
                <a:sym typeface="Calibri"/>
              </a:rPr>
              <a:t>:   Formulas, Values, Notes and Comments are only available on the Find tab; only Formulas are available on the Replace tab.</a:t>
            </a:r>
            <a:endParaRPr sz="2000">
              <a:solidFill>
                <a:srgbClr val="1E1E1E"/>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0"/>
          <p:cNvSpPr txBox="1"/>
          <p:nvPr>
            <p:ph idx="1" type="body"/>
          </p:nvPr>
        </p:nvSpPr>
        <p:spPr>
          <a:xfrm>
            <a:off x="1347400" y="842325"/>
            <a:ext cx="7030500" cy="29337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42857"/>
              </a:lnSpc>
              <a:spcBef>
                <a:spcPts val="1000"/>
              </a:spcBef>
              <a:spcAft>
                <a:spcPts val="0"/>
              </a:spcAft>
              <a:buClr>
                <a:srgbClr val="1E1E1E"/>
              </a:buClr>
              <a:buSzPts val="2000"/>
              <a:buChar char="●"/>
            </a:pPr>
            <a:r>
              <a:rPr b="1" lang="en" sz="2000">
                <a:solidFill>
                  <a:srgbClr val="1E1E1E"/>
                </a:solidFill>
                <a:latin typeface="Calibri"/>
                <a:ea typeface="Calibri"/>
                <a:cs typeface="Calibri"/>
                <a:sym typeface="Calibri"/>
              </a:rPr>
              <a:t>Match case</a:t>
            </a:r>
            <a:r>
              <a:rPr lang="en" sz="2000">
                <a:solidFill>
                  <a:srgbClr val="1E1E1E"/>
                </a:solidFill>
                <a:latin typeface="Calibri"/>
                <a:ea typeface="Calibri"/>
                <a:cs typeface="Calibri"/>
                <a:sym typeface="Calibri"/>
              </a:rPr>
              <a:t>: Check this if you want to search for case-sensitive data.</a:t>
            </a:r>
            <a:endParaRPr sz="2000">
              <a:solidFill>
                <a:srgbClr val="1E1E1E"/>
              </a:solidFill>
              <a:latin typeface="Calibri"/>
              <a:ea typeface="Calibri"/>
              <a:cs typeface="Calibri"/>
              <a:sym typeface="Calibri"/>
            </a:endParaRPr>
          </a:p>
          <a:p>
            <a:pPr indent="-355600" lvl="0" marL="457200" rtl="0" algn="just">
              <a:lnSpc>
                <a:spcPct val="142857"/>
              </a:lnSpc>
              <a:spcBef>
                <a:spcPts val="0"/>
              </a:spcBef>
              <a:spcAft>
                <a:spcPts val="0"/>
              </a:spcAft>
              <a:buClr>
                <a:srgbClr val="1E1E1E"/>
              </a:buClr>
              <a:buSzPts val="2000"/>
              <a:buChar char="●"/>
            </a:pPr>
            <a:r>
              <a:rPr b="1" lang="en" sz="2000">
                <a:solidFill>
                  <a:srgbClr val="1E1E1E"/>
                </a:solidFill>
                <a:latin typeface="Calibri"/>
                <a:ea typeface="Calibri"/>
                <a:cs typeface="Calibri"/>
                <a:sym typeface="Calibri"/>
              </a:rPr>
              <a:t>Match entire cell contents:</a:t>
            </a:r>
            <a:r>
              <a:rPr lang="en" sz="2000">
                <a:solidFill>
                  <a:srgbClr val="1E1E1E"/>
                </a:solidFill>
                <a:latin typeface="Calibri"/>
                <a:ea typeface="Calibri"/>
                <a:cs typeface="Calibri"/>
                <a:sym typeface="Calibri"/>
              </a:rPr>
              <a:t> Check this if you want to search for cells that contain just the characters that you typed in the Find what: box.</a:t>
            </a:r>
            <a:endParaRPr sz="2000">
              <a:solidFill>
                <a:srgbClr val="1E1E1E"/>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n" sz="3000"/>
              <a:t>Replace</a:t>
            </a:r>
            <a:endParaRPr sz="3000"/>
          </a:p>
        </p:txBody>
      </p:sp>
      <p:sp>
        <p:nvSpPr>
          <p:cNvPr id="565" name="Google Shape;565;p51"/>
          <p:cNvSpPr txBox="1"/>
          <p:nvPr>
            <p:ph idx="1" type="body"/>
          </p:nvPr>
        </p:nvSpPr>
        <p:spPr>
          <a:xfrm>
            <a:off x="1303800" y="1597875"/>
            <a:ext cx="7030500" cy="29337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rPr>
              <a:t>To replace text or numbers, press Ctrl+H, or go to Home &gt; Editing &gt; Find &amp; Select &gt; Replace.</a:t>
            </a:r>
            <a:endParaRPr sz="2000">
              <a:solidFill>
                <a:srgbClr val="1E1E1E"/>
              </a:solidFill>
            </a:endParaRPr>
          </a:p>
          <a:p>
            <a:pPr indent="0" lvl="0" marL="0" rtl="0" algn="just">
              <a:lnSpc>
                <a:spcPct val="142857"/>
              </a:lnSpc>
              <a:spcBef>
                <a:spcPts val="1000"/>
              </a:spcBef>
              <a:spcAft>
                <a:spcPts val="0"/>
              </a:spcAft>
              <a:buSzPts val="1300"/>
              <a:buNone/>
            </a:pPr>
            <a:r>
              <a:rPr b="1" lang="en" sz="2000">
                <a:solidFill>
                  <a:srgbClr val="1E1E1E"/>
                </a:solidFill>
              </a:rPr>
              <a:t>Note</a:t>
            </a:r>
            <a:r>
              <a:rPr lang="en" sz="2000">
                <a:solidFill>
                  <a:srgbClr val="1E1E1E"/>
                </a:solidFill>
              </a:rPr>
              <a:t>: In the following example, we've clicked the Options &gt;&gt; button to show the entire Find dialog. By default, it will display with Options hidden.</a:t>
            </a:r>
            <a:endParaRPr sz="2000">
              <a:solidFill>
                <a:srgbClr val="1E1E1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
          <p:cNvSpPr txBox="1"/>
          <p:nvPr>
            <p:ph idx="1" type="body"/>
          </p:nvPr>
        </p:nvSpPr>
        <p:spPr>
          <a:xfrm>
            <a:off x="1347450" y="821350"/>
            <a:ext cx="7030500" cy="39330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1000"/>
              </a:spcBef>
              <a:spcAft>
                <a:spcPts val="0"/>
              </a:spcAft>
              <a:buSzPts val="1300"/>
              <a:buNone/>
            </a:pPr>
            <a:r>
              <a:rPr lang="en" sz="2000">
                <a:latin typeface="Calibri"/>
                <a:ea typeface="Calibri"/>
                <a:cs typeface="Calibri"/>
                <a:sym typeface="Calibri"/>
              </a:rPr>
              <a:t>2.	To change the color of text in the selected cells, on the Home tab, in the Font group, click the arrow next to Font Color , and then under Theme Colors or Standard Colors, click the color that you want to use.</a:t>
            </a:r>
            <a:endParaRPr sz="2000">
              <a:latin typeface="Calibri"/>
              <a:ea typeface="Calibri"/>
              <a:cs typeface="Calibri"/>
              <a:sym typeface="Calibri"/>
            </a:endParaRPr>
          </a:p>
          <a:p>
            <a:pPr indent="0" lvl="0" marL="457200" rtl="0" algn="just">
              <a:lnSpc>
                <a:spcPct val="115000"/>
              </a:lnSpc>
              <a:spcBef>
                <a:spcPts val="1000"/>
              </a:spcBef>
              <a:spcAft>
                <a:spcPts val="0"/>
              </a:spcAft>
              <a:buSzPts val="1300"/>
              <a:buNone/>
            </a:pPr>
            <a:r>
              <a:t/>
            </a:r>
            <a:endParaRPr sz="2000">
              <a:latin typeface="Calibri"/>
              <a:ea typeface="Calibri"/>
              <a:cs typeface="Calibri"/>
              <a:sym typeface="Calibri"/>
            </a:endParaRPr>
          </a:p>
          <a:p>
            <a:pPr indent="0" lvl="0" marL="457200" rtl="0" algn="just">
              <a:lnSpc>
                <a:spcPct val="115000"/>
              </a:lnSpc>
              <a:spcBef>
                <a:spcPts val="1000"/>
              </a:spcBef>
              <a:spcAft>
                <a:spcPts val="0"/>
              </a:spcAft>
              <a:buSzPts val="1300"/>
              <a:buNone/>
            </a:pPr>
            <a:r>
              <a:rPr b="1" lang="en" sz="2000">
                <a:latin typeface="Calibri"/>
                <a:ea typeface="Calibri"/>
                <a:cs typeface="Calibri"/>
                <a:sym typeface="Calibri"/>
              </a:rPr>
              <a:t>Note: </a:t>
            </a:r>
            <a:r>
              <a:rPr lang="en" sz="2000">
                <a:latin typeface="Calibri"/>
                <a:ea typeface="Calibri"/>
                <a:cs typeface="Calibri"/>
                <a:sym typeface="Calibri"/>
              </a:rPr>
              <a:t> To apply a color other than the available theme colors and standard colors, click </a:t>
            </a:r>
            <a:r>
              <a:rPr b="1" lang="en" sz="2000">
                <a:latin typeface="Calibri"/>
                <a:ea typeface="Calibri"/>
                <a:cs typeface="Calibri"/>
                <a:sym typeface="Calibri"/>
              </a:rPr>
              <a:t>More Colors</a:t>
            </a:r>
            <a:r>
              <a:rPr lang="en" sz="2000">
                <a:latin typeface="Calibri"/>
                <a:ea typeface="Calibri"/>
                <a:cs typeface="Calibri"/>
                <a:sym typeface="Calibri"/>
              </a:rPr>
              <a:t>, and then define the color that you want to use on the </a:t>
            </a:r>
            <a:r>
              <a:rPr b="1" lang="en" sz="2000">
                <a:latin typeface="Calibri"/>
                <a:ea typeface="Calibri"/>
                <a:cs typeface="Calibri"/>
                <a:sym typeface="Calibri"/>
              </a:rPr>
              <a:t>Standard</a:t>
            </a:r>
            <a:r>
              <a:rPr lang="en" sz="2000">
                <a:latin typeface="Calibri"/>
                <a:ea typeface="Calibri"/>
                <a:cs typeface="Calibri"/>
                <a:sym typeface="Calibri"/>
              </a:rPr>
              <a:t> tab or </a:t>
            </a:r>
            <a:r>
              <a:rPr b="1" lang="en" sz="2000">
                <a:latin typeface="Calibri"/>
                <a:ea typeface="Calibri"/>
                <a:cs typeface="Calibri"/>
                <a:sym typeface="Calibri"/>
              </a:rPr>
              <a:t>Custom</a:t>
            </a:r>
            <a:r>
              <a:rPr lang="en" sz="2000">
                <a:latin typeface="Calibri"/>
                <a:ea typeface="Calibri"/>
                <a:cs typeface="Calibri"/>
                <a:sym typeface="Calibri"/>
              </a:rPr>
              <a:t> tab of the </a:t>
            </a:r>
            <a:r>
              <a:rPr b="1" lang="en" sz="2000">
                <a:latin typeface="Calibri"/>
                <a:ea typeface="Calibri"/>
                <a:cs typeface="Calibri"/>
                <a:sym typeface="Calibri"/>
              </a:rPr>
              <a:t>Colors</a:t>
            </a:r>
            <a:r>
              <a:rPr lang="en" sz="2000">
                <a:latin typeface="Calibri"/>
                <a:ea typeface="Calibri"/>
                <a:cs typeface="Calibri"/>
                <a:sym typeface="Calibri"/>
              </a:rPr>
              <a:t> dialog box.</a:t>
            </a:r>
            <a:endParaRPr sz="2000">
              <a:latin typeface="Calibri"/>
              <a:ea typeface="Calibri"/>
              <a:cs typeface="Calibri"/>
              <a:sym typeface="Calibri"/>
            </a:endParaRPr>
          </a:p>
          <a:p>
            <a:pPr indent="457200" lvl="0" marL="0" rtl="0" algn="just">
              <a:lnSpc>
                <a:spcPct val="115000"/>
              </a:lnSpc>
              <a:spcBef>
                <a:spcPts val="1000"/>
              </a:spcBef>
              <a:spcAft>
                <a:spcPts val="1000"/>
              </a:spcAft>
              <a:buSzPts val="1300"/>
              <a:buNone/>
            </a:pPr>
            <a:r>
              <a:t/>
            </a:r>
            <a:endParaRPr sz="2000">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2"/>
          <p:cNvSpPr txBox="1"/>
          <p:nvPr>
            <p:ph idx="1" type="body"/>
          </p:nvPr>
        </p:nvSpPr>
        <p:spPr>
          <a:xfrm>
            <a:off x="1303800" y="2944550"/>
            <a:ext cx="7030500" cy="1587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1.	In the Find what: box, type the text or numbers you want to find, or click the arrow in the Find what: box, and then select a recent search item from the list.</a:t>
            </a:r>
            <a:endParaRPr sz="2000">
              <a:solidFill>
                <a:srgbClr val="1E1E1E"/>
              </a:solidFill>
              <a:latin typeface="Calibri"/>
              <a:ea typeface="Calibri"/>
              <a:cs typeface="Calibri"/>
              <a:sym typeface="Calibri"/>
            </a:endParaRPr>
          </a:p>
        </p:txBody>
      </p:sp>
      <p:pic>
        <p:nvPicPr>
          <p:cNvPr descr="Press Ctrl+H to launch the Replace dialog." id="571" name="Google Shape;571;p52"/>
          <p:cNvPicPr preferRelativeResize="0"/>
          <p:nvPr/>
        </p:nvPicPr>
        <p:blipFill rotWithShape="1">
          <a:blip r:embed="rId3">
            <a:alphaModFix/>
          </a:blip>
          <a:srcRect b="0" l="0" r="0" t="0"/>
          <a:stretch/>
        </p:blipFill>
        <p:spPr>
          <a:xfrm>
            <a:off x="2509838" y="598575"/>
            <a:ext cx="4124325" cy="22098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3"/>
          <p:cNvSpPr txBox="1"/>
          <p:nvPr>
            <p:ph idx="1" type="body"/>
          </p:nvPr>
        </p:nvSpPr>
        <p:spPr>
          <a:xfrm>
            <a:off x="1289275" y="821375"/>
            <a:ext cx="7030500" cy="39330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42857"/>
              </a:lnSpc>
              <a:spcBef>
                <a:spcPts val="1000"/>
              </a:spcBef>
              <a:spcAft>
                <a:spcPts val="0"/>
              </a:spcAft>
              <a:buSzPts val="1405"/>
              <a:buNone/>
            </a:pPr>
            <a:r>
              <a:rPr b="1" lang="en" sz="2000">
                <a:solidFill>
                  <a:srgbClr val="1E1E1E"/>
                </a:solidFill>
                <a:latin typeface="Calibri"/>
                <a:ea typeface="Calibri"/>
                <a:cs typeface="Calibri"/>
                <a:sym typeface="Calibri"/>
              </a:rPr>
              <a:t>Tips</a:t>
            </a:r>
            <a:r>
              <a:rPr lang="en" sz="2000">
                <a:solidFill>
                  <a:srgbClr val="1E1E1E"/>
                </a:solidFill>
                <a:latin typeface="Calibri"/>
                <a:ea typeface="Calibri"/>
                <a:cs typeface="Calibri"/>
                <a:sym typeface="Calibri"/>
              </a:rPr>
              <a:t>: You can use wildcard characters — question mark (?), asterisk (*), tilde (~) — in your search criteria.</a:t>
            </a:r>
            <a:endParaRPr sz="2000">
              <a:solidFill>
                <a:srgbClr val="1E1E1E"/>
              </a:solidFill>
              <a:latin typeface="Calibri"/>
              <a:ea typeface="Calibri"/>
              <a:cs typeface="Calibri"/>
              <a:sym typeface="Calibri"/>
            </a:endParaRPr>
          </a:p>
          <a:p>
            <a:pPr indent="-365897" lvl="0" marL="457200" rtl="0" algn="just">
              <a:lnSpc>
                <a:spcPct val="142857"/>
              </a:lnSpc>
              <a:spcBef>
                <a:spcPts val="1000"/>
              </a:spcBef>
              <a:spcAft>
                <a:spcPts val="0"/>
              </a:spcAft>
              <a:buClr>
                <a:srgbClr val="1E1E1E"/>
              </a:buClr>
              <a:buSzPts val="2162"/>
              <a:buFont typeface="Calibri"/>
              <a:buChar char="●"/>
            </a:pPr>
            <a:r>
              <a:rPr lang="en" sz="2000">
                <a:solidFill>
                  <a:srgbClr val="1E1E1E"/>
                </a:solidFill>
                <a:latin typeface="Calibri"/>
                <a:ea typeface="Calibri"/>
                <a:cs typeface="Calibri"/>
                <a:sym typeface="Calibri"/>
              </a:rPr>
              <a:t>Use the question mark (?) to find any single character — for example, s?t finds "sat" and "set".</a:t>
            </a:r>
            <a:endParaRPr sz="2000">
              <a:solidFill>
                <a:srgbClr val="1E1E1E"/>
              </a:solidFill>
              <a:latin typeface="Calibri"/>
              <a:ea typeface="Calibri"/>
              <a:cs typeface="Calibri"/>
              <a:sym typeface="Calibri"/>
            </a:endParaRPr>
          </a:p>
          <a:p>
            <a:pPr indent="-365897" lvl="0" marL="457200" rtl="0" algn="just">
              <a:lnSpc>
                <a:spcPct val="142857"/>
              </a:lnSpc>
              <a:spcBef>
                <a:spcPts val="0"/>
              </a:spcBef>
              <a:spcAft>
                <a:spcPts val="0"/>
              </a:spcAft>
              <a:buClr>
                <a:srgbClr val="1E1E1E"/>
              </a:buClr>
              <a:buSzPts val="2162"/>
              <a:buFont typeface="Calibri"/>
              <a:buChar char="●"/>
            </a:pPr>
            <a:r>
              <a:rPr lang="en" sz="2000">
                <a:solidFill>
                  <a:srgbClr val="1E1E1E"/>
                </a:solidFill>
                <a:latin typeface="Calibri"/>
                <a:ea typeface="Calibri"/>
                <a:cs typeface="Calibri"/>
                <a:sym typeface="Calibri"/>
              </a:rPr>
              <a:t>Use the asterisk (*) to find any number of characters — for example, s*d finds "sad" and "started".</a:t>
            </a:r>
            <a:endParaRPr sz="2000">
              <a:solidFill>
                <a:srgbClr val="1E1E1E"/>
              </a:solidFill>
              <a:latin typeface="Calibri"/>
              <a:ea typeface="Calibri"/>
              <a:cs typeface="Calibri"/>
              <a:sym typeface="Calibri"/>
            </a:endParaRPr>
          </a:p>
          <a:p>
            <a:pPr indent="-365897" lvl="0" marL="457200" rtl="0" algn="just">
              <a:lnSpc>
                <a:spcPct val="142857"/>
              </a:lnSpc>
              <a:spcBef>
                <a:spcPts val="0"/>
              </a:spcBef>
              <a:spcAft>
                <a:spcPts val="0"/>
              </a:spcAft>
              <a:buClr>
                <a:srgbClr val="1E1E1E"/>
              </a:buClr>
              <a:buSzPts val="2162"/>
              <a:buFont typeface="Calibri"/>
              <a:buChar char="●"/>
            </a:pPr>
            <a:r>
              <a:rPr lang="en" sz="2000">
                <a:solidFill>
                  <a:srgbClr val="1E1E1E"/>
                </a:solidFill>
                <a:latin typeface="Calibri"/>
                <a:ea typeface="Calibri"/>
                <a:cs typeface="Calibri"/>
                <a:sym typeface="Calibri"/>
              </a:rPr>
              <a:t>Use the tilde (~) followed by ?, *, or ~ to find question marks, asterisks, or other tilde characters  — for example, fy91~? finds "fy91?".</a:t>
            </a:r>
            <a:endParaRPr sz="2000">
              <a:solidFill>
                <a:srgbClr val="1E1E1E"/>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4"/>
          <p:cNvSpPr txBox="1"/>
          <p:nvPr>
            <p:ph idx="1" type="body"/>
          </p:nvPr>
        </p:nvSpPr>
        <p:spPr>
          <a:xfrm>
            <a:off x="1361925" y="832475"/>
            <a:ext cx="7030500" cy="33309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2.	In the Replace with: box, enter the text or numbers you want to use to replace the search text.</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3.	Click Replace All or Replace.</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b="1" lang="en" sz="2000">
                <a:solidFill>
                  <a:srgbClr val="1E1E1E"/>
                </a:solidFill>
                <a:latin typeface="Calibri"/>
                <a:ea typeface="Calibri"/>
                <a:cs typeface="Calibri"/>
                <a:sym typeface="Calibri"/>
              </a:rPr>
              <a:t>Tip</a:t>
            </a:r>
            <a:r>
              <a:rPr lang="en" sz="2000">
                <a:solidFill>
                  <a:srgbClr val="1E1E1E"/>
                </a:solidFill>
                <a:latin typeface="Calibri"/>
                <a:ea typeface="Calibri"/>
                <a:cs typeface="Calibri"/>
                <a:sym typeface="Calibri"/>
              </a:rPr>
              <a:t>: When you click Replace All, every occurrence of the criteria that you are searching for will be replaced, while Replace will update one occurrence at a time.</a:t>
            </a:r>
            <a:endParaRPr sz="2000">
              <a:solidFill>
                <a:srgbClr val="1E1E1E"/>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5"/>
          <p:cNvSpPr txBox="1"/>
          <p:nvPr>
            <p:ph idx="1" type="body"/>
          </p:nvPr>
        </p:nvSpPr>
        <p:spPr>
          <a:xfrm>
            <a:off x="1376450" y="785725"/>
            <a:ext cx="7030500" cy="42156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4.	Click Options&gt;&gt; to further define your search if needed:</a:t>
            </a:r>
            <a:endParaRPr sz="2000">
              <a:solidFill>
                <a:srgbClr val="1E1E1E"/>
              </a:solidFill>
              <a:latin typeface="Calibri"/>
              <a:ea typeface="Calibri"/>
              <a:cs typeface="Calibri"/>
              <a:sym typeface="Calibri"/>
            </a:endParaRPr>
          </a:p>
          <a:p>
            <a:pPr indent="-355600" lvl="0" marL="457200" rtl="0" algn="just">
              <a:lnSpc>
                <a:spcPct val="142857"/>
              </a:lnSpc>
              <a:spcBef>
                <a:spcPts val="1000"/>
              </a:spcBef>
              <a:spcAft>
                <a:spcPts val="0"/>
              </a:spcAft>
              <a:buClr>
                <a:srgbClr val="1E1E1E"/>
              </a:buClr>
              <a:buSzPts val="2000"/>
              <a:buChar char="●"/>
            </a:pPr>
            <a:r>
              <a:rPr b="1" lang="en" sz="2000">
                <a:solidFill>
                  <a:srgbClr val="1E1E1E"/>
                </a:solidFill>
                <a:latin typeface="Calibri"/>
                <a:ea typeface="Calibri"/>
                <a:cs typeface="Calibri"/>
                <a:sym typeface="Calibri"/>
              </a:rPr>
              <a:t>Within</a:t>
            </a:r>
            <a:r>
              <a:rPr lang="en" sz="2000">
                <a:solidFill>
                  <a:srgbClr val="1E1E1E"/>
                </a:solidFill>
                <a:latin typeface="Calibri"/>
                <a:ea typeface="Calibri"/>
                <a:cs typeface="Calibri"/>
                <a:sym typeface="Calibri"/>
              </a:rPr>
              <a:t>: To search for data in a worksheet or in an entire workbook, select Sheet or Workbook.</a:t>
            </a:r>
            <a:endParaRPr sz="2000">
              <a:solidFill>
                <a:srgbClr val="1E1E1E"/>
              </a:solidFill>
              <a:latin typeface="Calibri"/>
              <a:ea typeface="Calibri"/>
              <a:cs typeface="Calibri"/>
              <a:sym typeface="Calibri"/>
            </a:endParaRPr>
          </a:p>
          <a:p>
            <a:pPr indent="-355600" lvl="0" marL="457200" rtl="0" algn="just">
              <a:lnSpc>
                <a:spcPct val="142857"/>
              </a:lnSpc>
              <a:spcBef>
                <a:spcPts val="0"/>
              </a:spcBef>
              <a:spcAft>
                <a:spcPts val="0"/>
              </a:spcAft>
              <a:buClr>
                <a:srgbClr val="1E1E1E"/>
              </a:buClr>
              <a:buSzPts val="2000"/>
              <a:buChar char="●"/>
            </a:pPr>
            <a:r>
              <a:rPr b="1" lang="en" sz="2000">
                <a:solidFill>
                  <a:srgbClr val="1E1E1E"/>
                </a:solidFill>
                <a:latin typeface="Calibri"/>
                <a:ea typeface="Calibri"/>
                <a:cs typeface="Calibri"/>
                <a:sym typeface="Calibri"/>
              </a:rPr>
              <a:t>Search</a:t>
            </a:r>
            <a:r>
              <a:rPr lang="en" sz="2000">
                <a:solidFill>
                  <a:srgbClr val="1E1E1E"/>
                </a:solidFill>
                <a:latin typeface="Calibri"/>
                <a:ea typeface="Calibri"/>
                <a:cs typeface="Calibri"/>
                <a:sym typeface="Calibri"/>
              </a:rPr>
              <a:t>: You can choose to search either By Rows (default), or By Columns.</a:t>
            </a:r>
            <a:endParaRPr sz="2000">
              <a:solidFill>
                <a:srgbClr val="1E1E1E"/>
              </a:solidFill>
              <a:latin typeface="Calibri"/>
              <a:ea typeface="Calibri"/>
              <a:cs typeface="Calibri"/>
              <a:sym typeface="Calibri"/>
            </a:endParaRPr>
          </a:p>
          <a:p>
            <a:pPr indent="-355600" lvl="0" marL="457200" rtl="0" algn="just">
              <a:lnSpc>
                <a:spcPct val="142857"/>
              </a:lnSpc>
              <a:spcBef>
                <a:spcPts val="0"/>
              </a:spcBef>
              <a:spcAft>
                <a:spcPts val="0"/>
              </a:spcAft>
              <a:buClr>
                <a:srgbClr val="1E1E1E"/>
              </a:buClr>
              <a:buSzPts val="2000"/>
              <a:buChar char="●"/>
            </a:pPr>
            <a:r>
              <a:rPr b="1" lang="en" sz="2000">
                <a:solidFill>
                  <a:srgbClr val="1E1E1E"/>
                </a:solidFill>
                <a:latin typeface="Calibri"/>
                <a:ea typeface="Calibri"/>
                <a:cs typeface="Calibri"/>
                <a:sym typeface="Calibri"/>
              </a:rPr>
              <a:t>Look in</a:t>
            </a:r>
            <a:r>
              <a:rPr lang="en" sz="2000">
                <a:solidFill>
                  <a:srgbClr val="1E1E1E"/>
                </a:solidFill>
                <a:latin typeface="Calibri"/>
                <a:ea typeface="Calibri"/>
                <a:cs typeface="Calibri"/>
                <a:sym typeface="Calibri"/>
              </a:rPr>
              <a:t>: To search for data with specific details, in the box, click Formulas, Values, Notes, or Comments.</a:t>
            </a:r>
            <a:endParaRPr sz="2000">
              <a:solidFill>
                <a:srgbClr val="1E1E1E"/>
              </a:solidFill>
              <a:latin typeface="Calibri"/>
              <a:ea typeface="Calibri"/>
              <a:cs typeface="Calibri"/>
              <a:sym typeface="Calibri"/>
            </a:endParaRPr>
          </a:p>
          <a:p>
            <a:pPr indent="0" lvl="0" marL="0" rtl="0" algn="just">
              <a:lnSpc>
                <a:spcPct val="142857"/>
              </a:lnSpc>
              <a:spcBef>
                <a:spcPts val="0"/>
              </a:spcBef>
              <a:spcAft>
                <a:spcPts val="0"/>
              </a:spcAft>
              <a:buSzPts val="1300"/>
              <a:buNone/>
            </a:pPr>
            <a:r>
              <a:rPr lang="en" sz="2000">
                <a:solidFill>
                  <a:srgbClr val="1E1E1E"/>
                </a:solidFill>
                <a:latin typeface="Calibri"/>
                <a:ea typeface="Calibri"/>
                <a:cs typeface="Calibri"/>
                <a:sym typeface="Calibri"/>
              </a:rPr>
              <a:t>Note:   Formulas, Values, Notes and Comments are only available on the Find tab; only Formulas are available on the Replace tab.</a:t>
            </a:r>
            <a:endParaRPr sz="2000">
              <a:solidFill>
                <a:srgbClr val="1E1E1E"/>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6"/>
          <p:cNvSpPr txBox="1"/>
          <p:nvPr>
            <p:ph idx="1" type="body"/>
          </p:nvPr>
        </p:nvSpPr>
        <p:spPr>
          <a:xfrm>
            <a:off x="1323175" y="827800"/>
            <a:ext cx="7030500" cy="29337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42857"/>
              </a:lnSpc>
              <a:spcBef>
                <a:spcPts val="1000"/>
              </a:spcBef>
              <a:spcAft>
                <a:spcPts val="0"/>
              </a:spcAft>
              <a:buClr>
                <a:srgbClr val="1E1E1E"/>
              </a:buClr>
              <a:buSzPts val="2000"/>
              <a:buChar char="●"/>
            </a:pPr>
            <a:r>
              <a:rPr b="1" lang="en" sz="2000">
                <a:solidFill>
                  <a:srgbClr val="1E1E1E"/>
                </a:solidFill>
                <a:latin typeface="Calibri"/>
                <a:ea typeface="Calibri"/>
                <a:cs typeface="Calibri"/>
                <a:sym typeface="Calibri"/>
              </a:rPr>
              <a:t>Match case</a:t>
            </a:r>
            <a:r>
              <a:rPr lang="en" sz="2000">
                <a:solidFill>
                  <a:srgbClr val="1E1E1E"/>
                </a:solidFill>
                <a:latin typeface="Calibri"/>
                <a:ea typeface="Calibri"/>
                <a:cs typeface="Calibri"/>
                <a:sym typeface="Calibri"/>
              </a:rPr>
              <a:t>: Check this if you want to search for case-sensitive data.</a:t>
            </a:r>
            <a:endParaRPr sz="2000">
              <a:solidFill>
                <a:srgbClr val="1E1E1E"/>
              </a:solidFill>
              <a:latin typeface="Calibri"/>
              <a:ea typeface="Calibri"/>
              <a:cs typeface="Calibri"/>
              <a:sym typeface="Calibri"/>
            </a:endParaRPr>
          </a:p>
          <a:p>
            <a:pPr indent="-355600" lvl="0" marL="457200" rtl="0" algn="just">
              <a:lnSpc>
                <a:spcPct val="142857"/>
              </a:lnSpc>
              <a:spcBef>
                <a:spcPts val="0"/>
              </a:spcBef>
              <a:spcAft>
                <a:spcPts val="0"/>
              </a:spcAft>
              <a:buClr>
                <a:srgbClr val="1E1E1E"/>
              </a:buClr>
              <a:buSzPts val="2000"/>
              <a:buChar char="●"/>
            </a:pPr>
            <a:r>
              <a:rPr b="1" lang="en" sz="2000">
                <a:solidFill>
                  <a:srgbClr val="1E1E1E"/>
                </a:solidFill>
                <a:latin typeface="Calibri"/>
                <a:ea typeface="Calibri"/>
                <a:cs typeface="Calibri"/>
                <a:sym typeface="Calibri"/>
              </a:rPr>
              <a:t>Match entire cell contents:</a:t>
            </a:r>
            <a:r>
              <a:rPr lang="en" sz="2000">
                <a:solidFill>
                  <a:srgbClr val="1E1E1E"/>
                </a:solidFill>
                <a:latin typeface="Calibri"/>
                <a:ea typeface="Calibri"/>
                <a:cs typeface="Calibri"/>
                <a:sym typeface="Calibri"/>
              </a:rPr>
              <a:t> Check this if you want to search for cells that contain just the characters that you typed in the Find what: box.</a:t>
            </a:r>
            <a:endParaRPr sz="2000">
              <a:solidFill>
                <a:srgbClr val="1E1E1E"/>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7"/>
          <p:cNvSpPr txBox="1"/>
          <p:nvPr>
            <p:ph idx="1" type="body"/>
          </p:nvPr>
        </p:nvSpPr>
        <p:spPr>
          <a:xfrm>
            <a:off x="1177875" y="811675"/>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405"/>
              <a:buNone/>
            </a:pPr>
            <a:r>
              <a:rPr lang="en" sz="2000">
                <a:solidFill>
                  <a:srgbClr val="1E1E1E"/>
                </a:solidFill>
                <a:latin typeface="Calibri"/>
                <a:ea typeface="Calibri"/>
                <a:cs typeface="Calibri"/>
                <a:sym typeface="Calibri"/>
              </a:rPr>
              <a:t>5.	If you want to search for text or numbers with specific formatting, click Format, and then make your selections in the Find Format dialog box.</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405"/>
              <a:buNone/>
            </a:pPr>
            <a:r>
              <a:rPr b="1" lang="en" sz="2000">
                <a:solidFill>
                  <a:srgbClr val="1E1E1E"/>
                </a:solidFill>
                <a:latin typeface="Calibri"/>
                <a:ea typeface="Calibri"/>
                <a:cs typeface="Calibri"/>
                <a:sym typeface="Calibri"/>
              </a:rPr>
              <a:t>Tip</a:t>
            </a:r>
            <a:r>
              <a:rPr lang="en" sz="2000">
                <a:solidFill>
                  <a:srgbClr val="1E1E1E"/>
                </a:solidFill>
                <a:latin typeface="Calibri"/>
                <a:ea typeface="Calibri"/>
                <a:cs typeface="Calibri"/>
                <a:sym typeface="Calibri"/>
              </a:rPr>
              <a:t>: If you want to find cells that just match a specific format, you can delete any criteria in the Find what box, and then select a specific cell format as an example. Click the arrow next to Format, click Choose Format From Cell, and then click the cell that has the formatting that you want to search for.</a:t>
            </a:r>
            <a:endParaRPr sz="2000">
              <a:solidFill>
                <a:srgbClr val="1E1E1E"/>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000">
                <a:latin typeface="Calibri"/>
                <a:ea typeface="Calibri"/>
                <a:cs typeface="Calibri"/>
                <a:sym typeface="Calibri"/>
              </a:rPr>
              <a:t>Task 7</a:t>
            </a:r>
            <a:endParaRPr sz="6000">
              <a:latin typeface="Calibri"/>
              <a:ea typeface="Calibri"/>
              <a:cs typeface="Calibri"/>
              <a:sym typeface="Calibri"/>
            </a:endParaRPr>
          </a:p>
        </p:txBody>
      </p:sp>
      <p:sp>
        <p:nvSpPr>
          <p:cNvPr id="602" name="Google Shape;602;p58"/>
          <p:cNvSpPr txBox="1"/>
          <p:nvPr>
            <p:ph idx="1" type="body"/>
          </p:nvPr>
        </p:nvSpPr>
        <p:spPr>
          <a:xfrm>
            <a:off x="1410350" y="1748025"/>
            <a:ext cx="7030500" cy="29337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405"/>
              <a:buNone/>
            </a:pPr>
            <a:r>
              <a:rPr lang="en" sz="1800">
                <a:solidFill>
                  <a:srgbClr val="1E1E1E"/>
                </a:solidFill>
                <a:latin typeface="Calibri"/>
                <a:ea typeface="Calibri"/>
                <a:cs typeface="Calibri"/>
                <a:sym typeface="Calibri"/>
              </a:rPr>
              <a:t>1.	Create a simple worksheet with a range of numbers and use the SUM formula to find the total.</a:t>
            </a:r>
            <a:endParaRPr sz="18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405"/>
              <a:buNone/>
            </a:pPr>
            <a:r>
              <a:rPr lang="en" sz="1800">
                <a:solidFill>
                  <a:srgbClr val="1E1E1E"/>
                </a:solidFill>
                <a:latin typeface="Calibri"/>
                <a:ea typeface="Calibri"/>
                <a:cs typeface="Calibri"/>
                <a:sym typeface="Calibri"/>
              </a:rPr>
              <a:t>2.	Create a worksheet with a range of numbers and use the COUNT formula to find the number of cells with data.</a:t>
            </a:r>
            <a:endParaRPr sz="18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405"/>
              <a:buNone/>
            </a:pPr>
            <a:r>
              <a:rPr lang="en" sz="1800">
                <a:solidFill>
                  <a:srgbClr val="1E1E1E"/>
                </a:solidFill>
                <a:latin typeface="Calibri"/>
                <a:ea typeface="Calibri"/>
                <a:cs typeface="Calibri"/>
                <a:sym typeface="Calibri"/>
              </a:rPr>
              <a:t>3.	Create a worksheet with a range of numbers and use the AVERAGE formula to find the average of the values.</a:t>
            </a:r>
            <a:endParaRPr sz="1800">
              <a:solidFill>
                <a:srgbClr val="1E1E1E"/>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9"/>
          <p:cNvSpPr txBox="1"/>
          <p:nvPr>
            <p:ph idx="1" type="body"/>
          </p:nvPr>
        </p:nvSpPr>
        <p:spPr>
          <a:xfrm>
            <a:off x="1303800" y="1063525"/>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405"/>
              <a:buNone/>
            </a:pPr>
            <a:r>
              <a:rPr lang="en" sz="1800">
                <a:solidFill>
                  <a:srgbClr val="1E1E1E"/>
                </a:solidFill>
                <a:latin typeface="Calibri"/>
                <a:ea typeface="Calibri"/>
                <a:cs typeface="Calibri"/>
                <a:sym typeface="Calibri"/>
              </a:rPr>
              <a:t>4.	Create a worksheet with a range of numbers and use the IF formula to apply conditional formatting to cells based on their values.</a:t>
            </a:r>
            <a:endParaRPr sz="18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405"/>
              <a:buNone/>
            </a:pPr>
            <a:r>
              <a:rPr lang="en" sz="1800">
                <a:solidFill>
                  <a:srgbClr val="1E1E1E"/>
                </a:solidFill>
                <a:latin typeface="Calibri"/>
                <a:ea typeface="Calibri"/>
                <a:cs typeface="Calibri"/>
                <a:sym typeface="Calibri"/>
              </a:rPr>
              <a:t>5.	Create two worksheets, one with a list of names and one with a list of grades, and use the VLOOKUP formula to find and display the grade for a specific name.</a:t>
            </a:r>
            <a:endParaRPr sz="18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405"/>
              <a:buNone/>
            </a:pPr>
            <a:r>
              <a:rPr lang="en" sz="1800">
                <a:solidFill>
                  <a:srgbClr val="1E1E1E"/>
                </a:solidFill>
                <a:latin typeface="Calibri"/>
                <a:ea typeface="Calibri"/>
                <a:cs typeface="Calibri"/>
                <a:sym typeface="Calibri"/>
              </a:rPr>
              <a:t>6.	Create a worksheet with a range of text values and use the CONCATENATE formula to combine the values into a single string.</a:t>
            </a:r>
            <a:endParaRPr sz="1800">
              <a:solidFill>
                <a:srgbClr val="1E1E1E"/>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n" sz="3000">
                <a:latin typeface="Calibri"/>
                <a:ea typeface="Calibri"/>
                <a:cs typeface="Calibri"/>
                <a:sym typeface="Calibri"/>
              </a:rPr>
              <a:t>Rename</a:t>
            </a:r>
            <a:endParaRPr sz="3000">
              <a:latin typeface="Calibri"/>
              <a:ea typeface="Calibri"/>
              <a:cs typeface="Calibri"/>
              <a:sym typeface="Calibri"/>
            </a:endParaRPr>
          </a:p>
        </p:txBody>
      </p:sp>
      <p:sp>
        <p:nvSpPr>
          <p:cNvPr id="613" name="Google Shape;613;p60"/>
          <p:cNvSpPr txBox="1"/>
          <p:nvPr>
            <p:ph idx="1" type="body"/>
          </p:nvPr>
        </p:nvSpPr>
        <p:spPr>
          <a:xfrm>
            <a:off x="1303800" y="1597875"/>
            <a:ext cx="7030500" cy="29337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By default, Excel names worksheets Sheet1, Sheet2, Sheet3 and so on, but you can easily rename them.</a:t>
            </a:r>
            <a:endParaRPr sz="2000">
              <a:solidFill>
                <a:srgbClr val="1E1E1E"/>
              </a:solidFill>
              <a:latin typeface="Calibri"/>
              <a:ea typeface="Calibri"/>
              <a:cs typeface="Calibri"/>
              <a:sym typeface="Calibri"/>
            </a:endParaRPr>
          </a:p>
        </p:txBody>
      </p:sp>
      <p:pic>
        <p:nvPicPr>
          <p:cNvPr descr="Image of Excel worksheet tabs" id="614" name="Google Shape;614;p60"/>
          <p:cNvPicPr preferRelativeResize="0"/>
          <p:nvPr/>
        </p:nvPicPr>
        <p:blipFill rotWithShape="1">
          <a:blip r:embed="rId3">
            <a:alphaModFix/>
          </a:blip>
          <a:srcRect b="0" l="0" r="0" t="0"/>
          <a:stretch/>
        </p:blipFill>
        <p:spPr>
          <a:xfrm>
            <a:off x="3803838" y="2707350"/>
            <a:ext cx="1914175" cy="3071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1"/>
          <p:cNvSpPr txBox="1"/>
          <p:nvPr>
            <p:ph type="title"/>
          </p:nvPr>
        </p:nvSpPr>
        <p:spPr>
          <a:xfrm>
            <a:off x="1303800" y="753550"/>
            <a:ext cx="7030500" cy="9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n" sz="3000">
                <a:latin typeface="Calibri"/>
                <a:ea typeface="Calibri"/>
                <a:cs typeface="Calibri"/>
                <a:sym typeface="Calibri"/>
              </a:rPr>
              <a:t>3 ways to rename a worksheet</a:t>
            </a:r>
            <a:endParaRPr sz="3000">
              <a:latin typeface="Calibri"/>
              <a:ea typeface="Calibri"/>
              <a:cs typeface="Calibri"/>
              <a:sym typeface="Calibri"/>
            </a:endParaRPr>
          </a:p>
        </p:txBody>
      </p:sp>
      <p:sp>
        <p:nvSpPr>
          <p:cNvPr id="620" name="Google Shape;620;p61"/>
          <p:cNvSpPr txBox="1"/>
          <p:nvPr>
            <p:ph idx="1" type="body"/>
          </p:nvPr>
        </p:nvSpPr>
        <p:spPr>
          <a:xfrm>
            <a:off x="1337700" y="1670525"/>
            <a:ext cx="7030500" cy="29337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1.	Double-click the sheet tab, and type the new name.</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2.	Right-click the sheet tab, click Rename, and type the new name.</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3.	Use the keyboard shortcut Alt+H &gt; O &gt; R, and type the new name.</a:t>
            </a:r>
            <a:endParaRPr sz="2000">
              <a:solidFill>
                <a:srgbClr val="1E1E1E"/>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
          <p:cNvSpPr txBox="1"/>
          <p:nvPr>
            <p:ph idx="1" type="body"/>
          </p:nvPr>
        </p:nvSpPr>
        <p:spPr>
          <a:xfrm>
            <a:off x="1231150" y="816525"/>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6600"/>
              </a:spcBef>
              <a:spcAft>
                <a:spcPts val="0"/>
              </a:spcAft>
              <a:buSzPts val="1405"/>
              <a:buNone/>
            </a:pPr>
            <a:r>
              <a:rPr lang="en" sz="2000">
                <a:solidFill>
                  <a:srgbClr val="1E1E1E"/>
                </a:solidFill>
                <a:latin typeface="Calibri"/>
                <a:ea typeface="Calibri"/>
                <a:cs typeface="Calibri"/>
                <a:sym typeface="Calibri"/>
              </a:rPr>
              <a:t>3.	To change the alignment of the text in the selected cells, on the </a:t>
            </a:r>
            <a:r>
              <a:rPr b="1" lang="en" sz="2000">
                <a:solidFill>
                  <a:srgbClr val="1E1E1E"/>
                </a:solidFill>
                <a:latin typeface="Calibri"/>
                <a:ea typeface="Calibri"/>
                <a:cs typeface="Calibri"/>
                <a:sym typeface="Calibri"/>
              </a:rPr>
              <a:t>Home</a:t>
            </a:r>
            <a:r>
              <a:rPr lang="en" sz="2000">
                <a:solidFill>
                  <a:srgbClr val="1E1E1E"/>
                </a:solidFill>
                <a:latin typeface="Calibri"/>
                <a:ea typeface="Calibri"/>
                <a:cs typeface="Calibri"/>
                <a:sym typeface="Calibri"/>
              </a:rPr>
              <a:t> tab, in the </a:t>
            </a:r>
            <a:r>
              <a:rPr b="1" lang="en" sz="2000">
                <a:solidFill>
                  <a:srgbClr val="1E1E1E"/>
                </a:solidFill>
                <a:latin typeface="Calibri"/>
                <a:ea typeface="Calibri"/>
                <a:cs typeface="Calibri"/>
                <a:sym typeface="Calibri"/>
              </a:rPr>
              <a:t>Alignment</a:t>
            </a:r>
            <a:r>
              <a:rPr lang="en" sz="2000">
                <a:solidFill>
                  <a:srgbClr val="1E1E1E"/>
                </a:solidFill>
                <a:latin typeface="Calibri"/>
                <a:ea typeface="Calibri"/>
                <a:cs typeface="Calibri"/>
                <a:sym typeface="Calibri"/>
              </a:rPr>
              <a:t> group, click the alignment option that you want.</a:t>
            </a:r>
            <a:endParaRPr sz="2000">
              <a:solidFill>
                <a:srgbClr val="1E1E1E"/>
              </a:solidFill>
              <a:latin typeface="Calibri"/>
              <a:ea typeface="Calibri"/>
              <a:cs typeface="Calibri"/>
              <a:sym typeface="Calibri"/>
            </a:endParaRPr>
          </a:p>
          <a:p>
            <a:pPr indent="0" lvl="0" marL="0" rtl="0" algn="just">
              <a:lnSpc>
                <a:spcPct val="142857"/>
              </a:lnSpc>
              <a:spcBef>
                <a:spcPts val="6600"/>
              </a:spcBef>
              <a:spcAft>
                <a:spcPts val="1000"/>
              </a:spcAft>
              <a:buSzPts val="1405"/>
              <a:buNone/>
            </a:pPr>
            <a:r>
              <a:rPr lang="en" sz="2000">
                <a:solidFill>
                  <a:srgbClr val="1E1E1E"/>
                </a:solidFill>
                <a:latin typeface="Calibri"/>
                <a:ea typeface="Calibri"/>
                <a:cs typeface="Calibri"/>
                <a:sym typeface="Calibri"/>
              </a:rPr>
              <a:t>For example, to change the horizontal alignment of cell contents, click Align Text Left , Center , or Align Text Right .</a:t>
            </a:r>
            <a:endParaRPr sz="2000">
              <a:solidFill>
                <a:srgbClr val="1E1E1E"/>
              </a:solidFill>
              <a:latin typeface="Calibri"/>
              <a:ea typeface="Calibri"/>
              <a:cs typeface="Calibri"/>
              <a:sym typeface="Calibri"/>
            </a:endParaRPr>
          </a:p>
        </p:txBody>
      </p:sp>
      <p:pic>
        <p:nvPicPr>
          <p:cNvPr descr="Excel  Ribbon Image" id="312" name="Google Shape;312;p6"/>
          <p:cNvPicPr preferRelativeResize="0"/>
          <p:nvPr/>
        </p:nvPicPr>
        <p:blipFill rotWithShape="1">
          <a:blip r:embed="rId3">
            <a:alphaModFix/>
          </a:blip>
          <a:srcRect b="0" l="0" r="0" t="0"/>
          <a:stretch/>
        </p:blipFill>
        <p:spPr>
          <a:xfrm>
            <a:off x="3590325" y="2001775"/>
            <a:ext cx="2457450" cy="8382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2"/>
          <p:cNvSpPr txBox="1"/>
          <p:nvPr>
            <p:ph type="title"/>
          </p:nvPr>
        </p:nvSpPr>
        <p:spPr>
          <a:xfrm>
            <a:off x="1332875" y="671225"/>
            <a:ext cx="7030500" cy="9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n" sz="3000">
                <a:latin typeface="Calibri"/>
                <a:ea typeface="Calibri"/>
                <a:cs typeface="Calibri"/>
                <a:sym typeface="Calibri"/>
              </a:rPr>
              <a:t>Copy</a:t>
            </a:r>
            <a:endParaRPr sz="3000">
              <a:latin typeface="Calibri"/>
              <a:ea typeface="Calibri"/>
              <a:cs typeface="Calibri"/>
              <a:sym typeface="Calibri"/>
            </a:endParaRPr>
          </a:p>
        </p:txBody>
      </p:sp>
      <p:sp>
        <p:nvSpPr>
          <p:cNvPr id="626" name="Google Shape;626;p62"/>
          <p:cNvSpPr txBox="1"/>
          <p:nvPr>
            <p:ph idx="1" type="body"/>
          </p:nvPr>
        </p:nvSpPr>
        <p:spPr>
          <a:xfrm>
            <a:off x="1303800" y="1597875"/>
            <a:ext cx="7030500" cy="29337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You can use the Move or Copy Sheet command to move or copy entire worksheets (also known as sheets), to other locations in the same or a different workbook. You can use the Cut and Copy commands to move or copy a portion of the data to other worksheets or workbooks.</a:t>
            </a:r>
            <a:endParaRPr sz="2000">
              <a:solidFill>
                <a:srgbClr val="1E1E1E"/>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000">
                <a:latin typeface="Calibri"/>
                <a:ea typeface="Calibri"/>
                <a:cs typeface="Calibri"/>
                <a:sym typeface="Calibri"/>
              </a:rPr>
              <a:t>Task 8</a:t>
            </a:r>
            <a:endParaRPr sz="6000">
              <a:latin typeface="Calibri"/>
              <a:ea typeface="Calibri"/>
              <a:cs typeface="Calibri"/>
              <a:sym typeface="Calibri"/>
            </a:endParaRPr>
          </a:p>
        </p:txBody>
      </p:sp>
      <p:sp>
        <p:nvSpPr>
          <p:cNvPr id="632" name="Google Shape;632;p63"/>
          <p:cNvSpPr txBox="1"/>
          <p:nvPr>
            <p:ph idx="1" type="body"/>
          </p:nvPr>
        </p:nvSpPr>
        <p:spPr>
          <a:xfrm>
            <a:off x="1376450" y="1728525"/>
            <a:ext cx="7030500" cy="3040200"/>
          </a:xfrm>
          <a:prstGeom prst="rect">
            <a:avLst/>
          </a:prstGeom>
          <a:noFill/>
          <a:ln>
            <a:noFill/>
          </a:ln>
        </p:spPr>
        <p:txBody>
          <a:bodyPr anchorCtr="0" anchor="t" bIns="91425" lIns="91425" spcFirstLastPara="1" rIns="91425" wrap="square" tIns="91425">
            <a:normAutofit/>
          </a:bodyPr>
          <a:lstStyle/>
          <a:p>
            <a:pPr indent="0" lvl="0" marL="0" rtl="0" algn="just">
              <a:lnSpc>
                <a:spcPct val="122857"/>
              </a:lnSpc>
              <a:spcBef>
                <a:spcPts val="1000"/>
              </a:spcBef>
              <a:spcAft>
                <a:spcPts val="0"/>
              </a:spcAft>
              <a:buSzPts val="1529"/>
              <a:buNone/>
            </a:pPr>
            <a:r>
              <a:rPr lang="en" sz="1900">
                <a:solidFill>
                  <a:srgbClr val="1E1E1E"/>
                </a:solidFill>
                <a:latin typeface="Calibri"/>
                <a:ea typeface="Calibri"/>
                <a:cs typeface="Calibri"/>
                <a:sym typeface="Calibri"/>
              </a:rPr>
              <a:t>1.	Create a worksheet with a range of data and use the Filter and Sort features to sort and filter the data based on specific criteria.</a:t>
            </a:r>
            <a:endParaRPr sz="1900">
              <a:solidFill>
                <a:srgbClr val="1E1E1E"/>
              </a:solidFill>
              <a:latin typeface="Calibri"/>
              <a:ea typeface="Calibri"/>
              <a:cs typeface="Calibri"/>
              <a:sym typeface="Calibri"/>
            </a:endParaRPr>
          </a:p>
          <a:p>
            <a:pPr indent="0" lvl="0" marL="0" rtl="0" algn="just">
              <a:lnSpc>
                <a:spcPct val="122857"/>
              </a:lnSpc>
              <a:spcBef>
                <a:spcPts val="1000"/>
              </a:spcBef>
              <a:spcAft>
                <a:spcPts val="0"/>
              </a:spcAft>
              <a:buSzPts val="1529"/>
              <a:buNone/>
            </a:pPr>
            <a:r>
              <a:rPr lang="en" sz="1900">
                <a:solidFill>
                  <a:srgbClr val="1E1E1E"/>
                </a:solidFill>
                <a:latin typeface="Calibri"/>
                <a:ea typeface="Calibri"/>
                <a:cs typeface="Calibri"/>
                <a:sym typeface="Calibri"/>
              </a:rPr>
              <a:t>2.	Create a worksheet with a range of numbers and use the COUNT formula to find the number of cells with data.</a:t>
            </a:r>
            <a:endParaRPr sz="1900">
              <a:solidFill>
                <a:srgbClr val="1E1E1E"/>
              </a:solidFill>
              <a:latin typeface="Calibri"/>
              <a:ea typeface="Calibri"/>
              <a:cs typeface="Calibri"/>
              <a:sym typeface="Calibri"/>
            </a:endParaRPr>
          </a:p>
          <a:p>
            <a:pPr indent="0" lvl="0" marL="0" rtl="0" algn="just">
              <a:lnSpc>
                <a:spcPct val="122857"/>
              </a:lnSpc>
              <a:spcBef>
                <a:spcPts val="1000"/>
              </a:spcBef>
              <a:spcAft>
                <a:spcPts val="0"/>
              </a:spcAft>
              <a:buSzPts val="1529"/>
              <a:buNone/>
            </a:pPr>
            <a:r>
              <a:rPr lang="en" sz="1900">
                <a:solidFill>
                  <a:srgbClr val="1E1E1E"/>
                </a:solidFill>
                <a:latin typeface="Calibri"/>
                <a:ea typeface="Calibri"/>
                <a:cs typeface="Calibri"/>
                <a:sym typeface="Calibri"/>
              </a:rPr>
              <a:t>3.	 Create a worksheet with a range of numbers and use the AVERAGE formula to find the average of the values.</a:t>
            </a:r>
            <a:endParaRPr sz="1900">
              <a:solidFill>
                <a:srgbClr val="1E1E1E"/>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4"/>
          <p:cNvSpPr txBox="1"/>
          <p:nvPr>
            <p:ph idx="1" type="body"/>
          </p:nvPr>
        </p:nvSpPr>
        <p:spPr>
          <a:xfrm>
            <a:off x="1366750" y="811650"/>
            <a:ext cx="7030500" cy="3933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405"/>
              <a:buNone/>
            </a:pPr>
            <a:r>
              <a:rPr lang="en" sz="1900">
                <a:solidFill>
                  <a:srgbClr val="1E1E1E"/>
                </a:solidFill>
                <a:latin typeface="Calibri"/>
                <a:ea typeface="Calibri"/>
                <a:cs typeface="Calibri"/>
                <a:sym typeface="Calibri"/>
              </a:rPr>
              <a:t>4.	Create a worksheet with a range of numbers and use the IF formula to apply conditional formatting to cells based on their values.</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405"/>
              <a:buNone/>
            </a:pPr>
            <a:r>
              <a:rPr lang="en" sz="1900">
                <a:solidFill>
                  <a:srgbClr val="1E1E1E"/>
                </a:solidFill>
                <a:latin typeface="Calibri"/>
                <a:ea typeface="Calibri"/>
                <a:cs typeface="Calibri"/>
                <a:sym typeface="Calibri"/>
              </a:rPr>
              <a:t>5.	Create two worksheets, one with a list of names and one with a list of grades, and use the VLOOKUP formula to find and display the grade for a specific name.</a:t>
            </a:r>
            <a:endParaRPr sz="19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405"/>
              <a:buNone/>
            </a:pPr>
            <a:r>
              <a:rPr lang="en" sz="1900">
                <a:solidFill>
                  <a:srgbClr val="1E1E1E"/>
                </a:solidFill>
                <a:latin typeface="Calibri"/>
                <a:ea typeface="Calibri"/>
                <a:cs typeface="Calibri"/>
                <a:sym typeface="Calibri"/>
              </a:rPr>
              <a:t>6.	Create a worksheet with a range of text values and use the CONCATENATE formula to combine the values into a single string.</a:t>
            </a:r>
            <a:endParaRPr sz="1900">
              <a:solidFill>
                <a:srgbClr val="1E1E1E"/>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5"/>
          <p:cNvSpPr txBox="1"/>
          <p:nvPr>
            <p:ph type="title"/>
          </p:nvPr>
        </p:nvSpPr>
        <p:spPr>
          <a:xfrm>
            <a:off x="1347400" y="729350"/>
            <a:ext cx="7030500" cy="9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3111"/>
              <a:buNone/>
            </a:pPr>
            <a:r>
              <a:rPr lang="en" sz="3000">
                <a:latin typeface="Calibri"/>
                <a:ea typeface="Calibri"/>
                <a:cs typeface="Calibri"/>
                <a:sym typeface="Calibri"/>
              </a:rPr>
              <a:t>Move a worksheet within a workbook</a:t>
            </a:r>
            <a:endParaRPr sz="3000">
              <a:latin typeface="Calibri"/>
              <a:ea typeface="Calibri"/>
              <a:cs typeface="Calibri"/>
              <a:sym typeface="Calibri"/>
            </a:endParaRPr>
          </a:p>
        </p:txBody>
      </p:sp>
      <p:sp>
        <p:nvSpPr>
          <p:cNvPr id="643" name="Google Shape;643;p65"/>
          <p:cNvSpPr txBox="1"/>
          <p:nvPr>
            <p:ph idx="1" type="body"/>
          </p:nvPr>
        </p:nvSpPr>
        <p:spPr>
          <a:xfrm>
            <a:off x="1303800" y="1597875"/>
            <a:ext cx="7030500" cy="29337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42857"/>
              </a:lnSpc>
              <a:spcBef>
                <a:spcPts val="1000"/>
              </a:spcBef>
              <a:spcAft>
                <a:spcPts val="0"/>
              </a:spcAft>
              <a:buSzPts val="1405"/>
              <a:buNone/>
            </a:pPr>
            <a:r>
              <a:rPr lang="en" sz="2000">
                <a:solidFill>
                  <a:srgbClr val="1E1E1E"/>
                </a:solidFill>
                <a:latin typeface="Calibri"/>
                <a:ea typeface="Calibri"/>
                <a:cs typeface="Calibri"/>
                <a:sym typeface="Calibri"/>
              </a:rPr>
              <a:t>Select the worksheet tab, and drag it to where you want it.</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405"/>
              <a:buNone/>
            </a:pPr>
            <a:r>
              <a:rPr b="1" lang="en" sz="2000">
                <a:solidFill>
                  <a:srgbClr val="1E1E1E"/>
                </a:solidFill>
                <a:latin typeface="Calibri"/>
                <a:ea typeface="Calibri"/>
                <a:cs typeface="Calibri"/>
                <a:sym typeface="Calibri"/>
              </a:rPr>
              <a:t>Caution</a:t>
            </a:r>
            <a:r>
              <a:rPr lang="en" sz="2000">
                <a:solidFill>
                  <a:srgbClr val="1E1E1E"/>
                </a:solidFill>
                <a:latin typeface="Calibri"/>
                <a:ea typeface="Calibri"/>
                <a:cs typeface="Calibri"/>
                <a:sym typeface="Calibri"/>
              </a:rPr>
              <a:t>: When you move a sheet to another workbook, check any formulas or charts that refer to data on the sheet because moving the sheet might cause errors or produce unintended results in your data. Similarly, if you move a sheet that is referred to by 3-D references, the calculation might include or leave out data on the sheet.</a:t>
            </a:r>
            <a:endParaRPr sz="2000">
              <a:solidFill>
                <a:srgbClr val="1E1E1E"/>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520"/>
              <a:buNone/>
            </a:pPr>
            <a:r>
              <a:rPr lang="en" sz="3000">
                <a:latin typeface="Calibri"/>
                <a:ea typeface="Calibri"/>
                <a:cs typeface="Calibri"/>
                <a:sym typeface="Calibri"/>
              </a:rPr>
              <a:t>Copy a worksheet in the same workbook</a:t>
            </a:r>
            <a:endParaRPr sz="3000">
              <a:latin typeface="Calibri"/>
              <a:ea typeface="Calibri"/>
              <a:cs typeface="Calibri"/>
              <a:sym typeface="Calibri"/>
            </a:endParaRPr>
          </a:p>
        </p:txBody>
      </p:sp>
      <p:sp>
        <p:nvSpPr>
          <p:cNvPr id="649" name="Google Shape;649;p33"/>
          <p:cNvSpPr txBox="1"/>
          <p:nvPr>
            <p:ph idx="1" type="body"/>
          </p:nvPr>
        </p:nvSpPr>
        <p:spPr>
          <a:xfrm>
            <a:off x="1303800" y="1414675"/>
            <a:ext cx="7030500" cy="27876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Press CTRL and drag the worksheet tab to the tab location you want.</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OR</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1.	Right click on the worksheet tab and select Move or Copy.</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2.	Select the Create a copy checkbox.</a:t>
            </a:r>
            <a:endParaRPr sz="2000">
              <a:solidFill>
                <a:srgbClr val="1E1E1E"/>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6"/>
          <p:cNvSpPr txBox="1"/>
          <p:nvPr>
            <p:ph idx="1" type="body"/>
          </p:nvPr>
        </p:nvSpPr>
        <p:spPr>
          <a:xfrm>
            <a:off x="1352225" y="1307250"/>
            <a:ext cx="7030500" cy="25290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3.	Under Before sheet, select where you want to place the copy.</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4.	Select OK.</a:t>
            </a:r>
            <a:endParaRPr sz="2000">
              <a:solidFill>
                <a:srgbClr val="1E1E1E"/>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67"/>
          <p:cNvSpPr txBox="1"/>
          <p:nvPr>
            <p:ph type="title"/>
          </p:nvPr>
        </p:nvSpPr>
        <p:spPr>
          <a:xfrm>
            <a:off x="1284425" y="734175"/>
            <a:ext cx="7030500" cy="9993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n" sz="3000">
                <a:latin typeface="Calibri"/>
                <a:ea typeface="Calibri"/>
                <a:cs typeface="Calibri"/>
                <a:sym typeface="Calibri"/>
              </a:rPr>
              <a:t>Delete a file by using File Explorer</a:t>
            </a:r>
            <a:endParaRPr sz="3000">
              <a:latin typeface="Calibri"/>
              <a:ea typeface="Calibri"/>
              <a:cs typeface="Calibri"/>
              <a:sym typeface="Calibri"/>
            </a:endParaRPr>
          </a:p>
        </p:txBody>
      </p:sp>
      <p:sp>
        <p:nvSpPr>
          <p:cNvPr id="660" name="Google Shape;660;p67"/>
          <p:cNvSpPr txBox="1"/>
          <p:nvPr>
            <p:ph idx="1" type="body"/>
          </p:nvPr>
        </p:nvSpPr>
        <p:spPr>
          <a:xfrm>
            <a:off x="1303800" y="1504700"/>
            <a:ext cx="7030500" cy="30657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405"/>
              <a:buNone/>
            </a:pPr>
            <a:r>
              <a:rPr lang="en" sz="2000">
                <a:solidFill>
                  <a:srgbClr val="1E1E1E"/>
                </a:solidFill>
                <a:latin typeface="Calibri"/>
                <a:ea typeface="Calibri"/>
                <a:cs typeface="Calibri"/>
                <a:sym typeface="Calibri"/>
              </a:rPr>
              <a:t>1.	Open a File Explorer window. </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405"/>
              <a:buNone/>
            </a:pPr>
            <a:r>
              <a:rPr b="1" lang="en" sz="2000">
                <a:solidFill>
                  <a:srgbClr val="1E1E1E"/>
                </a:solidFill>
                <a:latin typeface="Calibri"/>
                <a:ea typeface="Calibri"/>
                <a:cs typeface="Calibri"/>
                <a:sym typeface="Calibri"/>
              </a:rPr>
              <a:t>Tip</a:t>
            </a:r>
            <a:r>
              <a:rPr lang="en" sz="2000">
                <a:solidFill>
                  <a:srgbClr val="1E1E1E"/>
                </a:solidFill>
                <a:latin typeface="Calibri"/>
                <a:ea typeface="Calibri"/>
                <a:cs typeface="Calibri"/>
                <a:sym typeface="Calibri"/>
              </a:rPr>
              <a:t>: A quick way to get to File Explorer is to press Windows Key  + E.</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405"/>
              <a:buNone/>
            </a:pPr>
            <a:r>
              <a:rPr lang="en" sz="2000">
                <a:solidFill>
                  <a:srgbClr val="1E1E1E"/>
                </a:solidFill>
                <a:latin typeface="Calibri"/>
                <a:ea typeface="Calibri"/>
                <a:cs typeface="Calibri"/>
                <a:sym typeface="Calibri"/>
              </a:rPr>
              <a:t>2.	Locate the file that you want to delete.</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405"/>
              <a:buNone/>
            </a:pPr>
            <a:r>
              <a:rPr lang="en" sz="2000">
                <a:solidFill>
                  <a:srgbClr val="1E1E1E"/>
                </a:solidFill>
                <a:latin typeface="Calibri"/>
                <a:ea typeface="Calibri"/>
                <a:cs typeface="Calibri"/>
                <a:sym typeface="Calibri"/>
              </a:rPr>
              <a:t>3.	Select the file and press your Delete key, or click Delete on the Home tab of the ribbon.</a:t>
            </a:r>
            <a:endParaRPr sz="2000">
              <a:solidFill>
                <a:srgbClr val="1E1E1E"/>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6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520"/>
              <a:buNone/>
            </a:pPr>
            <a:r>
              <a:rPr lang="en" sz="3000">
                <a:latin typeface="Calibri"/>
                <a:ea typeface="Calibri"/>
                <a:cs typeface="Calibri"/>
                <a:sym typeface="Calibri"/>
              </a:rPr>
              <a:t>Remove a file from your recently used list in an Office program</a:t>
            </a:r>
            <a:endParaRPr sz="3000">
              <a:latin typeface="Calibri"/>
              <a:ea typeface="Calibri"/>
              <a:cs typeface="Calibri"/>
              <a:sym typeface="Calibri"/>
            </a:endParaRPr>
          </a:p>
        </p:txBody>
      </p:sp>
      <p:sp>
        <p:nvSpPr>
          <p:cNvPr id="666" name="Google Shape;666;p68"/>
          <p:cNvSpPr txBox="1"/>
          <p:nvPr>
            <p:ph idx="1" type="body"/>
          </p:nvPr>
        </p:nvSpPr>
        <p:spPr>
          <a:xfrm>
            <a:off x="1400650" y="1755525"/>
            <a:ext cx="7030500" cy="25290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42857"/>
              </a:lnSpc>
              <a:spcBef>
                <a:spcPts val="1000"/>
              </a:spcBef>
              <a:spcAft>
                <a:spcPts val="0"/>
              </a:spcAft>
              <a:buSzPts val="1405"/>
              <a:buNone/>
            </a:pPr>
            <a:r>
              <a:rPr lang="en" sz="2000">
                <a:solidFill>
                  <a:srgbClr val="1E1E1E"/>
                </a:solidFill>
                <a:latin typeface="Calibri"/>
                <a:ea typeface="Calibri"/>
                <a:cs typeface="Calibri"/>
                <a:sym typeface="Calibri"/>
              </a:rPr>
              <a:t>If you want to keep the file, but simply remove it from your recently used files list, follow these steps: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405"/>
              <a:buNone/>
            </a:pPr>
            <a:r>
              <a:rPr lang="en" sz="2000">
                <a:solidFill>
                  <a:srgbClr val="1E1E1E"/>
                </a:solidFill>
                <a:latin typeface="Calibri"/>
                <a:ea typeface="Calibri"/>
                <a:cs typeface="Calibri"/>
                <a:sym typeface="Calibri"/>
              </a:rPr>
              <a:t>1.	Click File &gt; Open.</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405"/>
              <a:buNone/>
            </a:pPr>
            <a:r>
              <a:rPr lang="en" sz="2000">
                <a:solidFill>
                  <a:srgbClr val="1E1E1E"/>
                </a:solidFill>
                <a:latin typeface="Calibri"/>
                <a:ea typeface="Calibri"/>
                <a:cs typeface="Calibri"/>
                <a:sym typeface="Calibri"/>
              </a:rPr>
              <a:t>2.	Locate the file that you want to delete.</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405"/>
              <a:buNone/>
            </a:pPr>
            <a:r>
              <a:rPr lang="en" sz="2000">
                <a:solidFill>
                  <a:srgbClr val="1E1E1E"/>
                </a:solidFill>
                <a:latin typeface="Calibri"/>
                <a:ea typeface="Calibri"/>
                <a:cs typeface="Calibri"/>
                <a:sym typeface="Calibri"/>
              </a:rPr>
              <a:t>3.	Right-click the file, and then click Remove from list.</a:t>
            </a:r>
            <a:endParaRPr sz="2000">
              <a:solidFill>
                <a:srgbClr val="1E1E1E"/>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6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000">
                <a:latin typeface="Calibri"/>
                <a:ea typeface="Calibri"/>
                <a:cs typeface="Calibri"/>
                <a:sym typeface="Calibri"/>
              </a:rPr>
              <a:t>Task 9</a:t>
            </a:r>
            <a:endParaRPr sz="6000">
              <a:latin typeface="Calibri"/>
              <a:ea typeface="Calibri"/>
              <a:cs typeface="Calibri"/>
              <a:sym typeface="Calibri"/>
            </a:endParaRPr>
          </a:p>
        </p:txBody>
      </p:sp>
      <p:sp>
        <p:nvSpPr>
          <p:cNvPr id="672" name="Google Shape;672;p69"/>
          <p:cNvSpPr txBox="1"/>
          <p:nvPr>
            <p:ph idx="1" type="body"/>
          </p:nvPr>
        </p:nvSpPr>
        <p:spPr>
          <a:xfrm>
            <a:off x="1303800" y="1597875"/>
            <a:ext cx="7030500" cy="29337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405"/>
              <a:buNone/>
            </a:pPr>
            <a:r>
              <a:rPr lang="en" sz="2000">
                <a:solidFill>
                  <a:srgbClr val="1E1E1E"/>
                </a:solidFill>
                <a:latin typeface="Calibri"/>
                <a:ea typeface="Calibri"/>
                <a:cs typeface="Calibri"/>
                <a:sym typeface="Calibri"/>
              </a:rPr>
              <a:t>1.	Use the PMT formula to calculate loan payments based on the loan amount, interest rate, and term.</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405"/>
              <a:buNone/>
            </a:pPr>
            <a:r>
              <a:rPr lang="en" sz="2000">
                <a:solidFill>
                  <a:srgbClr val="1E1E1E"/>
                </a:solidFill>
                <a:latin typeface="Calibri"/>
                <a:ea typeface="Calibri"/>
                <a:cs typeface="Calibri"/>
                <a:sym typeface="Calibri"/>
              </a:rPr>
              <a:t>2.	Use data validation to create drop-down lists in a worksheet and restrict data entry to specific values.</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405"/>
              <a:buNone/>
            </a:pPr>
            <a:r>
              <a:rPr lang="en" sz="2000">
                <a:solidFill>
                  <a:srgbClr val="1E1E1E"/>
                </a:solidFill>
                <a:latin typeface="Calibri"/>
                <a:ea typeface="Calibri"/>
                <a:cs typeface="Calibri"/>
                <a:sym typeface="Calibri"/>
              </a:rPr>
              <a:t>3.	Use the SUMIF and SUMIFS functions to sum values based on specified criteria.</a:t>
            </a:r>
            <a:endParaRPr sz="2000">
              <a:solidFill>
                <a:srgbClr val="1E1E1E"/>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0"/>
          <p:cNvSpPr txBox="1"/>
          <p:nvPr>
            <p:ph idx="1" type="body"/>
          </p:nvPr>
        </p:nvSpPr>
        <p:spPr>
          <a:xfrm>
            <a:off x="1347375" y="1343150"/>
            <a:ext cx="7030500" cy="3280500"/>
          </a:xfrm>
          <a:prstGeom prst="rect">
            <a:avLst/>
          </a:prstGeom>
          <a:noFill/>
          <a:ln>
            <a:noFill/>
          </a:ln>
        </p:spPr>
        <p:txBody>
          <a:bodyPr anchorCtr="0" anchor="t" bIns="91425" lIns="91425" spcFirstLastPara="1" rIns="91425" wrap="square" tIns="91425">
            <a:normAutofit/>
          </a:bodyPr>
          <a:lstStyle/>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4.	Use the COUNTIF and COUNTIFS functions to count values based on specified criteria.</a:t>
            </a:r>
            <a:endParaRPr sz="2000">
              <a:solidFill>
                <a:srgbClr val="1E1E1E"/>
              </a:solidFill>
              <a:latin typeface="Calibri"/>
              <a:ea typeface="Calibri"/>
              <a:cs typeface="Calibri"/>
              <a:sym typeface="Calibri"/>
            </a:endParaRPr>
          </a:p>
          <a:p>
            <a:pPr indent="0" lvl="0" marL="0" rtl="0" algn="just">
              <a:lnSpc>
                <a:spcPct val="142857"/>
              </a:lnSpc>
              <a:spcBef>
                <a:spcPts val="1000"/>
              </a:spcBef>
              <a:spcAft>
                <a:spcPts val="0"/>
              </a:spcAft>
              <a:buSzPts val="1300"/>
              <a:buNone/>
            </a:pPr>
            <a:r>
              <a:rPr lang="en" sz="2000">
                <a:solidFill>
                  <a:srgbClr val="1E1E1E"/>
                </a:solidFill>
                <a:latin typeface="Calibri"/>
                <a:ea typeface="Calibri"/>
                <a:cs typeface="Calibri"/>
                <a:sym typeface="Calibri"/>
              </a:rPr>
              <a:t>5.	Use text functions like LEFT, RIGHT, and MID to extract characters from text values.</a:t>
            </a:r>
            <a:endParaRPr sz="2000">
              <a:solidFill>
                <a:srgbClr val="1E1E1E"/>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7"/>
          <p:cNvSpPr txBox="1"/>
          <p:nvPr>
            <p:ph type="title"/>
          </p:nvPr>
        </p:nvSpPr>
        <p:spPr>
          <a:xfrm>
            <a:off x="1342550" y="7244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latin typeface="Calibri"/>
                <a:ea typeface="Calibri"/>
                <a:cs typeface="Calibri"/>
                <a:sym typeface="Calibri"/>
              </a:rPr>
              <a:t>Apply cell shading</a:t>
            </a:r>
            <a:endParaRPr sz="3000">
              <a:latin typeface="Calibri"/>
              <a:ea typeface="Calibri"/>
              <a:cs typeface="Calibri"/>
              <a:sym typeface="Calibri"/>
            </a:endParaRPr>
          </a:p>
        </p:txBody>
      </p:sp>
      <p:sp>
        <p:nvSpPr>
          <p:cNvPr id="318" name="Google Shape;318;p7"/>
          <p:cNvSpPr txBox="1"/>
          <p:nvPr>
            <p:ph idx="1" type="body"/>
          </p:nvPr>
        </p:nvSpPr>
        <p:spPr>
          <a:xfrm>
            <a:off x="1381300" y="1500900"/>
            <a:ext cx="7030500" cy="2541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SzPts val="1300"/>
              <a:buNone/>
            </a:pPr>
            <a:r>
              <a:rPr lang="en" sz="2000">
                <a:latin typeface="Calibri"/>
                <a:ea typeface="Calibri"/>
                <a:cs typeface="Calibri"/>
                <a:sym typeface="Calibri"/>
              </a:rPr>
              <a:t>1.	Select the cell or range of cells that you want to apply cell shading to.</a:t>
            </a:r>
            <a:endParaRPr sz="2000">
              <a:latin typeface="Calibri"/>
              <a:ea typeface="Calibri"/>
              <a:cs typeface="Calibri"/>
              <a:sym typeface="Calibri"/>
            </a:endParaRPr>
          </a:p>
          <a:p>
            <a:pPr indent="0" lvl="0" marL="0" rtl="0" algn="just">
              <a:lnSpc>
                <a:spcPct val="115000"/>
              </a:lnSpc>
              <a:spcBef>
                <a:spcPts val="1000"/>
              </a:spcBef>
              <a:spcAft>
                <a:spcPts val="0"/>
              </a:spcAft>
              <a:buSzPts val="1300"/>
              <a:buNone/>
            </a:pPr>
            <a:r>
              <a:rPr lang="en" sz="2000">
                <a:latin typeface="Calibri"/>
                <a:ea typeface="Calibri"/>
                <a:cs typeface="Calibri"/>
                <a:sym typeface="Calibri"/>
              </a:rPr>
              <a:t>2.	On the Home tab, in the Font group, click the arrow next to Fill Color , and then under Theme Colors or Standard Colors, click the color that you want.</a:t>
            </a:r>
            <a:endParaRPr sz="2000">
              <a:latin typeface="Calibri"/>
              <a:ea typeface="Calibri"/>
              <a:cs typeface="Calibri"/>
              <a:sym typeface="Calibri"/>
            </a:endParaRPr>
          </a:p>
          <a:p>
            <a:pPr indent="0" lvl="0" marL="0" rtl="0" algn="just">
              <a:lnSpc>
                <a:spcPct val="115000"/>
              </a:lnSpc>
              <a:spcBef>
                <a:spcPts val="1000"/>
              </a:spcBef>
              <a:spcAft>
                <a:spcPts val="1000"/>
              </a:spcAft>
              <a:buSzPts val="1300"/>
              <a:buNone/>
            </a:pPr>
            <a:r>
              <a:t/>
            </a:r>
            <a:endParaRPr sz="2000">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pic>
        <p:nvPicPr>
          <p:cNvPr id="682" name="Google Shape;682;p71"/>
          <p:cNvPicPr preferRelativeResize="0"/>
          <p:nvPr/>
        </p:nvPicPr>
        <p:blipFill rotWithShape="1">
          <a:blip r:embed="rId3">
            <a:alphaModFix/>
          </a:blip>
          <a:srcRect b="0" l="0" r="0" t="0"/>
          <a:stretch/>
        </p:blipFill>
        <p:spPr>
          <a:xfrm>
            <a:off x="1400175" y="785813"/>
            <a:ext cx="6343651" cy="35718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2"/>
          <p:cNvSpPr txBox="1"/>
          <p:nvPr>
            <p:ph type="title"/>
          </p:nvPr>
        </p:nvSpPr>
        <p:spPr>
          <a:xfrm>
            <a:off x="1303800" y="1763300"/>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7300"/>
              <a:t>Thank You</a:t>
            </a:r>
            <a:endParaRPr sz="7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20">
                <a:latin typeface="Calibri"/>
                <a:ea typeface="Calibri"/>
                <a:cs typeface="Calibri"/>
                <a:sym typeface="Calibri"/>
              </a:rPr>
              <a:t>Change the text color for a cell or range of cells</a:t>
            </a:r>
            <a:endParaRPr sz="3020">
              <a:latin typeface="Calibri"/>
              <a:ea typeface="Calibri"/>
              <a:cs typeface="Calibri"/>
              <a:sym typeface="Calibri"/>
            </a:endParaRPr>
          </a:p>
        </p:txBody>
      </p:sp>
      <p:sp>
        <p:nvSpPr>
          <p:cNvPr id="324" name="Google Shape;324;p8"/>
          <p:cNvSpPr txBox="1"/>
          <p:nvPr>
            <p:ph idx="1" type="body"/>
          </p:nvPr>
        </p:nvSpPr>
        <p:spPr>
          <a:xfrm>
            <a:off x="1303800" y="1990050"/>
            <a:ext cx="3750900" cy="2541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just">
              <a:lnSpc>
                <a:spcPct val="115000"/>
              </a:lnSpc>
              <a:spcBef>
                <a:spcPts val="1000"/>
              </a:spcBef>
              <a:spcAft>
                <a:spcPts val="0"/>
              </a:spcAft>
              <a:buSzPct val="76470"/>
              <a:buNone/>
            </a:pPr>
            <a:r>
              <a:rPr lang="en" sz="2000">
                <a:latin typeface="Calibri"/>
                <a:ea typeface="Calibri"/>
                <a:cs typeface="Calibri"/>
                <a:sym typeface="Calibri"/>
              </a:rPr>
              <a:t>1.	Select the cell or range of cells that has the data you want to format. You can also select just a portion of the text within a cell.</a:t>
            </a:r>
            <a:endParaRPr sz="2000">
              <a:latin typeface="Calibri"/>
              <a:ea typeface="Calibri"/>
              <a:cs typeface="Calibri"/>
              <a:sym typeface="Calibri"/>
            </a:endParaRPr>
          </a:p>
          <a:p>
            <a:pPr indent="0" lvl="0" marL="0" rtl="0" algn="just">
              <a:lnSpc>
                <a:spcPct val="115000"/>
              </a:lnSpc>
              <a:spcBef>
                <a:spcPts val="1000"/>
              </a:spcBef>
              <a:spcAft>
                <a:spcPts val="0"/>
              </a:spcAft>
              <a:buSzPct val="76470"/>
              <a:buNone/>
            </a:pPr>
            <a:r>
              <a:rPr lang="en" sz="2000">
                <a:latin typeface="Calibri"/>
                <a:ea typeface="Calibri"/>
                <a:cs typeface="Calibri"/>
                <a:sym typeface="Calibri"/>
              </a:rPr>
              <a:t>2.	On the Home tab, choose the arrow next to Font Color .</a:t>
            </a:r>
            <a:endParaRPr sz="2000">
              <a:latin typeface="Calibri"/>
              <a:ea typeface="Calibri"/>
              <a:cs typeface="Calibri"/>
              <a:sym typeface="Calibri"/>
            </a:endParaRPr>
          </a:p>
          <a:p>
            <a:pPr indent="0" lvl="0" marL="0" rtl="0" algn="just">
              <a:lnSpc>
                <a:spcPct val="115000"/>
              </a:lnSpc>
              <a:spcBef>
                <a:spcPts val="1000"/>
              </a:spcBef>
              <a:spcAft>
                <a:spcPts val="1000"/>
              </a:spcAft>
              <a:buSzPct val="76470"/>
              <a:buNone/>
            </a:pPr>
            <a:r>
              <a:rPr lang="en" sz="2000">
                <a:latin typeface="Calibri"/>
                <a:ea typeface="Calibri"/>
                <a:cs typeface="Calibri"/>
                <a:sym typeface="Calibri"/>
              </a:rPr>
              <a:t>3.	Under Theme Colors or Standard Colors, choose a color.</a:t>
            </a:r>
            <a:endParaRPr sz="2000">
              <a:latin typeface="Calibri"/>
              <a:ea typeface="Calibri"/>
              <a:cs typeface="Calibri"/>
              <a:sym typeface="Calibri"/>
            </a:endParaRPr>
          </a:p>
        </p:txBody>
      </p:sp>
      <p:pic>
        <p:nvPicPr>
          <p:cNvPr descr="Font color picker" id="325" name="Google Shape;325;p8"/>
          <p:cNvPicPr preferRelativeResize="0"/>
          <p:nvPr/>
        </p:nvPicPr>
        <p:blipFill rotWithShape="1">
          <a:blip r:embed="rId3">
            <a:alphaModFix/>
          </a:blip>
          <a:srcRect b="0" l="0" r="0" t="0"/>
          <a:stretch/>
        </p:blipFill>
        <p:spPr>
          <a:xfrm>
            <a:off x="5548725" y="1597875"/>
            <a:ext cx="2252125" cy="295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latin typeface="Calibri"/>
                <a:ea typeface="Calibri"/>
                <a:cs typeface="Calibri"/>
                <a:sym typeface="Calibri"/>
              </a:rPr>
              <a:t>Format the color of a worksheet tab</a:t>
            </a:r>
            <a:endParaRPr sz="3000">
              <a:latin typeface="Calibri"/>
              <a:ea typeface="Calibri"/>
              <a:cs typeface="Calibri"/>
              <a:sym typeface="Calibri"/>
            </a:endParaRPr>
          </a:p>
        </p:txBody>
      </p:sp>
      <p:sp>
        <p:nvSpPr>
          <p:cNvPr id="331" name="Google Shape;331;p10"/>
          <p:cNvSpPr txBox="1"/>
          <p:nvPr>
            <p:ph idx="1" type="body"/>
          </p:nvPr>
        </p:nvSpPr>
        <p:spPr>
          <a:xfrm>
            <a:off x="1303800" y="1508750"/>
            <a:ext cx="7030500" cy="3022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SzPts val="1300"/>
              <a:buNone/>
            </a:pPr>
            <a:r>
              <a:rPr lang="en" sz="2000">
                <a:latin typeface="Calibri"/>
                <a:ea typeface="Calibri"/>
                <a:cs typeface="Calibri"/>
                <a:sym typeface="Calibri"/>
              </a:rPr>
              <a:t>1.	Right-click the worksheet tab whose color you want to change.</a:t>
            </a:r>
            <a:endParaRPr sz="2000">
              <a:latin typeface="Calibri"/>
              <a:ea typeface="Calibri"/>
              <a:cs typeface="Calibri"/>
              <a:sym typeface="Calibri"/>
            </a:endParaRPr>
          </a:p>
          <a:p>
            <a:pPr indent="0" lvl="0" marL="0" rtl="0" algn="just">
              <a:lnSpc>
                <a:spcPct val="115000"/>
              </a:lnSpc>
              <a:spcBef>
                <a:spcPts val="1000"/>
              </a:spcBef>
              <a:spcAft>
                <a:spcPts val="0"/>
              </a:spcAft>
              <a:buSzPts val="1300"/>
              <a:buNone/>
            </a:pPr>
            <a:r>
              <a:rPr lang="en" sz="2000">
                <a:latin typeface="Calibri"/>
                <a:ea typeface="Calibri"/>
                <a:cs typeface="Calibri"/>
                <a:sym typeface="Calibri"/>
              </a:rPr>
              <a:t>2.	Choose Tab Color, and then select the color you want.</a:t>
            </a:r>
            <a:endParaRPr sz="2000">
              <a:latin typeface="Calibri"/>
              <a:ea typeface="Calibri"/>
              <a:cs typeface="Calibri"/>
              <a:sym typeface="Calibri"/>
            </a:endParaRPr>
          </a:p>
          <a:p>
            <a:pPr indent="0" lvl="0" marL="0" rtl="0" algn="just">
              <a:lnSpc>
                <a:spcPct val="115000"/>
              </a:lnSpc>
              <a:spcBef>
                <a:spcPts val="1000"/>
              </a:spcBef>
              <a:spcAft>
                <a:spcPts val="1000"/>
              </a:spcAft>
              <a:buSzPts val="1300"/>
              <a:buNone/>
            </a:pPr>
            <a:r>
              <a:rPr lang="en" sz="2000">
                <a:latin typeface="Calibri"/>
                <a:ea typeface="Calibri"/>
                <a:cs typeface="Calibri"/>
                <a:sym typeface="Calibri"/>
              </a:rPr>
              <a:t>The color of the tab changes, but not the color of the font. When you choose a dark tab color, the font switches to white, and when you choose a light color for the tab, the font switches to black.</a:t>
            </a:r>
            <a:endParaRPr sz="2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