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oboto Slab"/>
      <p:regular r:id="rId40"/>
      <p:bold r:id="rId41"/>
    </p:embeddedFont>
    <p:embeddedFont>
      <p:font typeface="Merriweather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i53bNMjynCCd2CGA0rq0H9d09c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Slab-regular.fntdata"/><Relationship Id="rId20" Type="http://schemas.openxmlformats.org/officeDocument/2006/relationships/slide" Target="slides/slide16.xml"/><Relationship Id="rId42" Type="http://schemas.openxmlformats.org/officeDocument/2006/relationships/font" Target="fonts/Merriweather-regular.fntdata"/><Relationship Id="rId41" Type="http://schemas.openxmlformats.org/officeDocument/2006/relationships/font" Target="fonts/RobotoSlab-bold.fntdata"/><Relationship Id="rId22" Type="http://schemas.openxmlformats.org/officeDocument/2006/relationships/slide" Target="slides/slide18.xml"/><Relationship Id="rId44" Type="http://schemas.openxmlformats.org/officeDocument/2006/relationships/font" Target="fonts/Merriweather-italic.fntdata"/><Relationship Id="rId21" Type="http://schemas.openxmlformats.org/officeDocument/2006/relationships/slide" Target="slides/slide17.xml"/><Relationship Id="rId43" Type="http://schemas.openxmlformats.org/officeDocument/2006/relationships/font" Target="fonts/Merriweather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ec1364ff0c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ec1364ff0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ec1364ff0c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g2ec1364ff0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ec1364ff0c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2ec1364ff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ec1364ff0c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2ec1364ff0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c288ac90e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ec288ac90e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c1364ff0c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c1364ff0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c288ac90e_2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ec288ac90e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  <a:defRPr b="1" sz="5800"/>
            </a:lvl9pPr>
          </a:lstStyle>
          <a:p/>
        </p:txBody>
      </p:sp>
      <p:sp>
        <p:nvSpPr>
          <p:cNvPr id="11" name="Google Shape;11;p34"/>
          <p:cNvSpPr/>
          <p:nvPr/>
        </p:nvSpPr>
        <p:spPr>
          <a:xfrm>
            <a:off x="7337531" y="463007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4"/>
          <p:cNvSpPr/>
          <p:nvPr/>
        </p:nvSpPr>
        <p:spPr>
          <a:xfrm>
            <a:off x="7790243" y="4182401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4"/>
          <p:cNvSpPr/>
          <p:nvPr/>
        </p:nvSpPr>
        <p:spPr>
          <a:xfrm>
            <a:off x="8893253" y="3333348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4"/>
          <p:cNvSpPr/>
          <p:nvPr/>
        </p:nvSpPr>
        <p:spPr>
          <a:xfrm>
            <a:off x="8771302" y="4923775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4"/>
          <p:cNvSpPr/>
          <p:nvPr/>
        </p:nvSpPr>
        <p:spPr>
          <a:xfrm>
            <a:off x="2386266" y="508134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4"/>
          <p:cNvSpPr/>
          <p:nvPr/>
        </p:nvSpPr>
        <p:spPr>
          <a:xfrm>
            <a:off x="479460" y="2703980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/>
          <p:nvPr/>
        </p:nvSpPr>
        <p:spPr>
          <a:xfrm>
            <a:off x="261540" y="643097"/>
            <a:ext cx="96300" cy="960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4"/>
          <p:cNvSpPr/>
          <p:nvPr/>
        </p:nvSpPr>
        <p:spPr>
          <a:xfrm>
            <a:off x="507235" y="1080863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4"/>
          <p:cNvSpPr/>
          <p:nvPr/>
        </p:nvSpPr>
        <p:spPr>
          <a:xfrm>
            <a:off x="8314019" y="3625322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4"/>
          <p:cNvSpPr/>
          <p:nvPr/>
        </p:nvSpPr>
        <p:spPr>
          <a:xfrm>
            <a:off x="8882858" y="4186761"/>
            <a:ext cx="144300" cy="1440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4"/>
          <p:cNvSpPr/>
          <p:nvPr/>
        </p:nvSpPr>
        <p:spPr>
          <a:xfrm>
            <a:off x="158313" y="1596559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4"/>
          <p:cNvSpPr/>
          <p:nvPr/>
        </p:nvSpPr>
        <p:spPr>
          <a:xfrm>
            <a:off x="1396483" y="226428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4"/>
          <p:cNvSpPr/>
          <p:nvPr/>
        </p:nvSpPr>
        <p:spPr>
          <a:xfrm>
            <a:off x="617492" y="2000594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4"/>
          <p:cNvSpPr/>
          <p:nvPr/>
        </p:nvSpPr>
        <p:spPr>
          <a:xfrm>
            <a:off x="3425273" y="387880"/>
            <a:ext cx="57600" cy="5760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4"/>
          <p:cNvSpPr/>
          <p:nvPr/>
        </p:nvSpPr>
        <p:spPr>
          <a:xfrm>
            <a:off x="8014029" y="4567546"/>
            <a:ext cx="192600" cy="192300"/>
          </a:xfrm>
          <a:prstGeom prst="ellipse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/>
          <p:nvPr/>
        </p:nvSpPr>
        <p:spPr>
          <a:xfrm>
            <a:off x="-26550" y="-14850"/>
            <a:ext cx="9197100" cy="5173200"/>
          </a:xfrm>
          <a:prstGeom prst="rect">
            <a:avLst/>
          </a:prstGeom>
          <a:solidFill>
            <a:srgbClr val="CFD8DC">
              <a:alpha val="4901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36"/>
          <p:cNvPicPr preferRelativeResize="0"/>
          <p:nvPr/>
        </p:nvPicPr>
        <p:blipFill rotWithShape="1">
          <a:blip r:embed="rId2">
            <a:alphaModFix/>
          </a:blip>
          <a:srcRect b="0" l="19" r="19" t="0"/>
          <a:stretch/>
        </p:blipFill>
        <p:spPr>
          <a:xfrm flipH="1" rot="10800000">
            <a:off x="5952" y="0"/>
            <a:ext cx="914060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1215300" y="1723650"/>
            <a:ext cx="67134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i="1" sz="3600"/>
            </a:lvl1pPr>
            <a:lvl2pPr indent="-4572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i="1" sz="3600"/>
            </a:lvl2pPr>
            <a:lvl3pPr indent="-4572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i="1" sz="3600"/>
            </a:lvl3pPr>
            <a:lvl4pPr indent="-4572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4pPr>
            <a:lvl5pPr indent="-4572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5pPr>
            <a:lvl6pPr indent="-4572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6pPr>
            <a:lvl7pPr indent="-4572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i="1" sz="3600"/>
            </a:lvl7pPr>
            <a:lvl8pPr indent="-4572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i="1" sz="3600"/>
            </a:lvl8pPr>
            <a:lvl9pPr indent="-4572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i="1" sz="3600"/>
            </a:lvl9pPr>
          </a:lstStyle>
          <a:p/>
        </p:txBody>
      </p:sp>
      <p:grpSp>
        <p:nvGrpSpPr>
          <p:cNvPr id="31" name="Google Shape;31;p36"/>
          <p:cNvGrpSpPr/>
          <p:nvPr/>
        </p:nvGrpSpPr>
        <p:grpSpPr>
          <a:xfrm>
            <a:off x="3839646" y="782918"/>
            <a:ext cx="1464573" cy="842707"/>
            <a:chOff x="3593400" y="1729675"/>
            <a:chExt cx="1957200" cy="1123610"/>
          </a:xfrm>
        </p:grpSpPr>
        <p:sp>
          <p:nvSpPr>
            <p:cNvPr id="32" name="Google Shape;32;p36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</a:pPr>
              <a:r>
                <a:rPr b="1" i="0" lang="en" sz="6000" u="none" cap="none" strike="noStrik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endPara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cap="flat" cmpd="sng" w="9525">
              <a:solidFill>
                <a:srgbClr val="CFD8DC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cap="flat" cmpd="sng" w="19050">
              <a:solidFill>
                <a:srgbClr val="CFD8D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" name="Google Shape;35;p36"/>
          <p:cNvCxnSpPr>
            <a:endCxn id="33" idx="1"/>
          </p:cNvCxnSpPr>
          <p:nvPr/>
        </p:nvCxnSpPr>
        <p:spPr>
          <a:xfrm>
            <a:off x="3750511" y="390297"/>
            <a:ext cx="532200" cy="5355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36"/>
          <p:cNvCxnSpPr/>
          <p:nvPr/>
        </p:nvCxnSpPr>
        <p:spPr>
          <a:xfrm rot="10800000">
            <a:off x="4362902" y="436125"/>
            <a:ext cx="209100" cy="369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36"/>
          <p:cNvCxnSpPr/>
          <p:nvPr/>
        </p:nvCxnSpPr>
        <p:spPr>
          <a:xfrm flipH="1" rot="10800000">
            <a:off x="4704510" y="351930"/>
            <a:ext cx="347100" cy="474600"/>
          </a:xfrm>
          <a:prstGeom prst="straightConnector1">
            <a:avLst/>
          </a:prstGeom>
          <a:noFill/>
          <a:ln cap="flat" cmpd="sng" w="9525">
            <a:solidFill>
              <a:srgbClr val="CFD8D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41" name="Google Shape;41;p37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4" name="Google Shape;44;p38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" name="Google Shape;45;p38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9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" type="body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39"/>
          <p:cNvSpPr txBox="1"/>
          <p:nvPr>
            <p:ph idx="2" type="body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786150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3329992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3" type="body"/>
          </p:nvPr>
        </p:nvSpPr>
        <p:spPr>
          <a:xfrm>
            <a:off x="5873834" y="1200150"/>
            <a:ext cx="24198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◎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idx="1" type="body"/>
          </p:nvPr>
        </p:nvSpPr>
        <p:spPr>
          <a:xfrm>
            <a:off x="457200" y="4055343"/>
            <a:ext cx="8229600" cy="3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62" name="Google Shape;62;p42"/>
          <p:cNvSpPr txBox="1"/>
          <p:nvPr>
            <p:ph idx="12" type="sldNum"/>
          </p:nvPr>
        </p:nvSpPr>
        <p:spPr>
          <a:xfrm>
            <a:off x="-92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3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/>
          <p:nvPr>
            <p:ph type="ctrTitle"/>
          </p:nvPr>
        </p:nvSpPr>
        <p:spPr>
          <a:xfrm>
            <a:off x="3581700" y="337200"/>
            <a:ext cx="5562300" cy="13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Operating Systems</a:t>
            </a:r>
            <a:endParaRPr sz="3100">
              <a:solidFill>
                <a:srgbClr val="19875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None/>
            </a:pPr>
            <a:r>
              <a:rPr lang="en" sz="3100">
                <a:solidFill>
                  <a:srgbClr val="198754"/>
                </a:solidFill>
              </a:rPr>
              <a:t>Lecture : 6</a:t>
            </a:r>
            <a:endParaRPr sz="3100">
              <a:solidFill>
                <a:srgbClr val="198754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350" y="1748550"/>
            <a:ext cx="3291350" cy="329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idx="4294967295" type="ctrTitle"/>
          </p:nvPr>
        </p:nvSpPr>
        <p:spPr>
          <a:xfrm>
            <a:off x="2311350" y="259950"/>
            <a:ext cx="4521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GUI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832425" y="1059900"/>
            <a:ext cx="7331700" cy="34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Resource Intensive: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Requires more system resources like memory and processing power.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Complexity: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Can become complex with many features and options, potentially overwhelming users.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Slower for Experienced Users: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Can be slower than command-line interfaces for experienced users who prefer typing commands.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Development Time: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More time-consuming and costly to design and develop compared to simpler interfaces.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Hardware Dependency: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Requires compatible hardware such as a mouse, graphics card, and high-resolution display.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>
            <p:ph idx="4294967295" type="ctrTitle"/>
          </p:nvPr>
        </p:nvSpPr>
        <p:spPr>
          <a:xfrm>
            <a:off x="1824250" y="296575"/>
            <a:ext cx="5701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Disadvantages of GUI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810475" y="1033650"/>
            <a:ext cx="73317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Less Control: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Provides less control over the system for advanced users who need to perform complex tasks.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Performance Issues: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Can lead to performance issues on older or less powerful devices.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Software Bloat: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Often includes many features that some users may never use, leading to unnecessary complexity.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Security Risks: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Visual elements can sometimes mask underlying security issues or make it easier to execute malicious code.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8970" l="24460" r="11305" t="8716"/>
          <a:stretch/>
        </p:blipFill>
        <p:spPr>
          <a:xfrm flipH="1">
            <a:off x="5457824" y="1425725"/>
            <a:ext cx="3128750" cy="3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67" name="Google Shape;167;p11"/>
          <p:cNvSpPr txBox="1"/>
          <p:nvPr>
            <p:ph idx="4294967295" type="ctrTitle"/>
          </p:nvPr>
        </p:nvSpPr>
        <p:spPr>
          <a:xfrm>
            <a:off x="115982" y="878587"/>
            <a:ext cx="5513294" cy="17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Explain and demonstrate knowledge of the </a:t>
            </a:r>
            <a:b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</a:b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Command Line Interface (CLI)</a:t>
            </a:r>
            <a:endParaRPr b="1" i="0" sz="56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726588" y="4749850"/>
            <a:ext cx="417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73" name="Google Shape;173;p12"/>
          <p:cNvSpPr/>
          <p:nvPr/>
        </p:nvSpPr>
        <p:spPr>
          <a:xfrm>
            <a:off x="2745525" y="651650"/>
            <a:ext cx="3414600" cy="105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1764000" y="399675"/>
            <a:ext cx="51783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 txBox="1"/>
          <p:nvPr>
            <p:ph idx="4294967295" type="ctrTitle"/>
          </p:nvPr>
        </p:nvSpPr>
        <p:spPr>
          <a:xfrm>
            <a:off x="1936550" y="475725"/>
            <a:ext cx="5502600" cy="5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What is CLI?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76" name="Google Shape;176;p12"/>
          <p:cNvSpPr txBox="1"/>
          <p:nvPr/>
        </p:nvSpPr>
        <p:spPr>
          <a:xfrm>
            <a:off x="943650" y="1066175"/>
            <a:ext cx="7365600" cy="15737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Command Line Interface (CLI)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is a text-based interface for interacting with computer systems.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Instead of using a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graphical user interface (GUI)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, users enter text commands to perform tasks and receive output in the form of text.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77" name="Google Shape;177;p12"/>
          <p:cNvPicPr preferRelativeResize="0"/>
          <p:nvPr/>
        </p:nvPicPr>
        <p:blipFill rotWithShape="1">
          <a:blip r:embed="rId3">
            <a:alphaModFix/>
          </a:blip>
          <a:srcRect b="0" l="0" r="1194" t="0"/>
          <a:stretch/>
        </p:blipFill>
        <p:spPr>
          <a:xfrm>
            <a:off x="2448311" y="2507093"/>
            <a:ext cx="4681125" cy="24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84" name="Google Shape;184;p13"/>
          <p:cNvSpPr txBox="1"/>
          <p:nvPr>
            <p:ph idx="4294967295" type="ctrTitle"/>
          </p:nvPr>
        </p:nvSpPr>
        <p:spPr>
          <a:xfrm>
            <a:off x="2067525" y="371000"/>
            <a:ext cx="5008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Concepts Related to CLI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715500" y="984500"/>
            <a:ext cx="7375800" cy="36840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Prompt: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The CLI displays a prompt, indicating that the system is ready to receive commands. The prompt typically includes information such as the current directory, the username, and the hostname.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Commands: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Commands are the text instructions that are entered into the CLI to perform specific tasks. For example, “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ls” 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is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for listing the contents of a directory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Options: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Many commands have options that modify their behavior. Options are specified by adding a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“-”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or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“--”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before the option name. For example,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“ls”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command can be run with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-l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option to display the contents of a directory in a long format.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93" name="Google Shape;193;p14"/>
          <p:cNvSpPr txBox="1"/>
          <p:nvPr>
            <p:ph idx="4294967295" type="ctrTitle"/>
          </p:nvPr>
        </p:nvSpPr>
        <p:spPr>
          <a:xfrm>
            <a:off x="1776100" y="371000"/>
            <a:ext cx="5749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Concepts Related to CLI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94" name="Google Shape;194;p1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694775" y="1032350"/>
            <a:ext cx="7375800" cy="39672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Arguments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Arguments are additional pieces of information that are passed to a command to specify what it should operate on. For example,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“cd”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command can be followed by a directory name to specify which directory to change to.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Piping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Piping allows the output of one command to be used as the input of another command. This is done by using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“|”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symbol to connect two commands. For example, the “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ls”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command can be piped to the </a:t>
            </a: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“grep”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command to search for a specific file in the list of files.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Tab completion</a:t>
            </a: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Most CLIs support tab completion, which allows users to easily complete commands, file and directory names, and options by pressing the tab key.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5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15"/>
          <p:cNvSpPr txBox="1"/>
          <p:nvPr>
            <p:ph idx="4294967295" type="ctrTitle"/>
          </p:nvPr>
        </p:nvSpPr>
        <p:spPr>
          <a:xfrm>
            <a:off x="2419025" y="371000"/>
            <a:ext cx="39717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03" name="Google Shape;203;p15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ls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lists the contents of a directory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05" name="Google Shape;2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3925" y="1869400"/>
            <a:ext cx="7096149" cy="22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16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832425" y="1211400"/>
            <a:ext cx="669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pwd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displays the current working directory.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15" name="Google Shape;215;p16"/>
          <p:cNvPicPr preferRelativeResize="0"/>
          <p:nvPr/>
        </p:nvPicPr>
        <p:blipFill rotWithShape="1">
          <a:blip r:embed="rId4">
            <a:alphaModFix/>
          </a:blip>
          <a:srcRect b="14427" l="0" r="10792" t="0"/>
          <a:stretch/>
        </p:blipFill>
        <p:spPr>
          <a:xfrm>
            <a:off x="1023475" y="1869400"/>
            <a:ext cx="6808675" cy="217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7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23" name="Google Shape;223;p17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832425" y="1211400"/>
            <a:ext cx="6802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cd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changes the current working directory.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25" name="Google Shape;225;p17"/>
          <p:cNvPicPr preferRelativeResize="0"/>
          <p:nvPr/>
        </p:nvPicPr>
        <p:blipFill rotWithShape="1">
          <a:blip r:embed="rId4">
            <a:alphaModFix/>
          </a:blip>
          <a:srcRect b="0" l="0" r="8799" t="0"/>
          <a:stretch/>
        </p:blipFill>
        <p:spPr>
          <a:xfrm>
            <a:off x="1041275" y="1869400"/>
            <a:ext cx="6712274" cy="232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18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33" name="Google Shape;233;p18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8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mkdir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creates a new directory.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4">
            <a:alphaModFix/>
          </a:blip>
          <a:srcRect b="9608" l="0" r="0" t="0"/>
          <a:stretch/>
        </p:blipFill>
        <p:spPr>
          <a:xfrm>
            <a:off x="1002725" y="1869400"/>
            <a:ext cx="6445725" cy="2011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8970" l="24460" r="11305" t="8716"/>
          <a:stretch/>
        </p:blipFill>
        <p:spPr>
          <a:xfrm flipH="1">
            <a:off x="5236150" y="1425725"/>
            <a:ext cx="3350425" cy="3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2"/>
          <p:cNvSpPr txBox="1"/>
          <p:nvPr>
            <p:ph idx="4294967295" type="ctrTitle"/>
          </p:nvPr>
        </p:nvSpPr>
        <p:spPr>
          <a:xfrm>
            <a:off x="0" y="839500"/>
            <a:ext cx="5500800" cy="137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Graphical </a:t>
            </a:r>
            <a:r>
              <a:rPr b="1" i="0" lang="en" sz="27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User Interfaces (GUI),</a:t>
            </a:r>
            <a:endParaRPr b="1" i="0" sz="27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Command Line Interface(CLI),</a:t>
            </a:r>
            <a:endParaRPr b="1" sz="2700">
              <a:solidFill>
                <a:srgbClr val="198754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2700">
                <a:solidFill>
                  <a:srgbClr val="198754"/>
                </a:solidFill>
              </a:rPr>
              <a:t>Touch Screen Interface</a:t>
            </a:r>
            <a:endParaRPr b="1" sz="2700">
              <a:solidFill>
                <a:srgbClr val="198754"/>
              </a:solidFill>
            </a:endParaRPr>
          </a:p>
        </p:txBody>
      </p: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19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43" name="Google Shape;243;p1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rmdir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removes an empty directory.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45" name="Google Shape;245;p19"/>
          <p:cNvPicPr preferRelativeResize="0"/>
          <p:nvPr/>
        </p:nvPicPr>
        <p:blipFill rotWithShape="1">
          <a:blip r:embed="rId4">
            <a:alphaModFix/>
          </a:blip>
          <a:srcRect b="5970" l="0" r="6366" t="0"/>
          <a:stretch/>
        </p:blipFill>
        <p:spPr>
          <a:xfrm>
            <a:off x="1023475" y="1862300"/>
            <a:ext cx="6502550" cy="2132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0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53" name="Google Shape;253;p2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touch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creates a new file.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55" name="Google Shape;255;p20"/>
          <p:cNvPicPr preferRelativeResize="0"/>
          <p:nvPr/>
        </p:nvPicPr>
        <p:blipFill rotWithShape="1">
          <a:blip r:embed="rId4">
            <a:alphaModFix/>
          </a:blip>
          <a:srcRect b="10047" l="0" r="3698" t="0"/>
          <a:stretch/>
        </p:blipFill>
        <p:spPr>
          <a:xfrm>
            <a:off x="1013125" y="1869400"/>
            <a:ext cx="6653100" cy="21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1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63" name="Google Shape;263;p2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1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cat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displays the contents of a file.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65" name="Google Shape;265;p21"/>
          <p:cNvPicPr preferRelativeResize="0"/>
          <p:nvPr/>
        </p:nvPicPr>
        <p:blipFill rotWithShape="1">
          <a:blip r:embed="rId4">
            <a:alphaModFix/>
          </a:blip>
          <a:srcRect b="9155" l="0" r="5828" t="18238"/>
          <a:stretch/>
        </p:blipFill>
        <p:spPr>
          <a:xfrm>
            <a:off x="1019075" y="1869400"/>
            <a:ext cx="6004225" cy="21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2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2"/>
          <p:cNvSpPr txBox="1"/>
          <p:nvPr>
            <p:ph idx="4294967295" type="ctrTitle"/>
          </p:nvPr>
        </p:nvSpPr>
        <p:spPr>
          <a:xfrm>
            <a:off x="1807200" y="371000"/>
            <a:ext cx="5216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Common Commands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73" name="Google Shape;273;p22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2"/>
          <p:cNvSpPr txBox="1"/>
          <p:nvPr/>
        </p:nvSpPr>
        <p:spPr>
          <a:xfrm>
            <a:off x="832425" y="1211400"/>
            <a:ext cx="491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b="1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rm </a:t>
            </a:r>
            <a:r>
              <a:rPr b="0" i="0" lang="en" sz="1600" u="none" cap="none" strike="noStrike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 deletes a file.</a:t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275" name="Google Shape;275;p22"/>
          <p:cNvPicPr preferRelativeResize="0"/>
          <p:nvPr/>
        </p:nvPicPr>
        <p:blipFill rotWithShape="1">
          <a:blip r:embed="rId4">
            <a:alphaModFix/>
          </a:blip>
          <a:srcRect b="15888" l="0" r="8941" t="0"/>
          <a:stretch/>
        </p:blipFill>
        <p:spPr>
          <a:xfrm>
            <a:off x="992375" y="1869400"/>
            <a:ext cx="6073350" cy="252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82" name="Google Shape;282;p23"/>
          <p:cNvSpPr txBox="1"/>
          <p:nvPr>
            <p:ph idx="4294967295" type="ctrTitle"/>
          </p:nvPr>
        </p:nvSpPr>
        <p:spPr>
          <a:xfrm>
            <a:off x="1617825" y="339900"/>
            <a:ext cx="610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CLI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83" name="Google Shape;283;p23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3"/>
          <p:cNvSpPr txBox="1"/>
          <p:nvPr/>
        </p:nvSpPr>
        <p:spPr>
          <a:xfrm>
            <a:off x="755600" y="1101850"/>
            <a:ext cx="7024800" cy="26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Speed and Efficiency: CLI allows users to perform tasks quickly and efficiently, especially when compared to GUI-based tools.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Automation: CLI commands can be easily combined and automated, making it a valuable tool for system administrators and developers.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b="0" i="0" lang="en" sz="16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Consistency: CLI commands have a consistent syntax and structure, making it easier for users to learn and use new commands.</a:t>
            </a:r>
            <a:endParaRPr b="0" i="0" sz="16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c1364ff0c_0_19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2ec1364ff0c_0_1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291" name="Google Shape;291;g2ec1364ff0c_0_19"/>
          <p:cNvSpPr txBox="1"/>
          <p:nvPr>
            <p:ph idx="4294967295" type="ctrTitle"/>
          </p:nvPr>
        </p:nvSpPr>
        <p:spPr>
          <a:xfrm>
            <a:off x="1617825" y="339900"/>
            <a:ext cx="610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Disa</a:t>
            </a: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dvantages of CLI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292" name="Google Shape;292;g2ec1364ff0c_0_1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g2ec1364ff0c_0_19"/>
          <p:cNvSpPr txBox="1"/>
          <p:nvPr/>
        </p:nvSpPr>
        <p:spPr>
          <a:xfrm>
            <a:off x="755600" y="1101850"/>
            <a:ext cx="7024800" cy="36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Requires users to learn and remember specific commands and syntax.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Can be intimidating for beginners or non-technical users.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Commands and options are not visible, making it harder to explore available features.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Users must rely on documentation or prior knowledge.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No immediate visual confirmation of actions, which can be less user-friendly.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Entering and remembering complex commands can be time-consuming compared to point-and-click interfaces.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00" name="Google Shape;300;p24"/>
          <p:cNvSpPr txBox="1"/>
          <p:nvPr>
            <p:ph idx="4294967295" type="ctrTitle"/>
          </p:nvPr>
        </p:nvSpPr>
        <p:spPr>
          <a:xfrm>
            <a:off x="1617825" y="339900"/>
            <a:ext cx="610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Touchscreen Interfaces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755600" y="1101850"/>
            <a:ext cx="3928200" cy="3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Touchscreen devices require new interfaces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Mouse not possible or not desired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Actions and selection based on gestures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Virtual keyboard for text entry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Voice commands.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3" name="Google Shape;3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713" y="1212400"/>
            <a:ext cx="2718694" cy="2718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c1364ff0c_0_31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2ec1364ff0c_0_3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0" name="Google Shape;310;g2ec1364ff0c_0_31"/>
          <p:cNvSpPr txBox="1"/>
          <p:nvPr>
            <p:ph idx="4294967295" type="ctrTitle"/>
          </p:nvPr>
        </p:nvSpPr>
        <p:spPr>
          <a:xfrm>
            <a:off x="975850" y="339900"/>
            <a:ext cx="71802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Summary Between the </a:t>
            </a:r>
            <a:r>
              <a:rPr b="1" lang="en" sz="3000">
                <a:solidFill>
                  <a:srgbClr val="198754"/>
                </a:solidFill>
              </a:rPr>
              <a:t>Interfaces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11" name="Google Shape;311;g2ec1364ff0c_0_3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2ec1364ff0c_0_31"/>
          <p:cNvSpPr txBox="1"/>
          <p:nvPr/>
        </p:nvSpPr>
        <p:spPr>
          <a:xfrm>
            <a:off x="755600" y="1101850"/>
            <a:ext cx="7337400" cy="27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GUI: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Best for general users who need an intuitive, easy-to-navigate interface with visual feedback and multitasking capabilities.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CLI: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Ideal for advanced users who require efficiency, precision, and the ability to automate tasks with minimal resource usage.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Touch Screen: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Excellent for mobile devices and applications where intuitive, direct interaction with the display is beneficial, but can suffer from durability and precision issues.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ec1364ff0c_0_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2ec1364ff0c_0_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19" name="Google Shape;319;g2ec1364ff0c_0_0"/>
          <p:cNvSpPr txBox="1"/>
          <p:nvPr>
            <p:ph idx="4294967295" type="ctrTitle"/>
          </p:nvPr>
        </p:nvSpPr>
        <p:spPr>
          <a:xfrm>
            <a:off x="677325" y="339900"/>
            <a:ext cx="7792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Advantages of </a:t>
            </a:r>
            <a:r>
              <a:rPr b="1" lang="en" sz="3000">
                <a:solidFill>
                  <a:srgbClr val="198754"/>
                </a:solidFill>
              </a:rPr>
              <a:t>Touchscreen Interfaces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0" name="Google Shape;320;g2ec1364ff0c_0_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2ec1364ff0c_0_0"/>
          <p:cNvSpPr txBox="1"/>
          <p:nvPr/>
        </p:nvSpPr>
        <p:spPr>
          <a:xfrm>
            <a:off x="755600" y="1101850"/>
            <a:ext cx="7650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Intuitive Interaction: Users find touch screens natural and intuitive to use, especially for tasks like tapping, swiping, and pinch-to-zoom.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Accessibility: Simplifies interaction for users with disabilities who may find traditional input devices challenging.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Space Efficiency: Eliminates the need for separate input devices like keyboards and mice, saving space and reducing clutter.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Multi-touch Capability: Supports gestures for multi-touch input, enabling advanced functionalities like zooming and rotating.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Quick Response: Offers immediate feedback with fast response times, enhancing user experience in interactive applications.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ec1364ff0c_0_1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ec1364ff0c_0_1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28" name="Google Shape;328;g2ec1364ff0c_0_10"/>
          <p:cNvSpPr txBox="1"/>
          <p:nvPr>
            <p:ph idx="4294967295" type="ctrTitle"/>
          </p:nvPr>
        </p:nvSpPr>
        <p:spPr>
          <a:xfrm>
            <a:off x="677325" y="339900"/>
            <a:ext cx="7792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Disa</a:t>
            </a:r>
            <a:r>
              <a:rPr b="1" lang="en" sz="3000">
                <a:solidFill>
                  <a:srgbClr val="198754"/>
                </a:solidFill>
              </a:rPr>
              <a:t>dvantages of Touchscreen Interfaces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29" name="Google Shape;329;g2ec1364ff0c_0_1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2ec1364ff0c_0_10"/>
          <p:cNvSpPr txBox="1"/>
          <p:nvPr/>
        </p:nvSpPr>
        <p:spPr>
          <a:xfrm>
            <a:off x="755600" y="1101850"/>
            <a:ext cx="7650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Fingerprint Smudges: Prone to fingerprints and smudges, which can obscure visibility and require frequent cleaning.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Accuracy Issues: May have limitations in precision compared to traditional input devices like a mouse , affecting detailed tasks.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Durability Concerns: Susceptible to scratches, cracks, and wear over time, particularly for devices used in rough environments.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Fatigue with Prolonged Use: Holding arms up for extended periods can lead to user fatigue, especially in desktop touch screen setups.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Cost: Generally more expensive to implement touch screens compared to traditional displays, adding to device costs.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85" name="Google Shape;85;p3"/>
          <p:cNvSpPr txBox="1"/>
          <p:nvPr>
            <p:ph idx="4294967295" type="ctrTitle"/>
          </p:nvPr>
        </p:nvSpPr>
        <p:spPr>
          <a:xfrm>
            <a:off x="520225" y="342925"/>
            <a:ext cx="79971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What is Graphical User Interface (GUI)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673725" y="1506600"/>
            <a:ext cx="48816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GUI stands for Graphical User Interface. It is a type of user interface that allows users to interact with electronic devices through graphical icons and visual indicators, as opposed to text-based interfaces, typed command labels, or text navigation.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88" name="Google Shape;8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00" y="2953925"/>
            <a:ext cx="2714625" cy="168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idx="4294967295" type="ctrTitle"/>
          </p:nvPr>
        </p:nvSpPr>
        <p:spPr>
          <a:xfrm>
            <a:off x="1097900" y="1111225"/>
            <a:ext cx="5230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43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Let’s do some exercises!</a:t>
            </a:r>
            <a:endParaRPr b="1" i="0" sz="43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36" name="Google Shape;336;p27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pic>
        <p:nvPicPr>
          <p:cNvPr id="337" name="Google Shape;33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700" y="1647275"/>
            <a:ext cx="2920650" cy="29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44" name="Google Shape;344;p28"/>
          <p:cNvSpPr txBox="1"/>
          <p:nvPr>
            <p:ph idx="4294967295" type="ctrTitle"/>
          </p:nvPr>
        </p:nvSpPr>
        <p:spPr>
          <a:xfrm>
            <a:off x="3414025" y="295400"/>
            <a:ext cx="3134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45" name="Google Shape;345;p28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8"/>
          <p:cNvSpPr txBox="1"/>
          <p:nvPr/>
        </p:nvSpPr>
        <p:spPr>
          <a:xfrm>
            <a:off x="744575" y="1063650"/>
            <a:ext cx="7344600" cy="355119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Compare and contrast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User Interface (UI)</a:t>
            </a: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Command Line Interface (CLI)</a:t>
            </a: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. Discuss the strengths and weaknesses of each, and give examples of when it is appropriate to use each type of interface.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Divide in 2 groups and discuss the advantages and disadvantages of using Command Line Interfaces (CLI) in a professional setting, such as in a development environment or system administration.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Define what a User Interface (UI) is and explain its purpose.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Explain the importance of consistency in UI design and give an example of how this can be achieved.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Merriweather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 the role of visual design in UI, including color, typography, and layout.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9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53" name="Google Shape;353;p29"/>
          <p:cNvSpPr txBox="1"/>
          <p:nvPr>
            <p:ph idx="4294967295" type="ctrTitle"/>
          </p:nvPr>
        </p:nvSpPr>
        <p:spPr>
          <a:xfrm>
            <a:off x="2876100" y="376500"/>
            <a:ext cx="3695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54" name="Google Shape;354;p29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9"/>
          <p:cNvSpPr txBox="1"/>
          <p:nvPr/>
        </p:nvSpPr>
        <p:spPr>
          <a:xfrm>
            <a:off x="266425" y="1082675"/>
            <a:ext cx="822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29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6" name="Google Shape;356;p29"/>
          <p:cNvSpPr txBox="1"/>
          <p:nvPr/>
        </p:nvSpPr>
        <p:spPr>
          <a:xfrm>
            <a:off x="910850" y="990000"/>
            <a:ext cx="7232100" cy="31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6. Explain the importance of providing clear and concise instructions to users in a UI and give an example of how this can be done.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7. Describe the difference between a good and bad UI and provide examples of each.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8. Discuss the role of accessibility in UI design, including the importance of making interfaces usable for people with disabilities.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9. Explain the importance of providing immediate feedback to users in a UI and give an example of how this can be done.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10. Discuss the importance of simplicity and ease of use in UI design and explain how this can be achieved.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0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0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63" name="Google Shape;363;p30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0"/>
          <p:cNvSpPr txBox="1"/>
          <p:nvPr>
            <p:ph idx="4294967295" type="ctrTitle"/>
          </p:nvPr>
        </p:nvSpPr>
        <p:spPr>
          <a:xfrm>
            <a:off x="2876100" y="376500"/>
            <a:ext cx="3695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65" name="Google Shape;365;p30"/>
          <p:cNvSpPr txBox="1"/>
          <p:nvPr/>
        </p:nvSpPr>
        <p:spPr>
          <a:xfrm>
            <a:off x="1289025" y="990000"/>
            <a:ext cx="66726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11. What is the purpose of the CLI?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12. Explain the basic structure and syntax of a CLI command, including options and arguments.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13. Discuss the advantages and disadvantages of using a CLI, including its strengths and limitations compared to other types of interfaces.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14. What is the difference between a Unix-based and Windows-based CLI?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15. Explain the purpose of the following CLI commands: ls, cd, pwd, mkdir, rmdir, touch, rm, cat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16. How would you create a new file using the CLI?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17. How would you delete a file using the CLI?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18. How would you show the content of a file?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/>
          <p:nvPr/>
        </p:nvSpPr>
        <p:spPr>
          <a:xfrm>
            <a:off x="1617825" y="422850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3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372" name="Google Shape;372;p3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1"/>
          <p:cNvSpPr txBox="1"/>
          <p:nvPr>
            <p:ph idx="4294967295" type="ctrTitle"/>
          </p:nvPr>
        </p:nvSpPr>
        <p:spPr>
          <a:xfrm>
            <a:off x="2876100" y="376500"/>
            <a:ext cx="36954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Exercises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74" name="Google Shape;374;p31"/>
          <p:cNvSpPr txBox="1"/>
          <p:nvPr/>
        </p:nvSpPr>
        <p:spPr>
          <a:xfrm>
            <a:off x="825650" y="990000"/>
            <a:ext cx="7321500" cy="3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19. Suppose you are a system administrator and need to install software updates on a large number of servers. Which interface would be more efficient to use, the CLI or GUI? Why?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20. Suppose you are a data analyst and need to perform a series of complex data manipulations on a large dataset. Which interface would be more appropriate to use, the CLI or GUI? Why?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21. Suppose you are a web developer and need to quickly check the syntax of an HTML file. Which interface would you use, the CLI or GUI? Why?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22. Suppose you are a graphic designer and need to resize a large number of images. Which interface would be more efficient to use, the CLI or GUI? Why?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23. Suppose you are a network engineer and need to monitor the performance of a network in real-time. Which interface would you use, the CLI or GUI? Why?</a:t>
            </a:r>
            <a:endParaRPr b="0" i="0" sz="1400" u="none" cap="none" strike="noStrike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2"/>
          <p:cNvPicPr preferRelativeResize="0"/>
          <p:nvPr/>
        </p:nvPicPr>
        <p:blipFill rotWithShape="1">
          <a:blip r:embed="rId3">
            <a:alphaModFix/>
          </a:blip>
          <a:srcRect b="7746" l="12396" r="13103" t="7125"/>
          <a:stretch/>
        </p:blipFill>
        <p:spPr>
          <a:xfrm>
            <a:off x="5158250" y="1344025"/>
            <a:ext cx="2943175" cy="348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2"/>
          <p:cNvSpPr txBox="1"/>
          <p:nvPr>
            <p:ph idx="4294967295" type="ctrTitle"/>
          </p:nvPr>
        </p:nvSpPr>
        <p:spPr>
          <a:xfrm>
            <a:off x="1097900" y="1111225"/>
            <a:ext cx="3962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6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Thanks!</a:t>
            </a:r>
            <a:endParaRPr b="1" i="0" sz="6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81" name="Google Shape;381;p32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95" name="Google Shape;95;p4"/>
          <p:cNvSpPr txBox="1"/>
          <p:nvPr>
            <p:ph idx="4294967295" type="ctrTitle"/>
          </p:nvPr>
        </p:nvSpPr>
        <p:spPr>
          <a:xfrm>
            <a:off x="2024975" y="342925"/>
            <a:ext cx="52833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Key Elements of GUI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"/>
          <p:cNvSpPr txBox="1"/>
          <p:nvPr/>
        </p:nvSpPr>
        <p:spPr>
          <a:xfrm>
            <a:off x="806325" y="1509950"/>
            <a:ext cx="75312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Windows: Rectangular areas of the screen used to display the output of an application.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Icons: Small images or symbols that represent programs, files, functions, or commands.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Menus: Lists of options or commands that users can select from.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Buttons: Clickable elements that perform a specific action when clicked.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3550" y="3839950"/>
            <a:ext cx="1963925" cy="1113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c288ac90e_2_4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ec288ac90e_2_4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05" name="Google Shape;105;g2ec288ac90e_2_4"/>
          <p:cNvSpPr txBox="1"/>
          <p:nvPr>
            <p:ph idx="4294967295" type="ctrTitle"/>
          </p:nvPr>
        </p:nvSpPr>
        <p:spPr>
          <a:xfrm>
            <a:off x="2024975" y="342925"/>
            <a:ext cx="52833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lang="en" sz="3000">
                <a:solidFill>
                  <a:srgbClr val="198754"/>
                </a:solidFill>
              </a:rPr>
              <a:t>Key Elements of GUI(Cont.)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6" name="Google Shape;106;g2ec288ac90e_2_4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ec288ac90e_2_4"/>
          <p:cNvSpPr txBox="1"/>
          <p:nvPr/>
        </p:nvSpPr>
        <p:spPr>
          <a:xfrm>
            <a:off x="806325" y="1509950"/>
            <a:ext cx="75312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Toolbars: Sets of buttons or icons grouped together to provide easy access to frequently used commands or tools.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Text Boxes: Areas where users can input text.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Scroll Bars: Tools that allow users to move up, down, or across the screen to view content that does not fit within the window.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8" name="Google Shape;108;g2ec288ac90e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4375" y="3534447"/>
            <a:ext cx="2143150" cy="12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c1364ff0c_0_41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ec1364ff0c_0_41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15" name="Google Shape;115;g2ec1364ff0c_0_41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g2ec1364ff0c_0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1550" y="640650"/>
            <a:ext cx="7328530" cy="41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ec288ac90e_2_17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ec288ac90e_2_1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23" name="Google Shape;123;g2ec288ac90e_2_17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ec288ac90e_2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6325" y="529150"/>
            <a:ext cx="5689701" cy="44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31" name="Google Shape;131;p7"/>
          <p:cNvSpPr txBox="1"/>
          <p:nvPr>
            <p:ph idx="4294967295" type="ctrTitle"/>
          </p:nvPr>
        </p:nvSpPr>
        <p:spPr>
          <a:xfrm>
            <a:off x="2311350" y="259950"/>
            <a:ext cx="45213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GUI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2" name="Google Shape;132;p7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933600" y="1022550"/>
            <a:ext cx="7276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User-Friendly: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Intuitive and easy to use, especially for beginners.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Visual Appeal: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Attractive and visually engaging, improving user experience.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Efficiency: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Quick access to functions and features through icons and menus.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Reduced Learning Curve: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Easier to learn compared to text-based interfaces.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Accessibility: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Enhanced usability for users with disabilities through features like screen readers and magnifiers.</a:t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1617825" y="342925"/>
            <a:ext cx="5908200" cy="130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-87" y="4749844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rgbClr val="198754"/>
                </a:solidFill>
              </a:rPr>
              <a:t>‹#›</a:t>
            </a:fld>
            <a:endParaRPr>
              <a:solidFill>
                <a:srgbClr val="198754"/>
              </a:solidFill>
            </a:endParaRPr>
          </a:p>
        </p:txBody>
      </p:sp>
      <p:sp>
        <p:nvSpPr>
          <p:cNvPr id="140" name="Google Shape;140;p8"/>
          <p:cNvSpPr txBox="1"/>
          <p:nvPr>
            <p:ph idx="4294967295" type="ctrTitle"/>
          </p:nvPr>
        </p:nvSpPr>
        <p:spPr>
          <a:xfrm>
            <a:off x="2121713" y="342925"/>
            <a:ext cx="52149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</a:pPr>
            <a:r>
              <a:rPr b="1" i="0" lang="en" sz="3000" u="none" cap="none" strike="noStrike">
                <a:solidFill>
                  <a:srgbClr val="198754"/>
                </a:solidFill>
                <a:latin typeface="Roboto Slab"/>
                <a:ea typeface="Roboto Slab"/>
                <a:cs typeface="Roboto Slab"/>
                <a:sym typeface="Roboto Slab"/>
              </a:rPr>
              <a:t>Advantages of GUI (cont.)</a:t>
            </a:r>
            <a:endParaRPr b="1" i="0" sz="3000" u="none" cap="none" strike="noStrike">
              <a:solidFill>
                <a:srgbClr val="198754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8406325" y="1246225"/>
            <a:ext cx="6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933600" y="1026625"/>
            <a:ext cx="7276800" cy="3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Consistency: 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Standardized interface elements across different applications and systems.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Error Reduction: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Decreases the likelihood of errors by providing visual cues and feedback.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Multitasking: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Supports multiple open windows, allowing users to switch between tasks easily.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Merriweather"/>
              <a:buChar char="●"/>
            </a:pPr>
            <a:r>
              <a:rPr b="1" lang="en" sz="1600">
                <a:latin typeface="Merriweather"/>
                <a:ea typeface="Merriweather"/>
                <a:cs typeface="Merriweather"/>
                <a:sym typeface="Merriweather"/>
              </a:rPr>
              <a:t>Interactive:</a:t>
            </a:r>
            <a:r>
              <a:rPr lang="en" sz="1600">
                <a:latin typeface="Merriweather"/>
                <a:ea typeface="Merriweather"/>
                <a:cs typeface="Merriweather"/>
                <a:sym typeface="Merriweather"/>
              </a:rPr>
              <a:t> Provides immediate visual feedback, improving interactivity.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