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Nunito"/>
      <p:regular r:id="rId51"/>
      <p:bold r:id="rId52"/>
      <p:italic r:id="rId53"/>
      <p:boldItalic r:id="rId54"/>
    </p:embeddedFont>
    <p:embeddedFont>
      <p:font typeface="Maven Pro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hORT0SrLjOdVGsw7NfGzWMPPpi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regular.fntdata"/><Relationship Id="rId50" Type="http://schemas.openxmlformats.org/officeDocument/2006/relationships/slide" Target="slides/slide45.xml"/><Relationship Id="rId53" Type="http://schemas.openxmlformats.org/officeDocument/2006/relationships/font" Target="fonts/Nunito-italic.fntdata"/><Relationship Id="rId52" Type="http://schemas.openxmlformats.org/officeDocument/2006/relationships/font" Target="fonts/Nunito-bold.fntdata"/><Relationship Id="rId11" Type="http://schemas.openxmlformats.org/officeDocument/2006/relationships/slide" Target="slides/slide6.xml"/><Relationship Id="rId55" Type="http://schemas.openxmlformats.org/officeDocument/2006/relationships/font" Target="fonts/MavenPro-regular.fntdata"/><Relationship Id="rId10" Type="http://schemas.openxmlformats.org/officeDocument/2006/relationships/slide" Target="slides/slide5.xml"/><Relationship Id="rId54" Type="http://schemas.openxmlformats.org/officeDocument/2006/relationships/font" Target="fonts/Nunito-boldItalic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bfc70a713_3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ebfc70a713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bfc70a713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ebfc70a71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bfc70a713_1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ebfc70a713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bfc70a71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ebfc70a71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ebfc70a713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1ebfc70a71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bfc70a713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1ebfc70a71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ebfc70a713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1ebfc70a713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ebfc70a713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ebfc70a713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30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30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30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30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30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30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30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30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30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3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30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30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30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30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0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0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0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0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30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30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30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0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0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30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30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3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0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3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0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0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0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4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4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4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4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4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4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4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4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4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4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4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4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4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4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4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4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4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4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4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4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4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4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4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4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4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4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4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4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4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4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4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4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4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4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4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4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4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4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4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4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4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4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4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4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4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4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4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4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4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4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4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4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4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4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4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4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4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4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4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4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4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4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4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4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4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4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4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3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3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3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8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38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3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3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3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3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3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3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3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4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4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1078400" y="1244450"/>
            <a:ext cx="50076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>
                <a:solidFill>
                  <a:srgbClr val="38761D"/>
                </a:solidFill>
              </a:rPr>
              <a:t>Introduction to MS Excel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575" y="2924225"/>
            <a:ext cx="2819425" cy="148726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"/>
          <p:cNvSpPr txBox="1"/>
          <p:nvPr/>
        </p:nvSpPr>
        <p:spPr>
          <a:xfrm>
            <a:off x="1078400" y="2596975"/>
            <a:ext cx="370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Lecture 2</a:t>
            </a:r>
            <a:endParaRPr b="0" i="0" sz="3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1" name="Google Shape;281;p1"/>
          <p:cNvSpPr txBox="1"/>
          <p:nvPr/>
        </p:nvSpPr>
        <p:spPr>
          <a:xfrm>
            <a:off x="1078400" y="881475"/>
            <a:ext cx="34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  <a:latin typeface="Nunito"/>
                <a:ea typeface="Nunito"/>
                <a:cs typeface="Nunito"/>
                <a:sym typeface="Nunito"/>
              </a:rPr>
              <a:t>Basic Microsoft Office Programs</a:t>
            </a:r>
            <a:endParaRPr b="1">
              <a:solidFill>
                <a:srgbClr val="741B4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7438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7. Use the keyboard shortcut CTRL + SHIFT + 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23175" y="18157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keyboard shortcut opens the "Find and Replace" dialog box, which allows you to quickly find and replace text in your Excel spreadsheet.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can be very useful if you need to make changes to a large number of cells at the same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7196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8. Use the keyboard shortcut CTRL + SHIFT + 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1347375" y="17189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keyboard shortcut opens the "Replace" dialog box, which allows you to quickly find and replace text in your Excel spreadsheet.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can be very useful if you need to make changes to a large number of cells at the same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7390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9. Use the keyboard shortcut CTRL + SHIFT + J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303800" y="15832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keyboard shortcut opens the "Go To" dialog box, which allows you to quickly jump to a specific cell in your Excel spreadsheet.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can be very useful if you need to make changes to a large number of cells at the same time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23175" y="7148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2700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10. Use the keyboard shortcut CTRL + SHIFT + K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23175" y="16171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keyboard shortcut opens the "Insert" dialog box, which allows you to quickly insert a new sheet into your Excel workbook.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can be very useful if you need to add a new sheet to your workbook on a regular basis.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Bonus tip: Use the keyboard shortcut CTRL + SHIFT + 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keyboard shortcut opens the "Filter" dialog box, which allows you to quickly filter your data by various criteria.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can be very useful if you need to analyze a large amount of data on a regular basis.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bfc70a713_3_44"/>
          <p:cNvSpPr txBox="1"/>
          <p:nvPr>
            <p:ph type="title"/>
          </p:nvPr>
        </p:nvSpPr>
        <p:spPr>
          <a:xfrm>
            <a:off x="1400675" y="602876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Task 1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ebfc70a713_3_44"/>
          <p:cNvSpPr txBox="1"/>
          <p:nvPr>
            <p:ph idx="1" type="body"/>
          </p:nvPr>
        </p:nvSpPr>
        <p:spPr>
          <a:xfrm>
            <a:off x="1381275" y="1839500"/>
            <a:ext cx="4575300" cy="31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“Aaron Kane” from the given sheet and replace with “John Ratliff”.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Goto cell B7 using the keyboard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Insert a new sheet in the workspace using keyboard shortcut.</a:t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</p:txBody>
      </p:sp>
      <p:pic>
        <p:nvPicPr>
          <p:cNvPr id="367" name="Google Shape;367;g1ebfc70a713_3_44"/>
          <p:cNvPicPr preferRelativeResize="0"/>
          <p:nvPr/>
        </p:nvPicPr>
        <p:blipFill rotWithShape="1">
          <a:blip r:embed="rId3">
            <a:alphaModFix/>
          </a:blip>
          <a:srcRect b="-7590" l="0" r="0" t="7590"/>
          <a:stretch/>
        </p:blipFill>
        <p:spPr>
          <a:xfrm>
            <a:off x="6206000" y="1897748"/>
            <a:ext cx="2427850" cy="27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"/>
          <p:cNvSpPr txBox="1"/>
          <p:nvPr>
            <p:ph type="title"/>
          </p:nvPr>
        </p:nvSpPr>
        <p:spPr>
          <a:xfrm>
            <a:off x="1303800" y="598575"/>
            <a:ext cx="70305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Use AutoSum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"/>
          <p:cNvSpPr txBox="1"/>
          <p:nvPr>
            <p:ph idx="1" type="body"/>
          </p:nvPr>
        </p:nvSpPr>
        <p:spPr>
          <a:xfrm>
            <a:off x="1457325" y="1262175"/>
            <a:ext cx="38637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easiest way to add a SUM formula to your worksheet is to use AutoSum.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an empty cell directly above or below the range that you want to sum, and on the Home or Formula tabs of the ribbon, click AutoSum &gt; Sum.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625" y="1396275"/>
            <a:ext cx="3045950" cy="2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0950" y="1155488"/>
            <a:ext cx="3324775" cy="31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"/>
          <p:cNvSpPr txBox="1"/>
          <p:nvPr/>
        </p:nvSpPr>
        <p:spPr>
          <a:xfrm>
            <a:off x="1094550" y="1196275"/>
            <a:ext cx="35340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AutoSum will automatically sense the range to be summed and build the formula for you.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also works horizontally if you select a cell to the left or right of the range that you need to sum.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"/>
          <p:cNvSpPr txBox="1"/>
          <p:nvPr>
            <p:ph idx="1" type="body"/>
          </p:nvPr>
        </p:nvSpPr>
        <p:spPr>
          <a:xfrm>
            <a:off x="1303800" y="1111000"/>
            <a:ext cx="7030500" cy="3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solidFill>
                  <a:srgbClr val="1E1E1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 the figure above, the AutoSum feature is seen to automatically detect cells B2:B5 as the range to sum. All you need to do is press ENTER to confirm it. </a:t>
            </a:r>
            <a:endParaRPr sz="2000">
              <a:solidFill>
                <a:srgbClr val="1E1E1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1E1E1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solidFill>
                  <a:srgbClr val="1E1E1E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If you need to add/exclude more cells, you can hold the Shift Key + the arrow key of your choice until your selection matches what you want. Then press Enter to complete the task.</a:t>
            </a:r>
            <a:endParaRPr sz="2000">
              <a:solidFill>
                <a:srgbClr val="1E1E1E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bfc70a713_3_0"/>
          <p:cNvSpPr txBox="1"/>
          <p:nvPr>
            <p:ph type="title"/>
          </p:nvPr>
        </p:nvSpPr>
        <p:spPr>
          <a:xfrm>
            <a:off x="1303800" y="7099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Intellisense function guide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1ebfc70a713_3_0"/>
          <p:cNvSpPr txBox="1"/>
          <p:nvPr>
            <p:ph idx="1" type="body"/>
          </p:nvPr>
        </p:nvSpPr>
        <p:spPr>
          <a:xfrm>
            <a:off x="1303800" y="1423050"/>
            <a:ext cx="70305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64998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SUM(number1,[number2], …) floating tag beneath the function is its Intellisense guide.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6512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you click the SUM or function name, it will change o a blue hyperlink to the Help topic for that function.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6512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you click the individual function elements, their representative pieces in the formula will be highlighted. In this case, only B2:B5 would be highlighted, since there is only one number reference in this formula. \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65125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ct val="100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Intellisense tag will appear for any function.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bfc70a713_13_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rPr>
              <a:t>Keyboard Shortcuts</a:t>
            </a:r>
            <a:endParaRPr>
              <a:solidFill>
                <a:srgbClr val="1E1E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g1ebfc70a713_13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000" y="567725"/>
            <a:ext cx="2819425" cy="148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ebfc70a713_13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450" y="2571750"/>
            <a:ext cx="2157400" cy="21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AutoSum horizontally</a:t>
            </a:r>
            <a:endParaRPr sz="3000"/>
          </a:p>
        </p:txBody>
      </p:sp>
      <p:pic>
        <p:nvPicPr>
          <p:cNvPr descr="Cell D2 shows the AutoSum Sum formula: =SUM(B2:C2)" id="397" name="Google Shape;3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663" y="1597879"/>
            <a:ext cx="5720775" cy="27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"/>
          <p:cNvSpPr txBox="1"/>
          <p:nvPr>
            <p:ph type="title"/>
          </p:nvPr>
        </p:nvSpPr>
        <p:spPr>
          <a:xfrm>
            <a:off x="1332875" y="6760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SUM Function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6"/>
          <p:cNvSpPr txBox="1"/>
          <p:nvPr>
            <p:ph idx="1" type="body"/>
          </p:nvPr>
        </p:nvSpPr>
        <p:spPr>
          <a:xfrm>
            <a:off x="1303800" y="1397825"/>
            <a:ext cx="70305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SUM function is used to add more than two numbers together.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If you only have two numbers to add together (A1 and A2 for example) then it is more efficient to simply add them without using the SUM function (=A1 + A2).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"/>
          <p:cNvSpPr txBox="1"/>
          <p:nvPr>
            <p:ph idx="1" type="body"/>
          </p:nvPr>
        </p:nvSpPr>
        <p:spPr>
          <a:xfrm>
            <a:off x="1236000" y="13009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However, if there were three or more numbers to add, using the SUM function is quicker and more efficient. Open a new spreadsheet and copy the labels and values exactly as shown in the task. Select the Home tab and use the Bold icon to embolden the cells shown.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ebfc70a713_3_7"/>
          <p:cNvSpPr txBox="1"/>
          <p:nvPr>
            <p:ph idx="1" type="body"/>
          </p:nvPr>
        </p:nvSpPr>
        <p:spPr>
          <a:xfrm>
            <a:off x="1303800" y="29913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SzPts val="1300"/>
              <a:buNone/>
            </a:pPr>
            <a:r>
              <a:rPr lang="en" sz="2000">
                <a:solidFill>
                  <a:srgbClr val="000000"/>
                </a:solidFill>
              </a:rPr>
              <a:t>To find the total number of hours worked you need to click in cell B9. Enter the formula =SUM(B4:B8) the press . This should give the value 80. </a:t>
            </a:r>
            <a:endParaRPr sz="2000"/>
          </a:p>
        </p:txBody>
      </p:sp>
      <p:pic>
        <p:nvPicPr>
          <p:cNvPr id="414" name="Google Shape;414;g1ebfc70a713_3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975" y="1215775"/>
            <a:ext cx="27241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6550" y="596250"/>
            <a:ext cx="28765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6275" y="2988300"/>
            <a:ext cx="56372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238" y="1104900"/>
            <a:ext cx="610552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ebfc70a713_3_19"/>
          <p:cNvSpPr txBox="1"/>
          <p:nvPr>
            <p:ph type="title"/>
          </p:nvPr>
        </p:nvSpPr>
        <p:spPr>
          <a:xfrm>
            <a:off x="1381275" y="7148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AVERAGE function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1ebfc70a713_3_19"/>
          <p:cNvSpPr txBox="1"/>
          <p:nvPr>
            <p:ph idx="1" type="body"/>
          </p:nvPr>
        </p:nvSpPr>
        <p:spPr>
          <a:xfrm>
            <a:off x="1308650" y="17141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find the AVERAGE number of hours worked, click into cell B10. Enter the formula =AVERAGE(B4:B8). This should give the value 16. </a:t>
            </a:r>
            <a:endParaRPr sz="20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bfc70a713_3_25"/>
          <p:cNvSpPr txBox="1"/>
          <p:nvPr>
            <p:ph idx="1" type="body"/>
          </p:nvPr>
        </p:nvSpPr>
        <p:spPr>
          <a:xfrm>
            <a:off x="1303800" y="3140975"/>
            <a:ext cx="70305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many ways of using the AVERAGE function. Some of these ways are highlighted in the table below: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g1ebfc70a713_3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675" y="536425"/>
            <a:ext cx="29527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g1ebfc70a713_3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651" y="1108076"/>
            <a:ext cx="6653251" cy="30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MAX function</a:t>
            </a:r>
            <a:endParaRPr sz="3000"/>
          </a:p>
        </p:txBody>
      </p:sp>
      <p:sp>
        <p:nvSpPr>
          <p:cNvPr id="448" name="Google Shape;448;p10"/>
          <p:cNvSpPr txBox="1"/>
          <p:nvPr>
            <p:ph idx="1" type="body"/>
          </p:nvPr>
        </p:nvSpPr>
        <p:spPr>
          <a:xfrm>
            <a:off x="1303800" y="13865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1300"/>
              <a:buNone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find the person who worked the most (MAX) hours, click into cell B11. Enter the formula =MAX(B4:B8). This should give the value 26.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9" name="Google Shape;4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5275" y="2300525"/>
            <a:ext cx="2494800" cy="24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284425" y="7729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748"/>
              <a:buNone/>
            </a:pPr>
            <a:r>
              <a:rPr lang="en" sz="3088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1. CTRL + PAGE UP and CTRL + PAGE DOWN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8890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These keyboard shortcuts are probably the quickest and easiest way to move between sheets in Excel.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Simply press CTRL + PAGE UP to move to the previous sheet, or CTRL + PAGE DOWN to move to the next sheet.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You can also hold down the CTRL key and use the mouse scroll wheel to move between sheets.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MIN function</a:t>
            </a:r>
            <a:endParaRPr sz="3000"/>
          </a:p>
        </p:txBody>
      </p:sp>
      <p:sp>
        <p:nvSpPr>
          <p:cNvPr id="455" name="Google Shape;455;p11"/>
          <p:cNvSpPr txBox="1"/>
          <p:nvPr>
            <p:ph idx="1" type="body"/>
          </p:nvPr>
        </p:nvSpPr>
        <p:spPr>
          <a:xfrm>
            <a:off x="1303800" y="1364225"/>
            <a:ext cx="7030500" cy="31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SzPts val="1300"/>
              <a:buNone/>
            </a:pPr>
            <a:r>
              <a:rPr lang="en" sz="20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To find the person who worked the least (MIN) number of hours, click into cell B12. Enter the formula =MIN(B4:B8). This should give the value 4.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947" y="2302100"/>
            <a:ext cx="2196850" cy="22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Task 1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625" y="1597874"/>
            <a:ext cx="3184750" cy="31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/>
          <p:nvPr>
            <p:ph type="title"/>
          </p:nvPr>
        </p:nvSpPr>
        <p:spPr>
          <a:xfrm>
            <a:off x="1303800" y="598575"/>
            <a:ext cx="70305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Format column E to include euro (€) sign with two decimal places.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Open a new workbook and save the file with the name “Call Statistics”.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Delete Sheet 2 &amp; 3, and rename Sheet 1 to (Call Statistics).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Enter the labels and values in the exact cells locations as desired.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Set the row height of rows 1 &amp; 3 to size 30; and rows 4 until 10 to size 20.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Set labels alignment appropriately.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Use Warp Text, Orientation and merge cells as desired.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Apply border, gridlines and shading to the table as desired.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1332850" y="778825"/>
            <a:ext cx="70305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Format cell B12 to include % sign with 0 Decimal places.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Calculate the Calls per Hour, enter a formula in cell D4 to divide numbers of calls by Hours worked. Using AutoFill, copy the formula to the remaining cells.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 Calculate the Bonus. Enter a formula in cell E4 to multiply ‘Calls per Hours’ by the fixed Bonus Rate in cell B12. Using AutoFill, copy the formula to the remaining cells.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Calculate the ‘TOTAL’.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/>
          <p:nvPr>
            <p:ph idx="1" type="body"/>
          </p:nvPr>
        </p:nvSpPr>
        <p:spPr>
          <a:xfrm>
            <a:off x="1366775" y="13009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/>
              <a:t>Set the worksheet vertically and horizontally on the page.</a:t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Nunito"/>
              <a:buChar char="●"/>
            </a:pPr>
            <a:r>
              <a:rPr lang="en" sz="2000"/>
              <a:t>Create a header that includes your name in the left section, and your ID number in the right section. Create the footer that includes the current Date in the center.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"/>
          <p:cNvSpPr txBox="1"/>
          <p:nvPr>
            <p:ph type="title"/>
          </p:nvPr>
        </p:nvSpPr>
        <p:spPr>
          <a:xfrm>
            <a:off x="1366775" y="4290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Task 2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0950" y="1559150"/>
            <a:ext cx="5742151" cy="30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/>
          <p:nvPr>
            <p:ph type="title"/>
          </p:nvPr>
        </p:nvSpPr>
        <p:spPr>
          <a:xfrm>
            <a:off x="1262675" y="7083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Create the worksheet shown above.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Set the column widths as follows: Column A: 8, Column B: 14, Columns C &amp; D: 15, Columns E &amp; F: 14.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Enter the formula to find COMMISSION for the first employee.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The commission rate is 2% of sales, COMMISSION = SALES * 2%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90"/>
              <a:buNone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Copy the formula to the remaining employees.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Enter the formula to find TOTAL SALARY for the first employee where: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TOTAL SALARY = SALARY + COMMISSION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Copy the formula to the remaining employees.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Enter formula to find TOTALS, AVERAGE, HIGHEST, LOWEST, and COUNT values.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Copy the formula to each column.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Format numeric data to include commas and two decimal places</a:t>
            </a:r>
            <a:endParaRPr sz="272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4"/>
          <p:cNvSpPr txBox="1"/>
          <p:nvPr>
            <p:ph type="title"/>
          </p:nvPr>
        </p:nvSpPr>
        <p:spPr>
          <a:xfrm>
            <a:off x="1394975" y="829075"/>
            <a:ext cx="70305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Align all column title labels horizontally and vertically at the center.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Create a Header that includes your name in the left section, page number in the center section, and your ID number in the right section.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Create footer with DATE in the left section and TIME in the right section.</a:t>
            </a:r>
            <a:endParaRPr b="0"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libri"/>
              <a:buChar char="●"/>
            </a:pPr>
            <a:r>
              <a:rPr b="0" lang="en" sz="2000">
                <a:latin typeface="Calibri"/>
                <a:ea typeface="Calibri"/>
                <a:cs typeface="Calibri"/>
                <a:sym typeface="Calibri"/>
              </a:rPr>
              <a:t>Save the file with name Exercise 3.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 txBox="1"/>
          <p:nvPr>
            <p:ph type="title"/>
          </p:nvPr>
        </p:nvSpPr>
        <p:spPr>
          <a:xfrm>
            <a:off x="863050" y="5646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Task 3</a:t>
            </a:r>
            <a:endParaRPr sz="6000"/>
          </a:p>
        </p:txBody>
      </p:sp>
      <p:pic>
        <p:nvPicPr>
          <p:cNvPr id="504" name="Google Shape;50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100" y="1037225"/>
            <a:ext cx="2549700" cy="370437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5"/>
          <p:cNvSpPr txBox="1"/>
          <p:nvPr>
            <p:ph type="title"/>
          </p:nvPr>
        </p:nvSpPr>
        <p:spPr>
          <a:xfrm>
            <a:off x="572175" y="1711000"/>
            <a:ext cx="49518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0" lang="en" sz="2000">
                <a:latin typeface="Nunito"/>
                <a:ea typeface="Nunito"/>
                <a:cs typeface="Nunito"/>
                <a:sym typeface="Nunito"/>
              </a:rPr>
              <a:t>Create an income statement like this.</a:t>
            </a:r>
            <a:endParaRPr b="0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Nunito"/>
              <a:buChar char="●"/>
            </a:pPr>
            <a:r>
              <a:rPr b="0" lang="en" sz="2000">
                <a:latin typeface="Nunito"/>
                <a:ea typeface="Nunito"/>
                <a:cs typeface="Nunito"/>
                <a:sym typeface="Nunito"/>
              </a:rPr>
              <a:t>Here, you are only allowed to change the value for sales and all other values in the first column. All remaining values should update automatically whenever a change is made. </a:t>
            </a:r>
            <a:endParaRPr b="0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255375" y="7729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2750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2. Use the sheet tabs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Another quick and easy way to move between sheets is to simply click on the sheet tabs at the bottom of the Excel window.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is probably the most intuitive way to move between sheets, and it's also very fast once you get used to it.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Task 4</a:t>
            </a:r>
            <a:endParaRPr sz="6000"/>
          </a:p>
        </p:txBody>
      </p:sp>
      <p:sp>
        <p:nvSpPr>
          <p:cNvPr id="511" name="Google Shape;511;p46"/>
          <p:cNvSpPr txBox="1"/>
          <p:nvPr>
            <p:ph type="title"/>
          </p:nvPr>
        </p:nvSpPr>
        <p:spPr>
          <a:xfrm>
            <a:off x="756225" y="1715850"/>
            <a:ext cx="3417000" cy="30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55555"/>
              <a:buNone/>
            </a:pPr>
            <a:r>
              <a:rPr b="0" lang="en" sz="2000">
                <a:latin typeface="Nunito"/>
                <a:ea typeface="Nunito"/>
                <a:cs typeface="Nunito"/>
                <a:sym typeface="Nunito"/>
              </a:rPr>
              <a:t>Prepare a balance sheet like this clearly showing the current assets, non current assets, current liabilities, non current liabilities, and shareholders equity.</a:t>
            </a:r>
            <a:endParaRPr b="0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55555"/>
              <a:buNone/>
            </a:pPr>
            <a:r>
              <a:t/>
            </a:r>
            <a:endParaRPr b="0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55555"/>
              <a:buNone/>
            </a:pPr>
            <a:r>
              <a:rPr b="0" lang="en" sz="2000">
                <a:latin typeface="Nunito"/>
                <a:ea typeface="Nunito"/>
                <a:cs typeface="Nunito"/>
                <a:sym typeface="Nunito"/>
              </a:rPr>
              <a:t>(See next slides for clearer photos)</a:t>
            </a:r>
            <a:endParaRPr b="0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2" name="Google Shape;512;p46"/>
          <p:cNvPicPr preferRelativeResize="0"/>
          <p:nvPr/>
        </p:nvPicPr>
        <p:blipFill rotWithShape="1">
          <a:blip r:embed="rId3">
            <a:alphaModFix/>
          </a:blip>
          <a:srcRect b="10037" l="5352" r="5440" t="1910"/>
          <a:stretch/>
        </p:blipFill>
        <p:spPr>
          <a:xfrm>
            <a:off x="4572000" y="0"/>
            <a:ext cx="45697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7"/>
          <p:cNvPicPr preferRelativeResize="0"/>
          <p:nvPr/>
        </p:nvPicPr>
        <p:blipFill rotWithShape="1">
          <a:blip r:embed="rId3">
            <a:alphaModFix/>
          </a:blip>
          <a:srcRect b="55278" l="986" r="404" t="10655"/>
          <a:stretch/>
        </p:blipFill>
        <p:spPr>
          <a:xfrm>
            <a:off x="561825" y="797500"/>
            <a:ext cx="8068799" cy="31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48"/>
          <p:cNvPicPr preferRelativeResize="0"/>
          <p:nvPr/>
        </p:nvPicPr>
        <p:blipFill rotWithShape="1">
          <a:blip r:embed="rId3">
            <a:alphaModFix/>
          </a:blip>
          <a:srcRect b="29679" l="0" r="338" t="44857"/>
          <a:stretch/>
        </p:blipFill>
        <p:spPr>
          <a:xfrm>
            <a:off x="485650" y="797525"/>
            <a:ext cx="8511426" cy="247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49"/>
          <p:cNvPicPr preferRelativeResize="0"/>
          <p:nvPr/>
        </p:nvPicPr>
        <p:blipFill rotWithShape="1">
          <a:blip r:embed="rId3">
            <a:alphaModFix/>
          </a:blip>
          <a:srcRect b="2786" l="0" r="0" t="70492"/>
          <a:stretch/>
        </p:blipFill>
        <p:spPr>
          <a:xfrm>
            <a:off x="359725" y="787825"/>
            <a:ext cx="8540750" cy="26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5" y="785813"/>
            <a:ext cx="6343651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7"/>
          <p:cNvSpPr txBox="1"/>
          <p:nvPr>
            <p:ph type="title"/>
          </p:nvPr>
        </p:nvSpPr>
        <p:spPr>
          <a:xfrm>
            <a:off x="1303800" y="17633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300"/>
              <a:t>Thank You</a:t>
            </a:r>
            <a:endParaRPr sz="7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7293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3. CTRL + TAB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484225"/>
            <a:ext cx="70305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keyboard shortcut works similarly to the previous two, but it has the added benefit of allowing you to move between sheets in both directions.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Simply press CTRL + TAB to move to the next sheet, or CTRL + SHIFT + TAB to move to the previous sheet.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6663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4504"/>
              <a:buNone/>
            </a:pPr>
            <a:r>
              <a:rPr lang="en" sz="2977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4. keyboard shortcut CTRL + SHIFT + PAGE UP or CTRL + SHIFT + PAGE DOWN</a:t>
            </a:r>
            <a:endParaRPr b="0" sz="4466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These keyboard shortcuts work just like the regular PAGE UP and PAGE DOWN shortcuts, but they also allow you to select multiple sheets at the same time.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can be very useful if you need to move or copy data between sheets.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7245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5. Use the keyboard shortcut ALT + F11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6752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keyboard shortcut opens the Excel VBA editor, which allows you to view and edit the code for your Excel macros.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can be very useful if you need to make changes to a macro that is located on a different sheet.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71482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>
                <a:solidFill>
                  <a:srgbClr val="1D1E20"/>
                </a:solidFill>
                <a:latin typeface="Calibri"/>
                <a:ea typeface="Calibri"/>
                <a:cs typeface="Calibri"/>
                <a:sym typeface="Calibri"/>
              </a:rPr>
              <a:t>6. Use the keyboard shortcut CTRL + SHIFT + 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778175"/>
            <a:ext cx="7030500" cy="27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This keyboard shortcut opens the "Select Objects" dialog box, which allows you to select multiple objects on a sheet.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This can be very useful if you need to move or delete multiple objects at the same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bfc70a713_12_0"/>
          <p:cNvSpPr txBox="1"/>
          <p:nvPr>
            <p:ph type="title"/>
          </p:nvPr>
        </p:nvSpPr>
        <p:spPr>
          <a:xfrm>
            <a:off x="1303800" y="598575"/>
            <a:ext cx="7030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Task 1</a:t>
            </a:r>
            <a:endParaRPr sz="6000"/>
          </a:p>
        </p:txBody>
      </p:sp>
      <p:sp>
        <p:nvSpPr>
          <p:cNvPr id="330" name="Google Shape;330;g1ebfc70a713_12_0"/>
          <p:cNvSpPr txBox="1"/>
          <p:nvPr>
            <p:ph idx="1" type="body"/>
          </p:nvPr>
        </p:nvSpPr>
        <p:spPr>
          <a:xfrm>
            <a:off x="1337725" y="1769950"/>
            <a:ext cx="7030500" cy="30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to shift from one tab to another with keyboard shortcuts.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Select multiple table using only keyboard and take a screenshot.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Open the Excel VBA editor and modify the codes to make all the floating point number to three decimal points.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