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y="5143500" cx="9144000"/>
  <p:notesSz cx="6858000" cy="9144000"/>
  <p:embeddedFontLst>
    <p:embeddedFont>
      <p:font typeface="Nunito"/>
      <p:regular r:id="rId47"/>
      <p:bold r:id="rId48"/>
      <p:italic r:id="rId49"/>
      <p:boldItalic r:id="rId50"/>
    </p:embeddedFont>
    <p:embeddedFont>
      <p:font typeface="Maven Pro"/>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53" roundtripDataSignature="AMtx7mgvV/pOCNOc8mWFY+E+rteunFAH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Nunito-bold.fntdata"/><Relationship Id="rId47" Type="http://schemas.openxmlformats.org/officeDocument/2006/relationships/font" Target="fonts/Nunito-regular.fntdata"/><Relationship Id="rId49" Type="http://schemas.openxmlformats.org/officeDocument/2006/relationships/font" Target="fonts/Nuni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avenPro-regular.fntdata"/><Relationship Id="rId50" Type="http://schemas.openxmlformats.org/officeDocument/2006/relationships/font" Target="fonts/Nunito-boldItalic.fntdata"/><Relationship Id="rId53" Type="http://customschemas.google.com/relationships/presentationmetadata" Target="metadata"/><Relationship Id="rId52" Type="http://schemas.openxmlformats.org/officeDocument/2006/relationships/font" Target="fonts/MavenPro-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8" name="Google Shape;50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2" name="Google Shape;56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0" name="Google Shape;57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5" name="Google Shape;575;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fcb0e31cff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1fcb0e31cff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1fc6a67d403_1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g1fc6a67d403_1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9" name="Google Shape;5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4" name="Google Shape;60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1fc6a67d403_1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g1fc6a67d403_1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6" name="Google Shape;51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1fc6a67d403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1" name="Google Shape;621;g1fc6a67d403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fcb0e31cff_2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1fcb0e31cff_2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3" name="Google Shape;633;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1fc6a67d403_1_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9" name="Google Shape;639;g1fc6a67d403_1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1fc6a67d403_1_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0" name="Google Shape;650;g1fc6a67d403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5" name="Google Shape;6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2" name="Google Shape;662;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8" name="Google Shape;66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2" name="Google Shape;52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9" name="Google Shape;67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4" name="Google Shape;68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1" name="Google Shape;69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7" name="Google Shape;69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3" name="Google Shape;7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8" name="Google Shape;70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0" name="Google Shape;72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6" name="Google Shape;72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2" name="Google Shape;73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1fc6a67d403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7" name="Google Shape;527;g1fc6a67d403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7" name="Google Shape;73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3" name="Google Shape;5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e85783d8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e85783d8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e85783d8a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2e85783d8a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62"/>
          <p:cNvGrpSpPr/>
          <p:nvPr/>
        </p:nvGrpSpPr>
        <p:grpSpPr>
          <a:xfrm>
            <a:off x="7343003" y="3409675"/>
            <a:ext cx="1691422" cy="1732548"/>
            <a:chOff x="7343003" y="3409675"/>
            <a:chExt cx="1691422" cy="1732548"/>
          </a:xfrm>
        </p:grpSpPr>
        <p:grpSp>
          <p:nvGrpSpPr>
            <p:cNvPr id="11" name="Google Shape;11;p62"/>
            <p:cNvGrpSpPr/>
            <p:nvPr/>
          </p:nvGrpSpPr>
          <p:grpSpPr>
            <a:xfrm>
              <a:off x="7343003" y="4453711"/>
              <a:ext cx="316800" cy="688512"/>
              <a:chOff x="7343003" y="4453711"/>
              <a:chExt cx="316800" cy="688512"/>
            </a:xfrm>
          </p:grpSpPr>
          <p:sp>
            <p:nvSpPr>
              <p:cNvPr id="12" name="Google Shape;12;p62"/>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62"/>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62"/>
            <p:cNvGrpSpPr/>
            <p:nvPr/>
          </p:nvGrpSpPr>
          <p:grpSpPr>
            <a:xfrm>
              <a:off x="7801210" y="4105700"/>
              <a:ext cx="316800" cy="1036523"/>
              <a:chOff x="7801210" y="4105700"/>
              <a:chExt cx="316800" cy="1036523"/>
            </a:xfrm>
          </p:grpSpPr>
          <p:sp>
            <p:nvSpPr>
              <p:cNvPr id="15" name="Google Shape;15;p62"/>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62"/>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62"/>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62"/>
            <p:cNvGrpSpPr/>
            <p:nvPr/>
          </p:nvGrpSpPr>
          <p:grpSpPr>
            <a:xfrm>
              <a:off x="8259418" y="3757688"/>
              <a:ext cx="316800" cy="1384535"/>
              <a:chOff x="8259418" y="3757688"/>
              <a:chExt cx="316800" cy="1384535"/>
            </a:xfrm>
          </p:grpSpPr>
          <p:sp>
            <p:nvSpPr>
              <p:cNvPr id="19" name="Google Shape;19;p62"/>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62"/>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62"/>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62"/>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62"/>
            <p:cNvGrpSpPr/>
            <p:nvPr/>
          </p:nvGrpSpPr>
          <p:grpSpPr>
            <a:xfrm>
              <a:off x="8717625" y="3409675"/>
              <a:ext cx="316800" cy="1732548"/>
              <a:chOff x="8717625" y="3409675"/>
              <a:chExt cx="316800" cy="1732548"/>
            </a:xfrm>
          </p:grpSpPr>
          <p:sp>
            <p:nvSpPr>
              <p:cNvPr id="24" name="Google Shape;24;p62"/>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62"/>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62"/>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62"/>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62"/>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62"/>
          <p:cNvGrpSpPr/>
          <p:nvPr/>
        </p:nvGrpSpPr>
        <p:grpSpPr>
          <a:xfrm>
            <a:off x="5043503" y="0"/>
            <a:ext cx="3814072" cy="3839102"/>
            <a:chOff x="5043503" y="0"/>
            <a:chExt cx="3814072" cy="3839102"/>
          </a:xfrm>
        </p:grpSpPr>
        <p:sp>
          <p:nvSpPr>
            <p:cNvPr id="30" name="Google Shape;30;p62"/>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62"/>
            <p:cNvSpPr/>
            <p:nvPr/>
          </p:nvSpPr>
          <p:spPr>
            <a:xfrm rot="-9830444">
              <a:off x="6469759" y="3480728"/>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62"/>
            <p:cNvGrpSpPr/>
            <p:nvPr/>
          </p:nvGrpSpPr>
          <p:grpSpPr>
            <a:xfrm>
              <a:off x="7647812" y="2704283"/>
              <a:ext cx="635219" cy="635219"/>
              <a:chOff x="6725724" y="2701260"/>
              <a:chExt cx="1208101" cy="1208100"/>
            </a:xfrm>
          </p:grpSpPr>
          <p:sp>
            <p:nvSpPr>
              <p:cNvPr id="33" name="Google Shape;33;p62"/>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2"/>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2"/>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62"/>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62"/>
            <p:cNvGrpSpPr/>
            <p:nvPr/>
          </p:nvGrpSpPr>
          <p:grpSpPr>
            <a:xfrm>
              <a:off x="7952720" y="179238"/>
              <a:ext cx="873165" cy="873003"/>
              <a:chOff x="7754428" y="208725"/>
              <a:chExt cx="541800" cy="541800"/>
            </a:xfrm>
          </p:grpSpPr>
          <p:sp>
            <p:nvSpPr>
              <p:cNvPr id="38" name="Google Shape;38;p62"/>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62"/>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62"/>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62"/>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62"/>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2"/>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62"/>
            <p:cNvSpPr/>
            <p:nvPr/>
          </p:nvSpPr>
          <p:spPr>
            <a:xfrm rot="-9830444">
              <a:off x="6469759" y="3480727"/>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62"/>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62"/>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6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36" name="Shape 236"/>
        <p:cNvGrpSpPr/>
        <p:nvPr/>
      </p:nvGrpSpPr>
      <p:grpSpPr>
        <a:xfrm>
          <a:off x="0" y="0"/>
          <a:ext cx="0" cy="0"/>
          <a:chOff x="0" y="0"/>
          <a:chExt cx="0" cy="0"/>
        </a:xfrm>
      </p:grpSpPr>
      <p:sp>
        <p:nvSpPr>
          <p:cNvPr id="237" name="Google Shape;237;p7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2" name="Shape 242"/>
        <p:cNvGrpSpPr/>
        <p:nvPr/>
      </p:nvGrpSpPr>
      <p:grpSpPr>
        <a:xfrm>
          <a:off x="0" y="0"/>
          <a:ext cx="0" cy="0"/>
          <a:chOff x="0" y="0"/>
          <a:chExt cx="0" cy="0"/>
        </a:xfrm>
      </p:grpSpPr>
      <p:grpSp>
        <p:nvGrpSpPr>
          <p:cNvPr id="243" name="Google Shape;243;p65"/>
          <p:cNvGrpSpPr/>
          <p:nvPr/>
        </p:nvGrpSpPr>
        <p:grpSpPr>
          <a:xfrm>
            <a:off x="625966" y="299376"/>
            <a:ext cx="999312" cy="999312"/>
            <a:chOff x="348199" y="179450"/>
            <a:chExt cx="1116300" cy="1116300"/>
          </a:xfrm>
        </p:grpSpPr>
        <p:sp>
          <p:nvSpPr>
            <p:cNvPr id="244" name="Google Shape;244;p65"/>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65"/>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6" name="Google Shape;246;p65"/>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7" name="Google Shape;247;p65"/>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8" name="Google Shape;248;p6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249" name="Shape 249"/>
        <p:cNvGrpSpPr/>
        <p:nvPr/>
      </p:nvGrpSpPr>
      <p:grpSpPr>
        <a:xfrm>
          <a:off x="0" y="0"/>
          <a:ext cx="0" cy="0"/>
          <a:chOff x="0" y="0"/>
          <a:chExt cx="0" cy="0"/>
        </a:xfrm>
      </p:grpSpPr>
      <p:grpSp>
        <p:nvGrpSpPr>
          <p:cNvPr id="250" name="Google Shape;250;p75"/>
          <p:cNvGrpSpPr/>
          <p:nvPr/>
        </p:nvGrpSpPr>
        <p:grpSpPr>
          <a:xfrm>
            <a:off x="7343003" y="3409675"/>
            <a:ext cx="1691422" cy="1732548"/>
            <a:chOff x="7343003" y="3409675"/>
            <a:chExt cx="1691422" cy="1732548"/>
          </a:xfrm>
        </p:grpSpPr>
        <p:grpSp>
          <p:nvGrpSpPr>
            <p:cNvPr id="251" name="Google Shape;251;p75"/>
            <p:cNvGrpSpPr/>
            <p:nvPr/>
          </p:nvGrpSpPr>
          <p:grpSpPr>
            <a:xfrm>
              <a:off x="7343003" y="4453711"/>
              <a:ext cx="316800" cy="688512"/>
              <a:chOff x="7343003" y="4453711"/>
              <a:chExt cx="316800" cy="688512"/>
            </a:xfrm>
          </p:grpSpPr>
          <p:sp>
            <p:nvSpPr>
              <p:cNvPr id="252" name="Google Shape;252;p75"/>
              <p:cNvSpPr/>
              <p:nvPr/>
            </p:nvSpPr>
            <p:spPr>
              <a:xfrm>
                <a:off x="7343003"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75"/>
              <p:cNvSpPr/>
              <p:nvPr/>
            </p:nvSpPr>
            <p:spPr>
              <a:xfrm>
                <a:off x="7343003"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75"/>
            <p:cNvGrpSpPr/>
            <p:nvPr/>
          </p:nvGrpSpPr>
          <p:grpSpPr>
            <a:xfrm>
              <a:off x="7801210" y="4105700"/>
              <a:ext cx="316800" cy="1036523"/>
              <a:chOff x="7801210" y="4105700"/>
              <a:chExt cx="316800" cy="1036523"/>
            </a:xfrm>
          </p:grpSpPr>
          <p:sp>
            <p:nvSpPr>
              <p:cNvPr id="255" name="Google Shape;255;p75"/>
              <p:cNvSpPr/>
              <p:nvPr/>
            </p:nvSpPr>
            <p:spPr>
              <a:xfrm>
                <a:off x="7801210"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75"/>
              <p:cNvSpPr/>
              <p:nvPr/>
            </p:nvSpPr>
            <p:spPr>
              <a:xfrm>
                <a:off x="7801210"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75"/>
              <p:cNvSpPr/>
              <p:nvPr/>
            </p:nvSpPr>
            <p:spPr>
              <a:xfrm>
                <a:off x="7801210"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8" name="Google Shape;258;p75"/>
            <p:cNvGrpSpPr/>
            <p:nvPr/>
          </p:nvGrpSpPr>
          <p:grpSpPr>
            <a:xfrm>
              <a:off x="8259418" y="3757688"/>
              <a:ext cx="316800" cy="1384535"/>
              <a:chOff x="8259418" y="3757688"/>
              <a:chExt cx="316800" cy="1384535"/>
            </a:xfrm>
          </p:grpSpPr>
          <p:sp>
            <p:nvSpPr>
              <p:cNvPr id="259" name="Google Shape;259;p75"/>
              <p:cNvSpPr/>
              <p:nvPr/>
            </p:nvSpPr>
            <p:spPr>
              <a:xfrm>
                <a:off x="8259418"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75"/>
              <p:cNvSpPr/>
              <p:nvPr/>
            </p:nvSpPr>
            <p:spPr>
              <a:xfrm>
                <a:off x="8259418"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75"/>
              <p:cNvSpPr/>
              <p:nvPr/>
            </p:nvSpPr>
            <p:spPr>
              <a:xfrm>
                <a:off x="8259418"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75"/>
              <p:cNvSpPr/>
              <p:nvPr/>
            </p:nvSpPr>
            <p:spPr>
              <a:xfrm>
                <a:off x="8259418"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75"/>
            <p:cNvGrpSpPr/>
            <p:nvPr/>
          </p:nvGrpSpPr>
          <p:grpSpPr>
            <a:xfrm>
              <a:off x="8717625" y="3409675"/>
              <a:ext cx="316800" cy="1732548"/>
              <a:chOff x="8717625" y="3409675"/>
              <a:chExt cx="316800" cy="1732548"/>
            </a:xfrm>
          </p:grpSpPr>
          <p:sp>
            <p:nvSpPr>
              <p:cNvPr id="264" name="Google Shape;264;p75"/>
              <p:cNvSpPr/>
              <p:nvPr/>
            </p:nvSpPr>
            <p:spPr>
              <a:xfrm>
                <a:off x="8717625" y="4453711"/>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75"/>
              <p:cNvSpPr/>
              <p:nvPr/>
            </p:nvSpPr>
            <p:spPr>
              <a:xfrm>
                <a:off x="8717625" y="3757688"/>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75"/>
              <p:cNvSpPr/>
              <p:nvPr/>
            </p:nvSpPr>
            <p:spPr>
              <a:xfrm>
                <a:off x="8717625" y="410570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75"/>
              <p:cNvSpPr/>
              <p:nvPr/>
            </p:nvSpPr>
            <p:spPr>
              <a:xfrm>
                <a:off x="8717625" y="3409675"/>
                <a:ext cx="316800" cy="1732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75"/>
              <p:cNvSpPr/>
              <p:nvPr/>
            </p:nvSpPr>
            <p:spPr>
              <a:xfrm>
                <a:off x="8717625" y="4801723"/>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69" name="Google Shape;269;p75"/>
          <p:cNvGrpSpPr/>
          <p:nvPr/>
        </p:nvGrpSpPr>
        <p:grpSpPr>
          <a:xfrm>
            <a:off x="5043503" y="0"/>
            <a:ext cx="3814072" cy="3839101"/>
            <a:chOff x="5043503" y="0"/>
            <a:chExt cx="3814072" cy="3839101"/>
          </a:xfrm>
        </p:grpSpPr>
        <p:sp>
          <p:nvSpPr>
            <p:cNvPr id="270" name="Google Shape;270;p75"/>
            <p:cNvSpPr/>
            <p:nvPr/>
          </p:nvSpPr>
          <p:spPr>
            <a:xfrm>
              <a:off x="8460975" y="1817775"/>
              <a:ext cx="396600" cy="3966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75"/>
            <p:cNvSpPr/>
            <p:nvPr/>
          </p:nvSpPr>
          <p:spPr>
            <a:xfrm rot="-9830444">
              <a:off x="6469759" y="3480727"/>
              <a:ext cx="320148" cy="32014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2" name="Google Shape;272;p75"/>
            <p:cNvGrpSpPr/>
            <p:nvPr/>
          </p:nvGrpSpPr>
          <p:grpSpPr>
            <a:xfrm>
              <a:off x="7647815" y="2704283"/>
              <a:ext cx="635220" cy="635219"/>
              <a:chOff x="6725724" y="2701260"/>
              <a:chExt cx="1208101" cy="1208100"/>
            </a:xfrm>
          </p:grpSpPr>
          <p:sp>
            <p:nvSpPr>
              <p:cNvPr id="273" name="Google Shape;273;p75"/>
              <p:cNvSpPr/>
              <p:nvPr/>
            </p:nvSpPr>
            <p:spPr>
              <a:xfrm rot="5400000">
                <a:off x="6725725" y="2701260"/>
                <a:ext cx="1208100" cy="12081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75"/>
              <p:cNvSpPr/>
              <p:nvPr/>
            </p:nvSpPr>
            <p:spPr>
              <a:xfrm rot="5400000">
                <a:off x="6725724" y="2701260"/>
                <a:ext cx="1208100" cy="1208100"/>
              </a:xfrm>
              <a:prstGeom prst="pie">
                <a:avLst>
                  <a:gd fmla="val 8244818" name="adj1"/>
                  <a:gd fmla="val 16246175"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75"/>
              <p:cNvSpPr/>
              <p:nvPr/>
            </p:nvSpPr>
            <p:spPr>
              <a:xfrm rot="5400000">
                <a:off x="6954988" y="2930398"/>
                <a:ext cx="749700" cy="7497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6" name="Google Shape;276;p75"/>
            <p:cNvSpPr/>
            <p:nvPr/>
          </p:nvSpPr>
          <p:spPr>
            <a:xfrm>
              <a:off x="8460975" y="1817775"/>
              <a:ext cx="396600" cy="396600"/>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77" name="Google Shape;277;p75"/>
            <p:cNvGrpSpPr/>
            <p:nvPr/>
          </p:nvGrpSpPr>
          <p:grpSpPr>
            <a:xfrm>
              <a:off x="7952718" y="179238"/>
              <a:ext cx="873165" cy="873002"/>
              <a:chOff x="7754428" y="208725"/>
              <a:chExt cx="541800" cy="541800"/>
            </a:xfrm>
          </p:grpSpPr>
          <p:sp>
            <p:nvSpPr>
              <p:cNvPr id="278" name="Google Shape;278;p75"/>
              <p:cNvSpPr/>
              <p:nvPr/>
            </p:nvSpPr>
            <p:spPr>
              <a:xfrm rot="-8647347">
                <a:off x="7831319" y="285616"/>
                <a:ext cx="388018" cy="388018"/>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75"/>
              <p:cNvSpPr/>
              <p:nvPr/>
            </p:nvSpPr>
            <p:spPr>
              <a:xfrm rot="-8647347">
                <a:off x="7831319" y="285616"/>
                <a:ext cx="388018" cy="388018"/>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0" name="Google Shape;280;p75"/>
            <p:cNvSpPr/>
            <p:nvPr/>
          </p:nvSpPr>
          <p:spPr>
            <a:xfrm>
              <a:off x="5399840" y="356365"/>
              <a:ext cx="2577000" cy="257700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75"/>
            <p:cNvSpPr/>
            <p:nvPr/>
          </p:nvSpPr>
          <p:spPr>
            <a:xfrm rot="2043858">
              <a:off x="5503813" y="460310"/>
              <a:ext cx="2369480" cy="2369480"/>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75"/>
            <p:cNvSpPr/>
            <p:nvPr/>
          </p:nvSpPr>
          <p:spPr>
            <a:xfrm>
              <a:off x="5399795" y="360281"/>
              <a:ext cx="2577000" cy="2577000"/>
            </a:xfrm>
            <a:prstGeom prst="pie">
              <a:avLst>
                <a:gd fmla="val 8801158"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75"/>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75"/>
            <p:cNvSpPr/>
            <p:nvPr/>
          </p:nvSpPr>
          <p:spPr>
            <a:xfrm>
              <a:off x="5399795" y="356358"/>
              <a:ext cx="2577000" cy="2577000"/>
            </a:xfrm>
            <a:prstGeom prst="pie">
              <a:avLst>
                <a:gd fmla="val 1255410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75"/>
            <p:cNvSpPr/>
            <p:nvPr/>
          </p:nvSpPr>
          <p:spPr>
            <a:xfrm rot="-9830444">
              <a:off x="6469759" y="3480726"/>
              <a:ext cx="320148" cy="320148"/>
            </a:xfrm>
            <a:prstGeom prst="pie">
              <a:avLst>
                <a:gd fmla="val 19376841" name="adj1"/>
                <a:gd fmla="val 1620000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86" name="Google Shape;286;p75"/>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87" name="Google Shape;287;p75"/>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288" name="Google Shape;288;p7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9" name="Shape 289"/>
        <p:cNvGrpSpPr/>
        <p:nvPr/>
      </p:nvGrpSpPr>
      <p:grpSpPr>
        <a:xfrm>
          <a:off x="0" y="0"/>
          <a:ext cx="0" cy="0"/>
          <a:chOff x="0" y="0"/>
          <a:chExt cx="0" cy="0"/>
        </a:xfrm>
      </p:grpSpPr>
      <p:sp>
        <p:nvSpPr>
          <p:cNvPr id="290" name="Google Shape;290;p7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91" name="Shape 291"/>
        <p:cNvGrpSpPr/>
        <p:nvPr/>
      </p:nvGrpSpPr>
      <p:grpSpPr>
        <a:xfrm>
          <a:off x="0" y="0"/>
          <a:ext cx="0" cy="0"/>
          <a:chOff x="0" y="0"/>
          <a:chExt cx="0" cy="0"/>
        </a:xfrm>
      </p:grpSpPr>
      <p:grpSp>
        <p:nvGrpSpPr>
          <p:cNvPr id="292" name="Google Shape;292;p77"/>
          <p:cNvGrpSpPr/>
          <p:nvPr/>
        </p:nvGrpSpPr>
        <p:grpSpPr>
          <a:xfrm>
            <a:off x="146769" y="3406"/>
            <a:ext cx="1233214" cy="1384535"/>
            <a:chOff x="146769" y="3406"/>
            <a:chExt cx="1233214" cy="1384535"/>
          </a:xfrm>
        </p:grpSpPr>
        <p:grpSp>
          <p:nvGrpSpPr>
            <p:cNvPr id="293" name="Google Shape;293;p77"/>
            <p:cNvGrpSpPr/>
            <p:nvPr/>
          </p:nvGrpSpPr>
          <p:grpSpPr>
            <a:xfrm>
              <a:off x="1063183" y="3406"/>
              <a:ext cx="316800" cy="688513"/>
              <a:chOff x="1063183" y="3406"/>
              <a:chExt cx="316800" cy="688513"/>
            </a:xfrm>
          </p:grpSpPr>
          <p:sp>
            <p:nvSpPr>
              <p:cNvPr id="294" name="Google Shape;294;p77"/>
              <p:cNvSpPr/>
              <p:nvPr/>
            </p:nvSpPr>
            <p:spPr>
              <a:xfrm rot="10800000">
                <a:off x="1063183"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77"/>
              <p:cNvSpPr/>
              <p:nvPr/>
            </p:nvSpPr>
            <p:spPr>
              <a:xfrm rot="10800000">
                <a:off x="1063183"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96" name="Google Shape;296;p77"/>
            <p:cNvGrpSpPr/>
            <p:nvPr/>
          </p:nvGrpSpPr>
          <p:grpSpPr>
            <a:xfrm>
              <a:off x="604976" y="3406"/>
              <a:ext cx="316800" cy="1036524"/>
              <a:chOff x="604976" y="3406"/>
              <a:chExt cx="316800" cy="1036524"/>
            </a:xfrm>
          </p:grpSpPr>
          <p:sp>
            <p:nvSpPr>
              <p:cNvPr id="297" name="Google Shape;297;p77"/>
              <p:cNvSpPr/>
              <p:nvPr/>
            </p:nvSpPr>
            <p:spPr>
              <a:xfrm rot="10800000">
                <a:off x="604976"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77"/>
              <p:cNvSpPr/>
              <p:nvPr/>
            </p:nvSpPr>
            <p:spPr>
              <a:xfrm rot="10800000">
                <a:off x="604976"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77"/>
              <p:cNvSpPr/>
              <p:nvPr/>
            </p:nvSpPr>
            <p:spPr>
              <a:xfrm rot="10800000">
                <a:off x="604976"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0" name="Google Shape;300;p77"/>
            <p:cNvGrpSpPr/>
            <p:nvPr/>
          </p:nvGrpSpPr>
          <p:grpSpPr>
            <a:xfrm>
              <a:off x="146769" y="3406"/>
              <a:ext cx="316800" cy="1384535"/>
              <a:chOff x="146769" y="3406"/>
              <a:chExt cx="316800" cy="1384535"/>
            </a:xfrm>
          </p:grpSpPr>
          <p:sp>
            <p:nvSpPr>
              <p:cNvPr id="301" name="Google Shape;301;p77"/>
              <p:cNvSpPr/>
              <p:nvPr/>
            </p:nvSpPr>
            <p:spPr>
              <a:xfrm rot="10800000">
                <a:off x="146769" y="3419"/>
                <a:ext cx="316800" cy="688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77"/>
              <p:cNvSpPr/>
              <p:nvPr/>
            </p:nvSpPr>
            <p:spPr>
              <a:xfrm rot="10800000">
                <a:off x="146769" y="3441"/>
                <a:ext cx="316800" cy="1384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77"/>
              <p:cNvSpPr/>
              <p:nvPr/>
            </p:nvSpPr>
            <p:spPr>
              <a:xfrm rot="10800000">
                <a:off x="146769" y="3430"/>
                <a:ext cx="316800" cy="1036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77"/>
              <p:cNvSpPr/>
              <p:nvPr/>
            </p:nvSpPr>
            <p:spPr>
              <a:xfrm rot="10800000">
                <a:off x="146769" y="3406"/>
                <a:ext cx="316800" cy="340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305" name="Google Shape;305;p77"/>
          <p:cNvGrpSpPr/>
          <p:nvPr/>
        </p:nvGrpSpPr>
        <p:grpSpPr>
          <a:xfrm>
            <a:off x="6775084" y="2904008"/>
            <a:ext cx="2186147" cy="2239500"/>
            <a:chOff x="6775084" y="2904008"/>
            <a:chExt cx="2186147" cy="2239500"/>
          </a:xfrm>
        </p:grpSpPr>
        <p:grpSp>
          <p:nvGrpSpPr>
            <p:cNvPr id="306" name="Google Shape;306;p77"/>
            <p:cNvGrpSpPr/>
            <p:nvPr/>
          </p:nvGrpSpPr>
          <p:grpSpPr>
            <a:xfrm>
              <a:off x="6775084" y="4253708"/>
              <a:ext cx="409500" cy="889800"/>
              <a:chOff x="6775084" y="4253708"/>
              <a:chExt cx="409500" cy="889800"/>
            </a:xfrm>
          </p:grpSpPr>
          <p:sp>
            <p:nvSpPr>
              <p:cNvPr id="307" name="Google Shape;307;p77"/>
              <p:cNvSpPr/>
              <p:nvPr/>
            </p:nvSpPr>
            <p:spPr>
              <a:xfrm>
                <a:off x="6775084"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77"/>
              <p:cNvSpPr/>
              <p:nvPr/>
            </p:nvSpPr>
            <p:spPr>
              <a:xfrm>
                <a:off x="6775084"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77"/>
            <p:cNvGrpSpPr/>
            <p:nvPr/>
          </p:nvGrpSpPr>
          <p:grpSpPr>
            <a:xfrm>
              <a:off x="7367299" y="3804008"/>
              <a:ext cx="409500" cy="1339500"/>
              <a:chOff x="7367299" y="3804008"/>
              <a:chExt cx="409500" cy="1339500"/>
            </a:xfrm>
          </p:grpSpPr>
          <p:sp>
            <p:nvSpPr>
              <p:cNvPr id="310" name="Google Shape;310;p77"/>
              <p:cNvSpPr/>
              <p:nvPr/>
            </p:nvSpPr>
            <p:spPr>
              <a:xfrm>
                <a:off x="7367299"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77"/>
              <p:cNvSpPr/>
              <p:nvPr/>
            </p:nvSpPr>
            <p:spPr>
              <a:xfrm>
                <a:off x="7367299"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77"/>
              <p:cNvSpPr/>
              <p:nvPr/>
            </p:nvSpPr>
            <p:spPr>
              <a:xfrm>
                <a:off x="7367299"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3" name="Google Shape;313;p77"/>
            <p:cNvGrpSpPr/>
            <p:nvPr/>
          </p:nvGrpSpPr>
          <p:grpSpPr>
            <a:xfrm>
              <a:off x="7959516" y="3354008"/>
              <a:ext cx="409500" cy="1789500"/>
              <a:chOff x="7959516" y="3354008"/>
              <a:chExt cx="409500" cy="1789500"/>
            </a:xfrm>
          </p:grpSpPr>
          <p:sp>
            <p:nvSpPr>
              <p:cNvPr id="314" name="Google Shape;314;p77"/>
              <p:cNvSpPr/>
              <p:nvPr/>
            </p:nvSpPr>
            <p:spPr>
              <a:xfrm>
                <a:off x="7959516"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77"/>
              <p:cNvSpPr/>
              <p:nvPr/>
            </p:nvSpPr>
            <p:spPr>
              <a:xfrm>
                <a:off x="7959516"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77"/>
              <p:cNvSpPr/>
              <p:nvPr/>
            </p:nvSpPr>
            <p:spPr>
              <a:xfrm>
                <a:off x="7959516"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7"/>
              <p:cNvSpPr/>
              <p:nvPr/>
            </p:nvSpPr>
            <p:spPr>
              <a:xfrm>
                <a:off x="7959516"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8" name="Google Shape;318;p77"/>
            <p:cNvGrpSpPr/>
            <p:nvPr/>
          </p:nvGrpSpPr>
          <p:grpSpPr>
            <a:xfrm>
              <a:off x="8551731" y="2904008"/>
              <a:ext cx="409500" cy="2239500"/>
              <a:chOff x="8551731" y="2904008"/>
              <a:chExt cx="409500" cy="2239500"/>
            </a:xfrm>
          </p:grpSpPr>
          <p:sp>
            <p:nvSpPr>
              <p:cNvPr id="319" name="Google Shape;319;p77"/>
              <p:cNvSpPr/>
              <p:nvPr/>
            </p:nvSpPr>
            <p:spPr>
              <a:xfrm>
                <a:off x="8551731" y="4253708"/>
                <a:ext cx="409500" cy="8898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7"/>
              <p:cNvSpPr/>
              <p:nvPr/>
            </p:nvSpPr>
            <p:spPr>
              <a:xfrm>
                <a:off x="8551731" y="3354008"/>
                <a:ext cx="409500" cy="178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7"/>
              <p:cNvSpPr/>
              <p:nvPr/>
            </p:nvSpPr>
            <p:spPr>
              <a:xfrm>
                <a:off x="8551731" y="3804008"/>
                <a:ext cx="409500" cy="13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7"/>
              <p:cNvSpPr/>
              <p:nvPr/>
            </p:nvSpPr>
            <p:spPr>
              <a:xfrm>
                <a:off x="8551731" y="2904008"/>
                <a:ext cx="409500" cy="22395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7"/>
              <p:cNvSpPr/>
              <p:nvPr/>
            </p:nvSpPr>
            <p:spPr>
              <a:xfrm>
                <a:off x="8551731" y="4703408"/>
                <a:ext cx="409500" cy="4401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24" name="Google Shape;324;p77"/>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25" name="Google Shape;325;p7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6" name="Shape 326"/>
        <p:cNvGrpSpPr/>
        <p:nvPr/>
      </p:nvGrpSpPr>
      <p:grpSpPr>
        <a:xfrm>
          <a:off x="0" y="0"/>
          <a:ext cx="0" cy="0"/>
          <a:chOff x="0" y="0"/>
          <a:chExt cx="0" cy="0"/>
        </a:xfrm>
      </p:grpSpPr>
      <p:grpSp>
        <p:nvGrpSpPr>
          <p:cNvPr id="327" name="Google Shape;327;p78"/>
          <p:cNvGrpSpPr/>
          <p:nvPr/>
        </p:nvGrpSpPr>
        <p:grpSpPr>
          <a:xfrm>
            <a:off x="625966" y="299376"/>
            <a:ext cx="999312" cy="999312"/>
            <a:chOff x="348199" y="179450"/>
            <a:chExt cx="1116300" cy="1116300"/>
          </a:xfrm>
        </p:grpSpPr>
        <p:sp>
          <p:nvSpPr>
            <p:cNvPr id="328" name="Google Shape;328;p7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p7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1" name="Google Shape;331;p78"/>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2" name="Google Shape;332;p78"/>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33" name="Google Shape;333;p7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4" name="Shape 334"/>
        <p:cNvGrpSpPr/>
        <p:nvPr/>
      </p:nvGrpSpPr>
      <p:grpSpPr>
        <a:xfrm>
          <a:off x="0" y="0"/>
          <a:ext cx="0" cy="0"/>
          <a:chOff x="0" y="0"/>
          <a:chExt cx="0" cy="0"/>
        </a:xfrm>
      </p:grpSpPr>
      <p:grpSp>
        <p:nvGrpSpPr>
          <p:cNvPr id="335" name="Google Shape;335;p79"/>
          <p:cNvGrpSpPr/>
          <p:nvPr/>
        </p:nvGrpSpPr>
        <p:grpSpPr>
          <a:xfrm>
            <a:off x="625966" y="299376"/>
            <a:ext cx="999312" cy="999312"/>
            <a:chOff x="348199" y="179450"/>
            <a:chExt cx="1116300" cy="1116300"/>
          </a:xfrm>
        </p:grpSpPr>
        <p:sp>
          <p:nvSpPr>
            <p:cNvPr id="336" name="Google Shape;336;p7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7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8" name="Google Shape;338;p7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9" name="Google Shape;339;p7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0" name="Shape 340"/>
        <p:cNvGrpSpPr/>
        <p:nvPr/>
      </p:nvGrpSpPr>
      <p:grpSpPr>
        <a:xfrm>
          <a:off x="0" y="0"/>
          <a:ext cx="0" cy="0"/>
          <a:chOff x="0" y="0"/>
          <a:chExt cx="0" cy="0"/>
        </a:xfrm>
      </p:grpSpPr>
      <p:grpSp>
        <p:nvGrpSpPr>
          <p:cNvPr id="341" name="Google Shape;341;p80"/>
          <p:cNvGrpSpPr/>
          <p:nvPr/>
        </p:nvGrpSpPr>
        <p:grpSpPr>
          <a:xfrm>
            <a:off x="625966" y="299376"/>
            <a:ext cx="999312" cy="999312"/>
            <a:chOff x="348199" y="179450"/>
            <a:chExt cx="1116300" cy="1116300"/>
          </a:xfrm>
        </p:grpSpPr>
        <p:sp>
          <p:nvSpPr>
            <p:cNvPr id="342" name="Google Shape;342;p80"/>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80"/>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4" name="Google Shape;344;p80"/>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5" name="Google Shape;345;p80"/>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46" name="Google Shape;346;p8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47" name="Shape 347"/>
        <p:cNvGrpSpPr/>
        <p:nvPr/>
      </p:nvGrpSpPr>
      <p:grpSpPr>
        <a:xfrm>
          <a:off x="0" y="0"/>
          <a:ext cx="0" cy="0"/>
          <a:chOff x="0" y="0"/>
          <a:chExt cx="0" cy="0"/>
        </a:xfrm>
      </p:grpSpPr>
      <p:grpSp>
        <p:nvGrpSpPr>
          <p:cNvPr id="348" name="Google Shape;348;p81"/>
          <p:cNvGrpSpPr/>
          <p:nvPr/>
        </p:nvGrpSpPr>
        <p:grpSpPr>
          <a:xfrm>
            <a:off x="6866714" y="1307"/>
            <a:ext cx="2267451" cy="2601689"/>
            <a:chOff x="6790514" y="1307"/>
            <a:chExt cx="2267451" cy="2601689"/>
          </a:xfrm>
        </p:grpSpPr>
        <p:grpSp>
          <p:nvGrpSpPr>
            <p:cNvPr id="349" name="Google Shape;349;p81"/>
            <p:cNvGrpSpPr/>
            <p:nvPr/>
          </p:nvGrpSpPr>
          <p:grpSpPr>
            <a:xfrm>
              <a:off x="7067607" y="1307"/>
              <a:ext cx="1990358" cy="1990303"/>
              <a:chOff x="7067607" y="1307"/>
              <a:chExt cx="1990358" cy="1990303"/>
            </a:xfrm>
          </p:grpSpPr>
          <p:sp>
            <p:nvSpPr>
              <p:cNvPr id="350" name="Google Shape;350;p81"/>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81"/>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81"/>
              <p:cNvSpPr/>
              <p:nvPr/>
            </p:nvSpPr>
            <p:spPr>
              <a:xfrm rot="-8649154">
                <a:off x="7349962" y="283757"/>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3" name="Google Shape;353;p81"/>
            <p:cNvGrpSpPr/>
            <p:nvPr/>
          </p:nvGrpSpPr>
          <p:grpSpPr>
            <a:xfrm>
              <a:off x="8207126" y="1807997"/>
              <a:ext cx="795000" cy="795000"/>
              <a:chOff x="8207126" y="1807997"/>
              <a:chExt cx="795000" cy="795000"/>
            </a:xfrm>
          </p:grpSpPr>
          <p:sp>
            <p:nvSpPr>
              <p:cNvPr id="354" name="Google Shape;354;p81"/>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81"/>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81"/>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57" name="Google Shape;357;p81"/>
            <p:cNvGrpSpPr/>
            <p:nvPr/>
          </p:nvGrpSpPr>
          <p:grpSpPr>
            <a:xfrm>
              <a:off x="6790514" y="118857"/>
              <a:ext cx="548700" cy="548700"/>
              <a:chOff x="6790514" y="118857"/>
              <a:chExt cx="548700" cy="548700"/>
            </a:xfrm>
          </p:grpSpPr>
          <p:sp>
            <p:nvSpPr>
              <p:cNvPr id="358" name="Google Shape;358;p81"/>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81"/>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60" name="Google Shape;360;p81"/>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61" name="Google Shape;361;p8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2" name="Shape 362"/>
        <p:cNvGrpSpPr/>
        <p:nvPr/>
      </p:nvGrpSpPr>
      <p:grpSpPr>
        <a:xfrm>
          <a:off x="0" y="0"/>
          <a:ext cx="0" cy="0"/>
          <a:chOff x="0" y="0"/>
          <a:chExt cx="0" cy="0"/>
        </a:xfrm>
      </p:grpSpPr>
      <p:grpSp>
        <p:nvGrpSpPr>
          <p:cNvPr id="363" name="Google Shape;363;p82"/>
          <p:cNvGrpSpPr/>
          <p:nvPr/>
        </p:nvGrpSpPr>
        <p:grpSpPr>
          <a:xfrm>
            <a:off x="625966" y="299376"/>
            <a:ext cx="999312" cy="999312"/>
            <a:chOff x="348199" y="179450"/>
            <a:chExt cx="1116300" cy="1116300"/>
          </a:xfrm>
        </p:grpSpPr>
        <p:sp>
          <p:nvSpPr>
            <p:cNvPr id="364" name="Google Shape;364;p82"/>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82"/>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6" name="Google Shape;366;p82"/>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67" name="Google Shape;367;p82"/>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368" name="Google Shape;368;p82"/>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69" name="Google Shape;369;p8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63"/>
          <p:cNvGrpSpPr/>
          <p:nvPr/>
        </p:nvGrpSpPr>
        <p:grpSpPr>
          <a:xfrm>
            <a:off x="625966" y="299376"/>
            <a:ext cx="999312" cy="999312"/>
            <a:chOff x="348199" y="179450"/>
            <a:chExt cx="1116300" cy="1116300"/>
          </a:xfrm>
        </p:grpSpPr>
        <p:sp>
          <p:nvSpPr>
            <p:cNvPr id="51" name="Google Shape;51;p63"/>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63"/>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6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63"/>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6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0" name="Shape 370"/>
        <p:cNvGrpSpPr/>
        <p:nvPr/>
      </p:nvGrpSpPr>
      <p:grpSpPr>
        <a:xfrm>
          <a:off x="0" y="0"/>
          <a:ext cx="0" cy="0"/>
          <a:chOff x="0" y="0"/>
          <a:chExt cx="0" cy="0"/>
        </a:xfrm>
      </p:grpSpPr>
      <p:grpSp>
        <p:nvGrpSpPr>
          <p:cNvPr id="371" name="Google Shape;371;p83"/>
          <p:cNvGrpSpPr/>
          <p:nvPr/>
        </p:nvGrpSpPr>
        <p:grpSpPr>
          <a:xfrm>
            <a:off x="713373" y="3847119"/>
            <a:ext cx="825392" cy="825392"/>
            <a:chOff x="348199" y="179450"/>
            <a:chExt cx="1116300" cy="1116300"/>
          </a:xfrm>
        </p:grpSpPr>
        <p:sp>
          <p:nvSpPr>
            <p:cNvPr id="372" name="Google Shape;372;p83"/>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83"/>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4" name="Google Shape;374;p83"/>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375" name="Google Shape;375;p8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376" name="Shape 376"/>
        <p:cNvGrpSpPr/>
        <p:nvPr/>
      </p:nvGrpSpPr>
      <p:grpSpPr>
        <a:xfrm>
          <a:off x="0" y="0"/>
          <a:ext cx="0" cy="0"/>
          <a:chOff x="0" y="0"/>
          <a:chExt cx="0" cy="0"/>
        </a:xfrm>
      </p:grpSpPr>
      <p:grpSp>
        <p:nvGrpSpPr>
          <p:cNvPr id="377" name="Google Shape;377;p84"/>
          <p:cNvGrpSpPr/>
          <p:nvPr/>
        </p:nvGrpSpPr>
        <p:grpSpPr>
          <a:xfrm>
            <a:off x="49" y="4099200"/>
            <a:ext cx="9144039" cy="1044300"/>
            <a:chOff x="49" y="4099200"/>
            <a:chExt cx="9144039" cy="1044300"/>
          </a:xfrm>
        </p:grpSpPr>
        <p:grpSp>
          <p:nvGrpSpPr>
            <p:cNvPr id="378" name="Google Shape;378;p84"/>
            <p:cNvGrpSpPr/>
            <p:nvPr/>
          </p:nvGrpSpPr>
          <p:grpSpPr>
            <a:xfrm>
              <a:off x="49" y="4309200"/>
              <a:ext cx="231622" cy="834300"/>
              <a:chOff x="2688737" y="4301380"/>
              <a:chExt cx="231900" cy="834300"/>
            </a:xfrm>
          </p:grpSpPr>
          <p:sp>
            <p:nvSpPr>
              <p:cNvPr id="379" name="Google Shape;379;p8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8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8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8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3" name="Google Shape;383;p84"/>
            <p:cNvGrpSpPr/>
            <p:nvPr/>
          </p:nvGrpSpPr>
          <p:grpSpPr>
            <a:xfrm>
              <a:off x="371403" y="4099200"/>
              <a:ext cx="231622" cy="1044300"/>
              <a:chOff x="2688737" y="4091380"/>
              <a:chExt cx="231900" cy="1044300"/>
            </a:xfrm>
          </p:grpSpPr>
          <p:sp>
            <p:nvSpPr>
              <p:cNvPr id="384" name="Google Shape;384;p8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8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8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84"/>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8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89" name="Google Shape;389;p84"/>
            <p:cNvGrpSpPr/>
            <p:nvPr/>
          </p:nvGrpSpPr>
          <p:grpSpPr>
            <a:xfrm>
              <a:off x="742758" y="4309200"/>
              <a:ext cx="231622" cy="834300"/>
              <a:chOff x="2688737" y="4301380"/>
              <a:chExt cx="231900" cy="834300"/>
            </a:xfrm>
          </p:grpSpPr>
          <p:sp>
            <p:nvSpPr>
              <p:cNvPr id="390" name="Google Shape;390;p8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84"/>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8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8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4" name="Google Shape;394;p84"/>
            <p:cNvGrpSpPr/>
            <p:nvPr/>
          </p:nvGrpSpPr>
          <p:grpSpPr>
            <a:xfrm>
              <a:off x="1114112" y="4518900"/>
              <a:ext cx="231622" cy="624600"/>
              <a:chOff x="2688737" y="4511080"/>
              <a:chExt cx="231900" cy="624600"/>
            </a:xfrm>
          </p:grpSpPr>
          <p:sp>
            <p:nvSpPr>
              <p:cNvPr id="395" name="Google Shape;395;p84"/>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84"/>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84"/>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98" name="Google Shape;398;p84"/>
            <p:cNvGrpSpPr/>
            <p:nvPr/>
          </p:nvGrpSpPr>
          <p:grpSpPr>
            <a:xfrm>
              <a:off x="1856753" y="4099200"/>
              <a:ext cx="231600" cy="1044300"/>
              <a:chOff x="1856753" y="4099200"/>
              <a:chExt cx="231600" cy="1044300"/>
            </a:xfrm>
          </p:grpSpPr>
          <p:sp>
            <p:nvSpPr>
              <p:cNvPr id="399" name="Google Shape;399;p84"/>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84"/>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84"/>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84"/>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84"/>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4" name="Google Shape;404;p84"/>
            <p:cNvGrpSpPr/>
            <p:nvPr/>
          </p:nvGrpSpPr>
          <p:grpSpPr>
            <a:xfrm>
              <a:off x="2228107" y="4309200"/>
              <a:ext cx="231600" cy="834300"/>
              <a:chOff x="2228107" y="4309200"/>
              <a:chExt cx="231600" cy="834300"/>
            </a:xfrm>
          </p:grpSpPr>
          <p:sp>
            <p:nvSpPr>
              <p:cNvPr id="405" name="Google Shape;405;p84"/>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84"/>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84"/>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84"/>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09" name="Google Shape;409;p84"/>
            <p:cNvGrpSpPr/>
            <p:nvPr/>
          </p:nvGrpSpPr>
          <p:grpSpPr>
            <a:xfrm>
              <a:off x="2599462" y="4518900"/>
              <a:ext cx="231600" cy="624600"/>
              <a:chOff x="2599462" y="4518900"/>
              <a:chExt cx="231600" cy="624600"/>
            </a:xfrm>
          </p:grpSpPr>
          <p:sp>
            <p:nvSpPr>
              <p:cNvPr id="410" name="Google Shape;410;p84"/>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84"/>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84"/>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3" name="Google Shape;413;p84"/>
            <p:cNvGrpSpPr/>
            <p:nvPr/>
          </p:nvGrpSpPr>
          <p:grpSpPr>
            <a:xfrm>
              <a:off x="3342171" y="4099200"/>
              <a:ext cx="231600" cy="1044300"/>
              <a:chOff x="3342171" y="4099200"/>
              <a:chExt cx="231600" cy="1044300"/>
            </a:xfrm>
          </p:grpSpPr>
          <p:sp>
            <p:nvSpPr>
              <p:cNvPr id="414" name="Google Shape;414;p84"/>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84"/>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84"/>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84"/>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84"/>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19" name="Google Shape;419;p84"/>
            <p:cNvGrpSpPr/>
            <p:nvPr/>
          </p:nvGrpSpPr>
          <p:grpSpPr>
            <a:xfrm>
              <a:off x="3713525" y="4309200"/>
              <a:ext cx="231600" cy="834300"/>
              <a:chOff x="3713525" y="4309200"/>
              <a:chExt cx="231600" cy="834300"/>
            </a:xfrm>
          </p:grpSpPr>
          <p:sp>
            <p:nvSpPr>
              <p:cNvPr id="420" name="Google Shape;420;p84"/>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84"/>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84"/>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84"/>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4" name="Google Shape;424;p84"/>
            <p:cNvGrpSpPr/>
            <p:nvPr/>
          </p:nvGrpSpPr>
          <p:grpSpPr>
            <a:xfrm>
              <a:off x="1485398" y="4309200"/>
              <a:ext cx="231600" cy="834300"/>
              <a:chOff x="1485398" y="4309200"/>
              <a:chExt cx="231600" cy="834300"/>
            </a:xfrm>
          </p:grpSpPr>
          <p:sp>
            <p:nvSpPr>
              <p:cNvPr id="425" name="Google Shape;425;p84"/>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84"/>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84"/>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84"/>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29" name="Google Shape;429;p84"/>
            <p:cNvGrpSpPr/>
            <p:nvPr/>
          </p:nvGrpSpPr>
          <p:grpSpPr>
            <a:xfrm>
              <a:off x="4084879" y="4518900"/>
              <a:ext cx="231600" cy="624600"/>
              <a:chOff x="4084879" y="4518900"/>
              <a:chExt cx="231600" cy="624600"/>
            </a:xfrm>
          </p:grpSpPr>
          <p:sp>
            <p:nvSpPr>
              <p:cNvPr id="430" name="Google Shape;430;p84"/>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84"/>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84"/>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3" name="Google Shape;433;p84"/>
            <p:cNvGrpSpPr/>
            <p:nvPr/>
          </p:nvGrpSpPr>
          <p:grpSpPr>
            <a:xfrm>
              <a:off x="2970816" y="4309200"/>
              <a:ext cx="231600" cy="834300"/>
              <a:chOff x="2970816" y="4309200"/>
              <a:chExt cx="231600" cy="834300"/>
            </a:xfrm>
          </p:grpSpPr>
          <p:sp>
            <p:nvSpPr>
              <p:cNvPr id="434" name="Google Shape;434;p84"/>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84"/>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84"/>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84"/>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38" name="Google Shape;438;p84"/>
            <p:cNvGrpSpPr/>
            <p:nvPr/>
          </p:nvGrpSpPr>
          <p:grpSpPr>
            <a:xfrm>
              <a:off x="4456234" y="4309200"/>
              <a:ext cx="231600" cy="834300"/>
              <a:chOff x="4456234" y="4309200"/>
              <a:chExt cx="231600" cy="834300"/>
            </a:xfrm>
          </p:grpSpPr>
          <p:sp>
            <p:nvSpPr>
              <p:cNvPr id="439" name="Google Shape;439;p84"/>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84"/>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84"/>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84"/>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3" name="Google Shape;443;p84"/>
            <p:cNvGrpSpPr/>
            <p:nvPr/>
          </p:nvGrpSpPr>
          <p:grpSpPr>
            <a:xfrm>
              <a:off x="4827588" y="4099200"/>
              <a:ext cx="231600" cy="1044300"/>
              <a:chOff x="4827588" y="4099200"/>
              <a:chExt cx="231600" cy="1044300"/>
            </a:xfrm>
          </p:grpSpPr>
          <p:sp>
            <p:nvSpPr>
              <p:cNvPr id="444" name="Google Shape;444;p84"/>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84"/>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84"/>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84"/>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84"/>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49" name="Google Shape;449;p84"/>
            <p:cNvGrpSpPr/>
            <p:nvPr/>
          </p:nvGrpSpPr>
          <p:grpSpPr>
            <a:xfrm>
              <a:off x="5198943" y="4309200"/>
              <a:ext cx="231600" cy="834300"/>
              <a:chOff x="5198943" y="4309200"/>
              <a:chExt cx="231600" cy="834300"/>
            </a:xfrm>
          </p:grpSpPr>
          <p:sp>
            <p:nvSpPr>
              <p:cNvPr id="450" name="Google Shape;450;p84"/>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84"/>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84"/>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84"/>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4" name="Google Shape;454;p84"/>
            <p:cNvGrpSpPr/>
            <p:nvPr/>
          </p:nvGrpSpPr>
          <p:grpSpPr>
            <a:xfrm>
              <a:off x="5570297" y="4518900"/>
              <a:ext cx="231600" cy="624600"/>
              <a:chOff x="5570297" y="4518900"/>
              <a:chExt cx="231600" cy="624600"/>
            </a:xfrm>
          </p:grpSpPr>
          <p:sp>
            <p:nvSpPr>
              <p:cNvPr id="455" name="Google Shape;455;p84"/>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84"/>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84"/>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58" name="Google Shape;458;p84"/>
            <p:cNvGrpSpPr/>
            <p:nvPr/>
          </p:nvGrpSpPr>
          <p:grpSpPr>
            <a:xfrm>
              <a:off x="5941652" y="4309200"/>
              <a:ext cx="231600" cy="834300"/>
              <a:chOff x="5941652" y="4309200"/>
              <a:chExt cx="231600" cy="834300"/>
            </a:xfrm>
          </p:grpSpPr>
          <p:sp>
            <p:nvSpPr>
              <p:cNvPr id="459" name="Google Shape;459;p84"/>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84"/>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84"/>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84"/>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3" name="Google Shape;463;p84"/>
            <p:cNvGrpSpPr/>
            <p:nvPr/>
          </p:nvGrpSpPr>
          <p:grpSpPr>
            <a:xfrm>
              <a:off x="6313006" y="4099200"/>
              <a:ext cx="231600" cy="1044300"/>
              <a:chOff x="6313006" y="4099200"/>
              <a:chExt cx="231600" cy="1044300"/>
            </a:xfrm>
          </p:grpSpPr>
          <p:sp>
            <p:nvSpPr>
              <p:cNvPr id="464" name="Google Shape;464;p84"/>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84"/>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84"/>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84"/>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84"/>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69" name="Google Shape;469;p84"/>
            <p:cNvGrpSpPr/>
            <p:nvPr/>
          </p:nvGrpSpPr>
          <p:grpSpPr>
            <a:xfrm>
              <a:off x="6684361" y="4309200"/>
              <a:ext cx="231600" cy="834300"/>
              <a:chOff x="6684361" y="4309200"/>
              <a:chExt cx="231600" cy="834300"/>
            </a:xfrm>
          </p:grpSpPr>
          <p:sp>
            <p:nvSpPr>
              <p:cNvPr id="470" name="Google Shape;470;p84"/>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84"/>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84"/>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84"/>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4" name="Google Shape;474;p84"/>
            <p:cNvGrpSpPr/>
            <p:nvPr/>
          </p:nvGrpSpPr>
          <p:grpSpPr>
            <a:xfrm>
              <a:off x="7055715" y="4518900"/>
              <a:ext cx="231600" cy="624600"/>
              <a:chOff x="7055715" y="4518900"/>
              <a:chExt cx="231600" cy="624600"/>
            </a:xfrm>
          </p:grpSpPr>
          <p:sp>
            <p:nvSpPr>
              <p:cNvPr id="475" name="Google Shape;475;p84"/>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84"/>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84"/>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78" name="Google Shape;478;p84"/>
            <p:cNvGrpSpPr/>
            <p:nvPr/>
          </p:nvGrpSpPr>
          <p:grpSpPr>
            <a:xfrm>
              <a:off x="7798424" y="4099200"/>
              <a:ext cx="231600" cy="1044300"/>
              <a:chOff x="7798424" y="4099200"/>
              <a:chExt cx="231600" cy="1044300"/>
            </a:xfrm>
          </p:grpSpPr>
          <p:sp>
            <p:nvSpPr>
              <p:cNvPr id="479" name="Google Shape;479;p84"/>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84"/>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84"/>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84"/>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84"/>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4" name="Google Shape;484;p84"/>
            <p:cNvGrpSpPr/>
            <p:nvPr/>
          </p:nvGrpSpPr>
          <p:grpSpPr>
            <a:xfrm>
              <a:off x="8169779" y="4309200"/>
              <a:ext cx="231600" cy="834300"/>
              <a:chOff x="8169779" y="4309200"/>
              <a:chExt cx="231600" cy="834300"/>
            </a:xfrm>
          </p:grpSpPr>
          <p:sp>
            <p:nvSpPr>
              <p:cNvPr id="485" name="Google Shape;485;p84"/>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84"/>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84"/>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84"/>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89" name="Google Shape;489;p84"/>
            <p:cNvGrpSpPr/>
            <p:nvPr/>
          </p:nvGrpSpPr>
          <p:grpSpPr>
            <a:xfrm>
              <a:off x="7427070" y="4309200"/>
              <a:ext cx="231600" cy="834300"/>
              <a:chOff x="7427070" y="4309200"/>
              <a:chExt cx="231600" cy="834300"/>
            </a:xfrm>
          </p:grpSpPr>
          <p:sp>
            <p:nvSpPr>
              <p:cNvPr id="490" name="Google Shape;490;p84"/>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84"/>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84"/>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84"/>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4" name="Google Shape;494;p84"/>
            <p:cNvGrpSpPr/>
            <p:nvPr/>
          </p:nvGrpSpPr>
          <p:grpSpPr>
            <a:xfrm>
              <a:off x="8541133" y="4518900"/>
              <a:ext cx="231600" cy="624600"/>
              <a:chOff x="8541133" y="4518900"/>
              <a:chExt cx="231600" cy="624600"/>
            </a:xfrm>
          </p:grpSpPr>
          <p:sp>
            <p:nvSpPr>
              <p:cNvPr id="495" name="Google Shape;495;p84"/>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84"/>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84"/>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498" name="Google Shape;498;p84"/>
            <p:cNvGrpSpPr/>
            <p:nvPr/>
          </p:nvGrpSpPr>
          <p:grpSpPr>
            <a:xfrm>
              <a:off x="8912488" y="4309200"/>
              <a:ext cx="231600" cy="834300"/>
              <a:chOff x="8912488" y="4309200"/>
              <a:chExt cx="231600" cy="834300"/>
            </a:xfrm>
          </p:grpSpPr>
          <p:sp>
            <p:nvSpPr>
              <p:cNvPr id="499" name="Google Shape;499;p84"/>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84"/>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84"/>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84"/>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503" name="Google Shape;503;p84"/>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504" name="Google Shape;504;p84"/>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505" name="Google Shape;505;p8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6" name="Shape 56"/>
        <p:cNvGrpSpPr/>
        <p:nvPr/>
      </p:nvGrpSpPr>
      <p:grpSpPr>
        <a:xfrm>
          <a:off x="0" y="0"/>
          <a:ext cx="0" cy="0"/>
          <a:chOff x="0" y="0"/>
          <a:chExt cx="0" cy="0"/>
        </a:xfrm>
      </p:grpSpPr>
      <p:grpSp>
        <p:nvGrpSpPr>
          <p:cNvPr id="57" name="Google Shape;57;p67"/>
          <p:cNvGrpSpPr/>
          <p:nvPr/>
        </p:nvGrpSpPr>
        <p:grpSpPr>
          <a:xfrm>
            <a:off x="625966" y="299376"/>
            <a:ext cx="999312" cy="999312"/>
            <a:chOff x="348199" y="179450"/>
            <a:chExt cx="1116300" cy="1116300"/>
          </a:xfrm>
        </p:grpSpPr>
        <p:sp>
          <p:nvSpPr>
            <p:cNvPr id="58" name="Google Shape;58;p67"/>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67"/>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0" name="Google Shape;60;p6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1" name="Google Shape;61;p67"/>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2" name="Google Shape;62;p67"/>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3" name="Google Shape;63;p6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grpSp>
        <p:nvGrpSpPr>
          <p:cNvPr id="65" name="Google Shape;65;p68"/>
          <p:cNvGrpSpPr/>
          <p:nvPr/>
        </p:nvGrpSpPr>
        <p:grpSpPr>
          <a:xfrm>
            <a:off x="625966" y="299376"/>
            <a:ext cx="999312" cy="999312"/>
            <a:chOff x="348199" y="179450"/>
            <a:chExt cx="1116300" cy="1116300"/>
          </a:xfrm>
        </p:grpSpPr>
        <p:sp>
          <p:nvSpPr>
            <p:cNvPr id="66" name="Google Shape;66;p68"/>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68"/>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68"/>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9" name="Google Shape;69;p6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p69"/>
          <p:cNvGrpSpPr/>
          <p:nvPr/>
        </p:nvGrpSpPr>
        <p:grpSpPr>
          <a:xfrm>
            <a:off x="625966" y="299376"/>
            <a:ext cx="999312" cy="999312"/>
            <a:chOff x="348199" y="179450"/>
            <a:chExt cx="1116300" cy="1116300"/>
          </a:xfrm>
        </p:grpSpPr>
        <p:sp>
          <p:nvSpPr>
            <p:cNvPr id="72" name="Google Shape;72;p69"/>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69"/>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69"/>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5" name="Google Shape;75;p69"/>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76" name="Google Shape;76;p6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77" name="Shape 77"/>
        <p:cNvGrpSpPr/>
        <p:nvPr/>
      </p:nvGrpSpPr>
      <p:grpSpPr>
        <a:xfrm>
          <a:off x="0" y="0"/>
          <a:ext cx="0" cy="0"/>
          <a:chOff x="0" y="0"/>
          <a:chExt cx="0" cy="0"/>
        </a:xfrm>
      </p:grpSpPr>
      <p:grpSp>
        <p:nvGrpSpPr>
          <p:cNvPr id="78" name="Google Shape;78;p70"/>
          <p:cNvGrpSpPr/>
          <p:nvPr/>
        </p:nvGrpSpPr>
        <p:grpSpPr>
          <a:xfrm>
            <a:off x="6866714" y="1255"/>
            <a:ext cx="2267380" cy="2601741"/>
            <a:chOff x="6790514" y="1255"/>
            <a:chExt cx="2267380" cy="2601741"/>
          </a:xfrm>
        </p:grpSpPr>
        <p:grpSp>
          <p:nvGrpSpPr>
            <p:cNvPr id="79" name="Google Shape;79;p70"/>
            <p:cNvGrpSpPr/>
            <p:nvPr/>
          </p:nvGrpSpPr>
          <p:grpSpPr>
            <a:xfrm>
              <a:off x="7067536" y="1255"/>
              <a:ext cx="1990358" cy="1990303"/>
              <a:chOff x="7067536" y="1255"/>
              <a:chExt cx="1990358" cy="1990303"/>
            </a:xfrm>
          </p:grpSpPr>
          <p:sp>
            <p:nvSpPr>
              <p:cNvPr id="80" name="Google Shape;80;p70"/>
              <p:cNvSpPr/>
              <p:nvPr/>
            </p:nvSpPr>
            <p:spPr>
              <a:xfrm rot="-8648551">
                <a:off x="7594313" y="527721"/>
                <a:ext cx="937226" cy="937226"/>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70"/>
              <p:cNvSpPr/>
              <p:nvPr/>
            </p:nvSpPr>
            <p:spPr>
              <a:xfrm rot="-8648551">
                <a:off x="7594313" y="527721"/>
                <a:ext cx="937226" cy="937226"/>
              </a:xfrm>
              <a:prstGeom prst="pie">
                <a:avLst>
                  <a:gd fmla="val 19376841"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70"/>
              <p:cNvSpPr/>
              <p:nvPr/>
            </p:nvSpPr>
            <p:spPr>
              <a:xfrm rot="-8649154">
                <a:off x="7349891" y="283705"/>
                <a:ext cx="1425647" cy="14254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70"/>
            <p:cNvGrpSpPr/>
            <p:nvPr/>
          </p:nvGrpSpPr>
          <p:grpSpPr>
            <a:xfrm>
              <a:off x="8207126" y="1807997"/>
              <a:ext cx="795000" cy="795000"/>
              <a:chOff x="8207126" y="1807997"/>
              <a:chExt cx="795000" cy="795000"/>
            </a:xfrm>
          </p:grpSpPr>
          <p:sp>
            <p:nvSpPr>
              <p:cNvPr id="84" name="Google Shape;84;p70"/>
              <p:cNvSpPr/>
              <p:nvPr/>
            </p:nvSpPr>
            <p:spPr>
              <a:xfrm rot="2152054">
                <a:off x="8319942" y="1920813"/>
                <a:ext cx="569367" cy="569367"/>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70"/>
              <p:cNvSpPr/>
              <p:nvPr/>
            </p:nvSpPr>
            <p:spPr>
              <a:xfrm rot="2150259">
                <a:off x="8408218" y="2008610"/>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70"/>
              <p:cNvSpPr/>
              <p:nvPr/>
            </p:nvSpPr>
            <p:spPr>
              <a:xfrm rot="2150259">
                <a:off x="8408218" y="2008610"/>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7" name="Google Shape;87;p70"/>
            <p:cNvGrpSpPr/>
            <p:nvPr/>
          </p:nvGrpSpPr>
          <p:grpSpPr>
            <a:xfrm>
              <a:off x="6790514" y="118857"/>
              <a:ext cx="548700" cy="548700"/>
              <a:chOff x="6790514" y="118857"/>
              <a:chExt cx="548700" cy="548700"/>
            </a:xfrm>
          </p:grpSpPr>
          <p:sp>
            <p:nvSpPr>
              <p:cNvPr id="88" name="Google Shape;88;p70"/>
              <p:cNvSpPr/>
              <p:nvPr/>
            </p:nvSpPr>
            <p:spPr>
              <a:xfrm rot="2150259">
                <a:off x="6868362" y="196705"/>
                <a:ext cx="393004" cy="393004"/>
              </a:xfrm>
              <a:prstGeom prst="ellipse">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70"/>
              <p:cNvSpPr/>
              <p:nvPr/>
            </p:nvSpPr>
            <p:spPr>
              <a:xfrm rot="2150259">
                <a:off x="6868362" y="196705"/>
                <a:ext cx="393004" cy="393004"/>
              </a:xfrm>
              <a:prstGeom prst="pie">
                <a:avLst>
                  <a:gd fmla="val 5699893" name="adj1"/>
                  <a:gd fmla="val 12313574"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90" name="Google Shape;90;p70"/>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1" name="Google Shape;91;p7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2" name="Shape 92"/>
        <p:cNvGrpSpPr/>
        <p:nvPr/>
      </p:nvGrpSpPr>
      <p:grpSpPr>
        <a:xfrm>
          <a:off x="0" y="0"/>
          <a:ext cx="0" cy="0"/>
          <a:chOff x="0" y="0"/>
          <a:chExt cx="0" cy="0"/>
        </a:xfrm>
      </p:grpSpPr>
      <p:grpSp>
        <p:nvGrpSpPr>
          <p:cNvPr id="93" name="Google Shape;93;p71"/>
          <p:cNvGrpSpPr/>
          <p:nvPr/>
        </p:nvGrpSpPr>
        <p:grpSpPr>
          <a:xfrm>
            <a:off x="625966" y="299376"/>
            <a:ext cx="999312" cy="999312"/>
            <a:chOff x="348199" y="179450"/>
            <a:chExt cx="1116300" cy="1116300"/>
          </a:xfrm>
        </p:grpSpPr>
        <p:sp>
          <p:nvSpPr>
            <p:cNvPr id="94" name="Google Shape;94;p71"/>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71"/>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71"/>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7" name="Google Shape;97;p71"/>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98" name="Google Shape;98;p71"/>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9" name="Google Shape;99;p7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0" name="Shape 100"/>
        <p:cNvGrpSpPr/>
        <p:nvPr/>
      </p:nvGrpSpPr>
      <p:grpSpPr>
        <a:xfrm>
          <a:off x="0" y="0"/>
          <a:ext cx="0" cy="0"/>
          <a:chOff x="0" y="0"/>
          <a:chExt cx="0" cy="0"/>
        </a:xfrm>
      </p:grpSpPr>
      <p:grpSp>
        <p:nvGrpSpPr>
          <p:cNvPr id="101" name="Google Shape;101;p72"/>
          <p:cNvGrpSpPr/>
          <p:nvPr/>
        </p:nvGrpSpPr>
        <p:grpSpPr>
          <a:xfrm>
            <a:off x="713373" y="3847119"/>
            <a:ext cx="825392" cy="825392"/>
            <a:chOff x="348199" y="179450"/>
            <a:chExt cx="1116300" cy="1116300"/>
          </a:xfrm>
        </p:grpSpPr>
        <p:sp>
          <p:nvSpPr>
            <p:cNvPr id="102" name="Google Shape;102;p72"/>
            <p:cNvSpPr/>
            <p:nvPr/>
          </p:nvSpPr>
          <p:spPr>
            <a:xfrm rot="-5400000">
              <a:off x="574557" y="405788"/>
              <a:ext cx="663600" cy="6636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72"/>
            <p:cNvSpPr/>
            <p:nvPr/>
          </p:nvSpPr>
          <p:spPr>
            <a:xfrm rot="-5400000">
              <a:off x="348199" y="179450"/>
              <a:ext cx="1116300" cy="1116300"/>
            </a:xfrm>
            <a:prstGeom prst="pie">
              <a:avLst>
                <a:gd fmla="val 10792838" name="adj1"/>
                <a:gd fmla="val 16200000" name="adj2"/>
              </a:avLst>
            </a:prstGeom>
            <a:solidFill>
              <a:schemeClr val="dk2">
                <a:alpha val="11764"/>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4" name="Google Shape;104;p72"/>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05" name="Google Shape;105;p7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6" name="Shape 106"/>
        <p:cNvGrpSpPr/>
        <p:nvPr/>
      </p:nvGrpSpPr>
      <p:grpSpPr>
        <a:xfrm>
          <a:off x="0" y="0"/>
          <a:ext cx="0" cy="0"/>
          <a:chOff x="0" y="0"/>
          <a:chExt cx="0" cy="0"/>
        </a:xfrm>
      </p:grpSpPr>
      <p:grpSp>
        <p:nvGrpSpPr>
          <p:cNvPr id="107" name="Google Shape;107;p73"/>
          <p:cNvGrpSpPr/>
          <p:nvPr/>
        </p:nvGrpSpPr>
        <p:grpSpPr>
          <a:xfrm>
            <a:off x="52" y="4099200"/>
            <a:ext cx="9144036" cy="1044300"/>
            <a:chOff x="52" y="4099200"/>
            <a:chExt cx="9144036" cy="1044300"/>
          </a:xfrm>
        </p:grpSpPr>
        <p:grpSp>
          <p:nvGrpSpPr>
            <p:cNvPr id="108" name="Google Shape;108;p73"/>
            <p:cNvGrpSpPr/>
            <p:nvPr/>
          </p:nvGrpSpPr>
          <p:grpSpPr>
            <a:xfrm>
              <a:off x="52" y="4309200"/>
              <a:ext cx="231622" cy="834300"/>
              <a:chOff x="2688737" y="4301380"/>
              <a:chExt cx="231900" cy="834300"/>
            </a:xfrm>
          </p:grpSpPr>
          <p:sp>
            <p:nvSpPr>
              <p:cNvPr id="109" name="Google Shape;109;p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3" name="Google Shape;113;p73"/>
            <p:cNvGrpSpPr/>
            <p:nvPr/>
          </p:nvGrpSpPr>
          <p:grpSpPr>
            <a:xfrm>
              <a:off x="371406" y="4099200"/>
              <a:ext cx="231622" cy="1044300"/>
              <a:chOff x="2688737" y="4091380"/>
              <a:chExt cx="231900" cy="1044300"/>
            </a:xfrm>
          </p:grpSpPr>
          <p:sp>
            <p:nvSpPr>
              <p:cNvPr id="114" name="Google Shape;114;p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73"/>
              <p:cNvSpPr/>
              <p:nvPr/>
            </p:nvSpPr>
            <p:spPr>
              <a:xfrm flipH="1">
                <a:off x="2688737" y="4091380"/>
                <a:ext cx="2319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9" name="Google Shape;119;p73"/>
            <p:cNvGrpSpPr/>
            <p:nvPr/>
          </p:nvGrpSpPr>
          <p:grpSpPr>
            <a:xfrm>
              <a:off x="742761" y="4309200"/>
              <a:ext cx="231622" cy="834300"/>
              <a:chOff x="2688737" y="4301380"/>
              <a:chExt cx="231900" cy="834300"/>
            </a:xfrm>
          </p:grpSpPr>
          <p:sp>
            <p:nvSpPr>
              <p:cNvPr id="120" name="Google Shape;120;p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73"/>
              <p:cNvSpPr/>
              <p:nvPr/>
            </p:nvSpPr>
            <p:spPr>
              <a:xfrm flipH="1">
                <a:off x="2688737" y="4301380"/>
                <a:ext cx="2319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4" name="Google Shape;124;p73"/>
            <p:cNvGrpSpPr/>
            <p:nvPr/>
          </p:nvGrpSpPr>
          <p:grpSpPr>
            <a:xfrm>
              <a:off x="1114115" y="4518900"/>
              <a:ext cx="231622" cy="624600"/>
              <a:chOff x="2688737" y="4511080"/>
              <a:chExt cx="231900" cy="624600"/>
            </a:xfrm>
          </p:grpSpPr>
          <p:sp>
            <p:nvSpPr>
              <p:cNvPr id="125" name="Google Shape;125;p73"/>
              <p:cNvSpPr/>
              <p:nvPr/>
            </p:nvSpPr>
            <p:spPr>
              <a:xfrm flipH="1">
                <a:off x="2688737" y="4720780"/>
                <a:ext cx="2319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73"/>
              <p:cNvSpPr/>
              <p:nvPr/>
            </p:nvSpPr>
            <p:spPr>
              <a:xfrm flipH="1">
                <a:off x="2688737" y="4511080"/>
                <a:ext cx="2319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73"/>
              <p:cNvSpPr/>
              <p:nvPr/>
            </p:nvSpPr>
            <p:spPr>
              <a:xfrm flipH="1">
                <a:off x="2688737" y="4930480"/>
                <a:ext cx="2319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8" name="Google Shape;128;p73"/>
            <p:cNvGrpSpPr/>
            <p:nvPr/>
          </p:nvGrpSpPr>
          <p:grpSpPr>
            <a:xfrm>
              <a:off x="1856753" y="4099200"/>
              <a:ext cx="231600" cy="1044300"/>
              <a:chOff x="1856753" y="4099200"/>
              <a:chExt cx="231600" cy="1044300"/>
            </a:xfrm>
          </p:grpSpPr>
          <p:sp>
            <p:nvSpPr>
              <p:cNvPr id="129" name="Google Shape;129;p73"/>
              <p:cNvSpPr/>
              <p:nvPr/>
            </p:nvSpPr>
            <p:spPr>
              <a:xfrm flipH="1">
                <a:off x="185675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73"/>
              <p:cNvSpPr/>
              <p:nvPr/>
            </p:nvSpPr>
            <p:spPr>
              <a:xfrm flipH="1">
                <a:off x="185675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73"/>
              <p:cNvSpPr/>
              <p:nvPr/>
            </p:nvSpPr>
            <p:spPr>
              <a:xfrm flipH="1">
                <a:off x="185675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73"/>
              <p:cNvSpPr/>
              <p:nvPr/>
            </p:nvSpPr>
            <p:spPr>
              <a:xfrm flipH="1">
                <a:off x="1856753"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73"/>
              <p:cNvSpPr/>
              <p:nvPr/>
            </p:nvSpPr>
            <p:spPr>
              <a:xfrm flipH="1">
                <a:off x="185675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4" name="Google Shape;134;p73"/>
            <p:cNvGrpSpPr/>
            <p:nvPr/>
          </p:nvGrpSpPr>
          <p:grpSpPr>
            <a:xfrm>
              <a:off x="2228107" y="4309200"/>
              <a:ext cx="231600" cy="834300"/>
              <a:chOff x="2228107" y="4309200"/>
              <a:chExt cx="231600" cy="834300"/>
            </a:xfrm>
          </p:grpSpPr>
          <p:sp>
            <p:nvSpPr>
              <p:cNvPr id="135" name="Google Shape;135;p73"/>
              <p:cNvSpPr/>
              <p:nvPr/>
            </p:nvSpPr>
            <p:spPr>
              <a:xfrm flipH="1">
                <a:off x="222810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73"/>
              <p:cNvSpPr/>
              <p:nvPr/>
            </p:nvSpPr>
            <p:spPr>
              <a:xfrm flipH="1">
                <a:off x="2228107"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73"/>
              <p:cNvSpPr/>
              <p:nvPr/>
            </p:nvSpPr>
            <p:spPr>
              <a:xfrm flipH="1">
                <a:off x="222810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73"/>
              <p:cNvSpPr/>
              <p:nvPr/>
            </p:nvSpPr>
            <p:spPr>
              <a:xfrm flipH="1">
                <a:off x="222810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9" name="Google Shape;139;p73"/>
            <p:cNvGrpSpPr/>
            <p:nvPr/>
          </p:nvGrpSpPr>
          <p:grpSpPr>
            <a:xfrm>
              <a:off x="2599462" y="4518900"/>
              <a:ext cx="231600" cy="624600"/>
              <a:chOff x="2599462" y="4518900"/>
              <a:chExt cx="231600" cy="624600"/>
            </a:xfrm>
          </p:grpSpPr>
          <p:sp>
            <p:nvSpPr>
              <p:cNvPr id="140" name="Google Shape;140;p73"/>
              <p:cNvSpPr/>
              <p:nvPr/>
            </p:nvSpPr>
            <p:spPr>
              <a:xfrm flipH="1">
                <a:off x="259946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73"/>
              <p:cNvSpPr/>
              <p:nvPr/>
            </p:nvSpPr>
            <p:spPr>
              <a:xfrm flipH="1">
                <a:off x="259946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73"/>
              <p:cNvSpPr/>
              <p:nvPr/>
            </p:nvSpPr>
            <p:spPr>
              <a:xfrm flipH="1">
                <a:off x="259946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3" name="Google Shape;143;p73"/>
            <p:cNvGrpSpPr/>
            <p:nvPr/>
          </p:nvGrpSpPr>
          <p:grpSpPr>
            <a:xfrm>
              <a:off x="3342171" y="4099200"/>
              <a:ext cx="231600" cy="1044300"/>
              <a:chOff x="3342171" y="4099200"/>
              <a:chExt cx="231600" cy="1044300"/>
            </a:xfrm>
          </p:grpSpPr>
          <p:sp>
            <p:nvSpPr>
              <p:cNvPr id="144" name="Google Shape;144;p73"/>
              <p:cNvSpPr/>
              <p:nvPr/>
            </p:nvSpPr>
            <p:spPr>
              <a:xfrm flipH="1">
                <a:off x="334217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73"/>
              <p:cNvSpPr/>
              <p:nvPr/>
            </p:nvSpPr>
            <p:spPr>
              <a:xfrm flipH="1">
                <a:off x="334217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73"/>
              <p:cNvSpPr/>
              <p:nvPr/>
            </p:nvSpPr>
            <p:spPr>
              <a:xfrm flipH="1">
                <a:off x="334217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73"/>
              <p:cNvSpPr/>
              <p:nvPr/>
            </p:nvSpPr>
            <p:spPr>
              <a:xfrm flipH="1">
                <a:off x="3342171"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73"/>
              <p:cNvSpPr/>
              <p:nvPr/>
            </p:nvSpPr>
            <p:spPr>
              <a:xfrm flipH="1">
                <a:off x="334217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9" name="Google Shape;149;p73"/>
            <p:cNvGrpSpPr/>
            <p:nvPr/>
          </p:nvGrpSpPr>
          <p:grpSpPr>
            <a:xfrm>
              <a:off x="3713525" y="4309200"/>
              <a:ext cx="231600" cy="834300"/>
              <a:chOff x="3713525" y="4309200"/>
              <a:chExt cx="231600" cy="834300"/>
            </a:xfrm>
          </p:grpSpPr>
          <p:sp>
            <p:nvSpPr>
              <p:cNvPr id="150" name="Google Shape;150;p73"/>
              <p:cNvSpPr/>
              <p:nvPr/>
            </p:nvSpPr>
            <p:spPr>
              <a:xfrm flipH="1">
                <a:off x="371352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73"/>
              <p:cNvSpPr/>
              <p:nvPr/>
            </p:nvSpPr>
            <p:spPr>
              <a:xfrm flipH="1">
                <a:off x="3713525"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73"/>
              <p:cNvSpPr/>
              <p:nvPr/>
            </p:nvSpPr>
            <p:spPr>
              <a:xfrm flipH="1">
                <a:off x="371352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73"/>
              <p:cNvSpPr/>
              <p:nvPr/>
            </p:nvSpPr>
            <p:spPr>
              <a:xfrm flipH="1">
                <a:off x="371352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73"/>
            <p:cNvGrpSpPr/>
            <p:nvPr/>
          </p:nvGrpSpPr>
          <p:grpSpPr>
            <a:xfrm>
              <a:off x="1485398" y="4309200"/>
              <a:ext cx="231600" cy="834300"/>
              <a:chOff x="1485398" y="4309200"/>
              <a:chExt cx="231600" cy="834300"/>
            </a:xfrm>
          </p:grpSpPr>
          <p:sp>
            <p:nvSpPr>
              <p:cNvPr id="155" name="Google Shape;155;p73"/>
              <p:cNvSpPr/>
              <p:nvPr/>
            </p:nvSpPr>
            <p:spPr>
              <a:xfrm flipH="1">
                <a:off x="148539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73"/>
              <p:cNvSpPr/>
              <p:nvPr/>
            </p:nvSpPr>
            <p:spPr>
              <a:xfrm flipH="1">
                <a:off x="148539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73"/>
              <p:cNvSpPr/>
              <p:nvPr/>
            </p:nvSpPr>
            <p:spPr>
              <a:xfrm flipH="1">
                <a:off x="148539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73"/>
              <p:cNvSpPr/>
              <p:nvPr/>
            </p:nvSpPr>
            <p:spPr>
              <a:xfrm flipH="1">
                <a:off x="148539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73"/>
            <p:cNvGrpSpPr/>
            <p:nvPr/>
          </p:nvGrpSpPr>
          <p:grpSpPr>
            <a:xfrm>
              <a:off x="4084879" y="4518900"/>
              <a:ext cx="231600" cy="624600"/>
              <a:chOff x="4084879" y="4518900"/>
              <a:chExt cx="231600" cy="624600"/>
            </a:xfrm>
          </p:grpSpPr>
          <p:sp>
            <p:nvSpPr>
              <p:cNvPr id="160" name="Google Shape;160;p73"/>
              <p:cNvSpPr/>
              <p:nvPr/>
            </p:nvSpPr>
            <p:spPr>
              <a:xfrm flipH="1">
                <a:off x="40848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73"/>
              <p:cNvSpPr/>
              <p:nvPr/>
            </p:nvSpPr>
            <p:spPr>
              <a:xfrm flipH="1">
                <a:off x="40848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73"/>
              <p:cNvSpPr/>
              <p:nvPr/>
            </p:nvSpPr>
            <p:spPr>
              <a:xfrm flipH="1">
                <a:off x="40848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73"/>
            <p:cNvGrpSpPr/>
            <p:nvPr/>
          </p:nvGrpSpPr>
          <p:grpSpPr>
            <a:xfrm>
              <a:off x="2970816" y="4309200"/>
              <a:ext cx="231600" cy="834300"/>
              <a:chOff x="2970816" y="4309200"/>
              <a:chExt cx="231600" cy="834300"/>
            </a:xfrm>
          </p:grpSpPr>
          <p:sp>
            <p:nvSpPr>
              <p:cNvPr id="164" name="Google Shape;164;p73"/>
              <p:cNvSpPr/>
              <p:nvPr/>
            </p:nvSpPr>
            <p:spPr>
              <a:xfrm flipH="1">
                <a:off x="297081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73"/>
              <p:cNvSpPr/>
              <p:nvPr/>
            </p:nvSpPr>
            <p:spPr>
              <a:xfrm flipH="1">
                <a:off x="297081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73"/>
              <p:cNvSpPr/>
              <p:nvPr/>
            </p:nvSpPr>
            <p:spPr>
              <a:xfrm flipH="1">
                <a:off x="297081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73"/>
              <p:cNvSpPr/>
              <p:nvPr/>
            </p:nvSpPr>
            <p:spPr>
              <a:xfrm flipH="1">
                <a:off x="297081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8" name="Google Shape;168;p73"/>
            <p:cNvGrpSpPr/>
            <p:nvPr/>
          </p:nvGrpSpPr>
          <p:grpSpPr>
            <a:xfrm>
              <a:off x="4456234" y="4309200"/>
              <a:ext cx="231600" cy="834300"/>
              <a:chOff x="4456234" y="4309200"/>
              <a:chExt cx="231600" cy="834300"/>
            </a:xfrm>
          </p:grpSpPr>
          <p:sp>
            <p:nvSpPr>
              <p:cNvPr id="169" name="Google Shape;169;p73"/>
              <p:cNvSpPr/>
              <p:nvPr/>
            </p:nvSpPr>
            <p:spPr>
              <a:xfrm flipH="1">
                <a:off x="445623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73"/>
              <p:cNvSpPr/>
              <p:nvPr/>
            </p:nvSpPr>
            <p:spPr>
              <a:xfrm flipH="1">
                <a:off x="445623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73"/>
              <p:cNvSpPr/>
              <p:nvPr/>
            </p:nvSpPr>
            <p:spPr>
              <a:xfrm flipH="1">
                <a:off x="445623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73"/>
              <p:cNvSpPr/>
              <p:nvPr/>
            </p:nvSpPr>
            <p:spPr>
              <a:xfrm flipH="1">
                <a:off x="445623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3" name="Google Shape;173;p73"/>
            <p:cNvGrpSpPr/>
            <p:nvPr/>
          </p:nvGrpSpPr>
          <p:grpSpPr>
            <a:xfrm>
              <a:off x="4827588" y="4099200"/>
              <a:ext cx="231600" cy="1044300"/>
              <a:chOff x="4827588" y="4099200"/>
              <a:chExt cx="231600" cy="1044300"/>
            </a:xfrm>
          </p:grpSpPr>
          <p:sp>
            <p:nvSpPr>
              <p:cNvPr id="174" name="Google Shape;174;p73"/>
              <p:cNvSpPr/>
              <p:nvPr/>
            </p:nvSpPr>
            <p:spPr>
              <a:xfrm flipH="1">
                <a:off x="48275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73"/>
              <p:cNvSpPr/>
              <p:nvPr/>
            </p:nvSpPr>
            <p:spPr>
              <a:xfrm flipH="1">
                <a:off x="48275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73"/>
              <p:cNvSpPr/>
              <p:nvPr/>
            </p:nvSpPr>
            <p:spPr>
              <a:xfrm flipH="1">
                <a:off x="48275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73"/>
              <p:cNvSpPr/>
              <p:nvPr/>
            </p:nvSpPr>
            <p:spPr>
              <a:xfrm flipH="1">
                <a:off x="4827588"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73"/>
              <p:cNvSpPr/>
              <p:nvPr/>
            </p:nvSpPr>
            <p:spPr>
              <a:xfrm flipH="1">
                <a:off x="48275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9" name="Google Shape;179;p73"/>
            <p:cNvGrpSpPr/>
            <p:nvPr/>
          </p:nvGrpSpPr>
          <p:grpSpPr>
            <a:xfrm>
              <a:off x="5198943" y="4309200"/>
              <a:ext cx="231600" cy="834300"/>
              <a:chOff x="5198943" y="4309200"/>
              <a:chExt cx="231600" cy="834300"/>
            </a:xfrm>
          </p:grpSpPr>
          <p:sp>
            <p:nvSpPr>
              <p:cNvPr id="180" name="Google Shape;180;p73"/>
              <p:cNvSpPr/>
              <p:nvPr/>
            </p:nvSpPr>
            <p:spPr>
              <a:xfrm flipH="1">
                <a:off x="519894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73"/>
              <p:cNvSpPr/>
              <p:nvPr/>
            </p:nvSpPr>
            <p:spPr>
              <a:xfrm flipH="1">
                <a:off x="5198943"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73"/>
              <p:cNvSpPr/>
              <p:nvPr/>
            </p:nvSpPr>
            <p:spPr>
              <a:xfrm flipH="1">
                <a:off x="519894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73"/>
              <p:cNvSpPr/>
              <p:nvPr/>
            </p:nvSpPr>
            <p:spPr>
              <a:xfrm flipH="1">
                <a:off x="519894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73"/>
            <p:cNvGrpSpPr/>
            <p:nvPr/>
          </p:nvGrpSpPr>
          <p:grpSpPr>
            <a:xfrm>
              <a:off x="5570297" y="4518900"/>
              <a:ext cx="231600" cy="624600"/>
              <a:chOff x="5570297" y="4518900"/>
              <a:chExt cx="231600" cy="624600"/>
            </a:xfrm>
          </p:grpSpPr>
          <p:sp>
            <p:nvSpPr>
              <p:cNvPr id="185" name="Google Shape;185;p73"/>
              <p:cNvSpPr/>
              <p:nvPr/>
            </p:nvSpPr>
            <p:spPr>
              <a:xfrm flipH="1">
                <a:off x="5570297"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73"/>
              <p:cNvSpPr/>
              <p:nvPr/>
            </p:nvSpPr>
            <p:spPr>
              <a:xfrm flipH="1">
                <a:off x="5570297"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73"/>
              <p:cNvSpPr/>
              <p:nvPr/>
            </p:nvSpPr>
            <p:spPr>
              <a:xfrm flipH="1">
                <a:off x="5570297"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8" name="Google Shape;188;p73"/>
            <p:cNvGrpSpPr/>
            <p:nvPr/>
          </p:nvGrpSpPr>
          <p:grpSpPr>
            <a:xfrm>
              <a:off x="5941652" y="4309200"/>
              <a:ext cx="231600" cy="834300"/>
              <a:chOff x="5941652" y="4309200"/>
              <a:chExt cx="231600" cy="834300"/>
            </a:xfrm>
          </p:grpSpPr>
          <p:sp>
            <p:nvSpPr>
              <p:cNvPr id="189" name="Google Shape;189;p73"/>
              <p:cNvSpPr/>
              <p:nvPr/>
            </p:nvSpPr>
            <p:spPr>
              <a:xfrm flipH="1">
                <a:off x="5941652"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73"/>
              <p:cNvSpPr/>
              <p:nvPr/>
            </p:nvSpPr>
            <p:spPr>
              <a:xfrm flipH="1">
                <a:off x="5941652"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73"/>
              <p:cNvSpPr/>
              <p:nvPr/>
            </p:nvSpPr>
            <p:spPr>
              <a:xfrm flipH="1">
                <a:off x="5941652"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73"/>
              <p:cNvSpPr/>
              <p:nvPr/>
            </p:nvSpPr>
            <p:spPr>
              <a:xfrm flipH="1">
                <a:off x="5941652"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73"/>
            <p:cNvGrpSpPr/>
            <p:nvPr/>
          </p:nvGrpSpPr>
          <p:grpSpPr>
            <a:xfrm>
              <a:off x="6313006" y="4099200"/>
              <a:ext cx="231600" cy="1044300"/>
              <a:chOff x="6313006" y="4099200"/>
              <a:chExt cx="231600" cy="1044300"/>
            </a:xfrm>
          </p:grpSpPr>
          <p:sp>
            <p:nvSpPr>
              <p:cNvPr id="194" name="Google Shape;194;p73"/>
              <p:cNvSpPr/>
              <p:nvPr/>
            </p:nvSpPr>
            <p:spPr>
              <a:xfrm flipH="1">
                <a:off x="6313006"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73"/>
              <p:cNvSpPr/>
              <p:nvPr/>
            </p:nvSpPr>
            <p:spPr>
              <a:xfrm flipH="1">
                <a:off x="6313006"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73"/>
              <p:cNvSpPr/>
              <p:nvPr/>
            </p:nvSpPr>
            <p:spPr>
              <a:xfrm flipH="1">
                <a:off x="6313006"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73"/>
              <p:cNvSpPr/>
              <p:nvPr/>
            </p:nvSpPr>
            <p:spPr>
              <a:xfrm flipH="1">
                <a:off x="6313006"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73"/>
              <p:cNvSpPr/>
              <p:nvPr/>
            </p:nvSpPr>
            <p:spPr>
              <a:xfrm flipH="1">
                <a:off x="6313006"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9" name="Google Shape;199;p73"/>
            <p:cNvGrpSpPr/>
            <p:nvPr/>
          </p:nvGrpSpPr>
          <p:grpSpPr>
            <a:xfrm>
              <a:off x="6684361" y="4309200"/>
              <a:ext cx="231600" cy="834300"/>
              <a:chOff x="6684361" y="4309200"/>
              <a:chExt cx="231600" cy="834300"/>
            </a:xfrm>
          </p:grpSpPr>
          <p:sp>
            <p:nvSpPr>
              <p:cNvPr id="200" name="Google Shape;200;p73"/>
              <p:cNvSpPr/>
              <p:nvPr/>
            </p:nvSpPr>
            <p:spPr>
              <a:xfrm flipH="1">
                <a:off x="6684361"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73"/>
              <p:cNvSpPr/>
              <p:nvPr/>
            </p:nvSpPr>
            <p:spPr>
              <a:xfrm flipH="1">
                <a:off x="6684361"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73"/>
              <p:cNvSpPr/>
              <p:nvPr/>
            </p:nvSpPr>
            <p:spPr>
              <a:xfrm flipH="1">
                <a:off x="6684361"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73"/>
              <p:cNvSpPr/>
              <p:nvPr/>
            </p:nvSpPr>
            <p:spPr>
              <a:xfrm flipH="1">
                <a:off x="6684361"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4" name="Google Shape;204;p73"/>
            <p:cNvGrpSpPr/>
            <p:nvPr/>
          </p:nvGrpSpPr>
          <p:grpSpPr>
            <a:xfrm>
              <a:off x="7055715" y="4518900"/>
              <a:ext cx="231600" cy="624600"/>
              <a:chOff x="7055715" y="4518900"/>
              <a:chExt cx="231600" cy="624600"/>
            </a:xfrm>
          </p:grpSpPr>
          <p:sp>
            <p:nvSpPr>
              <p:cNvPr id="205" name="Google Shape;205;p73"/>
              <p:cNvSpPr/>
              <p:nvPr/>
            </p:nvSpPr>
            <p:spPr>
              <a:xfrm flipH="1">
                <a:off x="7055715"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73"/>
              <p:cNvSpPr/>
              <p:nvPr/>
            </p:nvSpPr>
            <p:spPr>
              <a:xfrm flipH="1">
                <a:off x="7055715"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73"/>
              <p:cNvSpPr/>
              <p:nvPr/>
            </p:nvSpPr>
            <p:spPr>
              <a:xfrm flipH="1">
                <a:off x="7055715"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73"/>
            <p:cNvGrpSpPr/>
            <p:nvPr/>
          </p:nvGrpSpPr>
          <p:grpSpPr>
            <a:xfrm>
              <a:off x="7798424" y="4099200"/>
              <a:ext cx="231600" cy="1044300"/>
              <a:chOff x="7798424" y="4099200"/>
              <a:chExt cx="231600" cy="1044300"/>
            </a:xfrm>
          </p:grpSpPr>
          <p:sp>
            <p:nvSpPr>
              <p:cNvPr id="209" name="Google Shape;209;p73"/>
              <p:cNvSpPr/>
              <p:nvPr/>
            </p:nvSpPr>
            <p:spPr>
              <a:xfrm flipH="1">
                <a:off x="7798424"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73"/>
              <p:cNvSpPr/>
              <p:nvPr/>
            </p:nvSpPr>
            <p:spPr>
              <a:xfrm flipH="1">
                <a:off x="7798424"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73"/>
              <p:cNvSpPr/>
              <p:nvPr/>
            </p:nvSpPr>
            <p:spPr>
              <a:xfrm flipH="1">
                <a:off x="7798424"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73"/>
              <p:cNvSpPr/>
              <p:nvPr/>
            </p:nvSpPr>
            <p:spPr>
              <a:xfrm flipH="1">
                <a:off x="7798424" y="4099200"/>
                <a:ext cx="231600" cy="104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73"/>
              <p:cNvSpPr/>
              <p:nvPr/>
            </p:nvSpPr>
            <p:spPr>
              <a:xfrm flipH="1">
                <a:off x="7798424"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73"/>
            <p:cNvGrpSpPr/>
            <p:nvPr/>
          </p:nvGrpSpPr>
          <p:grpSpPr>
            <a:xfrm>
              <a:off x="8169779" y="4309200"/>
              <a:ext cx="231600" cy="834300"/>
              <a:chOff x="8169779" y="4309200"/>
              <a:chExt cx="231600" cy="834300"/>
            </a:xfrm>
          </p:grpSpPr>
          <p:sp>
            <p:nvSpPr>
              <p:cNvPr id="215" name="Google Shape;215;p73"/>
              <p:cNvSpPr/>
              <p:nvPr/>
            </p:nvSpPr>
            <p:spPr>
              <a:xfrm flipH="1">
                <a:off x="8169779"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73"/>
              <p:cNvSpPr/>
              <p:nvPr/>
            </p:nvSpPr>
            <p:spPr>
              <a:xfrm flipH="1">
                <a:off x="8169779"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73"/>
              <p:cNvSpPr/>
              <p:nvPr/>
            </p:nvSpPr>
            <p:spPr>
              <a:xfrm flipH="1">
                <a:off x="8169779"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73"/>
              <p:cNvSpPr/>
              <p:nvPr/>
            </p:nvSpPr>
            <p:spPr>
              <a:xfrm flipH="1">
                <a:off x="8169779"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73"/>
            <p:cNvGrpSpPr/>
            <p:nvPr/>
          </p:nvGrpSpPr>
          <p:grpSpPr>
            <a:xfrm>
              <a:off x="7427070" y="4309200"/>
              <a:ext cx="231600" cy="834300"/>
              <a:chOff x="7427070" y="4309200"/>
              <a:chExt cx="231600" cy="834300"/>
            </a:xfrm>
          </p:grpSpPr>
          <p:sp>
            <p:nvSpPr>
              <p:cNvPr id="220" name="Google Shape;220;p73"/>
              <p:cNvSpPr/>
              <p:nvPr/>
            </p:nvSpPr>
            <p:spPr>
              <a:xfrm flipH="1">
                <a:off x="7427070"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73"/>
              <p:cNvSpPr/>
              <p:nvPr/>
            </p:nvSpPr>
            <p:spPr>
              <a:xfrm flipH="1">
                <a:off x="7427070"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73"/>
              <p:cNvSpPr/>
              <p:nvPr/>
            </p:nvSpPr>
            <p:spPr>
              <a:xfrm flipH="1">
                <a:off x="7427070"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73"/>
              <p:cNvSpPr/>
              <p:nvPr/>
            </p:nvSpPr>
            <p:spPr>
              <a:xfrm flipH="1">
                <a:off x="7427070"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4" name="Google Shape;224;p73"/>
            <p:cNvGrpSpPr/>
            <p:nvPr/>
          </p:nvGrpSpPr>
          <p:grpSpPr>
            <a:xfrm>
              <a:off x="8541133" y="4518900"/>
              <a:ext cx="231600" cy="624600"/>
              <a:chOff x="8541133" y="4518900"/>
              <a:chExt cx="231600" cy="624600"/>
            </a:xfrm>
          </p:grpSpPr>
          <p:sp>
            <p:nvSpPr>
              <p:cNvPr id="225" name="Google Shape;225;p73"/>
              <p:cNvSpPr/>
              <p:nvPr/>
            </p:nvSpPr>
            <p:spPr>
              <a:xfrm flipH="1">
                <a:off x="8541133"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73"/>
              <p:cNvSpPr/>
              <p:nvPr/>
            </p:nvSpPr>
            <p:spPr>
              <a:xfrm flipH="1">
                <a:off x="8541133"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73"/>
              <p:cNvSpPr/>
              <p:nvPr/>
            </p:nvSpPr>
            <p:spPr>
              <a:xfrm flipH="1">
                <a:off x="8541133"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73"/>
            <p:cNvGrpSpPr/>
            <p:nvPr/>
          </p:nvGrpSpPr>
          <p:grpSpPr>
            <a:xfrm>
              <a:off x="8912488" y="4309200"/>
              <a:ext cx="231600" cy="834300"/>
              <a:chOff x="8912488" y="4309200"/>
              <a:chExt cx="231600" cy="834300"/>
            </a:xfrm>
          </p:grpSpPr>
          <p:sp>
            <p:nvSpPr>
              <p:cNvPr id="229" name="Google Shape;229;p73"/>
              <p:cNvSpPr/>
              <p:nvPr/>
            </p:nvSpPr>
            <p:spPr>
              <a:xfrm flipH="1">
                <a:off x="8912488" y="4728600"/>
                <a:ext cx="231600" cy="4149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73"/>
              <p:cNvSpPr/>
              <p:nvPr/>
            </p:nvSpPr>
            <p:spPr>
              <a:xfrm flipH="1">
                <a:off x="8912488" y="4309200"/>
                <a:ext cx="231600" cy="8343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73"/>
              <p:cNvSpPr/>
              <p:nvPr/>
            </p:nvSpPr>
            <p:spPr>
              <a:xfrm flipH="1">
                <a:off x="8912488" y="4518900"/>
                <a:ext cx="231600" cy="6246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73"/>
              <p:cNvSpPr/>
              <p:nvPr/>
            </p:nvSpPr>
            <p:spPr>
              <a:xfrm flipH="1">
                <a:off x="8912488" y="4938300"/>
                <a:ext cx="231600" cy="205200"/>
              </a:xfrm>
              <a:prstGeom prst="round2SameRect">
                <a:avLst>
                  <a:gd fmla="val 50000" name="adj1"/>
                  <a:gd fmla="val 0" name="adj2"/>
                </a:avLst>
              </a:prstGeom>
              <a:solidFill>
                <a:schemeClr val="lt1">
                  <a:alpha val="862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33" name="Google Shape;233;p73"/>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34" name="Google Shape;234;p73"/>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35" name="Google Shape;235;p7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6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6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6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238" name="Shape 238"/>
        <p:cNvGrpSpPr/>
        <p:nvPr/>
      </p:nvGrpSpPr>
      <p:grpSpPr>
        <a:xfrm>
          <a:off x="0" y="0"/>
          <a:ext cx="0" cy="0"/>
          <a:chOff x="0" y="0"/>
          <a:chExt cx="0" cy="0"/>
        </a:xfrm>
      </p:grpSpPr>
      <p:sp>
        <p:nvSpPr>
          <p:cNvPr id="239" name="Google Shape;239;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240" name="Google Shape;240;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241" name="Google Shape;241;p6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blog.marketo.com/2013/06/89-of-organizations-use-spreadsheets-to-manage-budgets-really.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goskills.com/Excel/Resources/Excel-presentation-tips" TargetMode="External"/><Relationship Id="rId4" Type="http://schemas.openxmlformats.org/officeDocument/2006/relationships/hyperlink" Target="http://www.keynotesupport.com/excel-basics/excel-chart-types.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9" name="Shape 509"/>
        <p:cNvGrpSpPr/>
        <p:nvPr/>
      </p:nvGrpSpPr>
      <p:grpSpPr>
        <a:xfrm>
          <a:off x="0" y="0"/>
          <a:ext cx="0" cy="0"/>
          <a:chOff x="0" y="0"/>
          <a:chExt cx="0" cy="0"/>
        </a:xfrm>
      </p:grpSpPr>
      <p:sp>
        <p:nvSpPr>
          <p:cNvPr id="510" name="Google Shape;510;p1"/>
          <p:cNvSpPr txBox="1"/>
          <p:nvPr>
            <p:ph type="ctrTitle"/>
          </p:nvPr>
        </p:nvSpPr>
        <p:spPr>
          <a:xfrm>
            <a:off x="1012175" y="779500"/>
            <a:ext cx="5007600" cy="1872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000000"/>
              </a:buClr>
              <a:buSzPts val="3600"/>
              <a:buFont typeface="Arial"/>
              <a:buNone/>
            </a:pPr>
            <a:r>
              <a:rPr lang="en" sz="4200">
                <a:solidFill>
                  <a:srgbClr val="38761D"/>
                </a:solidFill>
              </a:rPr>
              <a:t>Introduction to MS Excel</a:t>
            </a:r>
            <a:endParaRPr sz="4200">
              <a:solidFill>
                <a:srgbClr val="38761D"/>
              </a:solidFill>
            </a:endParaRPr>
          </a:p>
          <a:p>
            <a:pPr indent="0" lvl="0" marL="0" rtl="0" algn="l">
              <a:lnSpc>
                <a:spcPct val="100000"/>
              </a:lnSpc>
              <a:spcBef>
                <a:spcPts val="0"/>
              </a:spcBef>
              <a:spcAft>
                <a:spcPts val="0"/>
              </a:spcAft>
              <a:buSzPts val="3600"/>
              <a:buNone/>
            </a:pPr>
            <a:r>
              <a:t/>
            </a:r>
            <a:endParaRPr/>
          </a:p>
        </p:txBody>
      </p:sp>
      <p:pic>
        <p:nvPicPr>
          <p:cNvPr id="511" name="Google Shape;511;p1"/>
          <p:cNvPicPr preferRelativeResize="0"/>
          <p:nvPr/>
        </p:nvPicPr>
        <p:blipFill rotWithShape="1">
          <a:blip r:embed="rId3">
            <a:alphaModFix/>
          </a:blip>
          <a:srcRect b="0" l="0" r="0" t="0"/>
          <a:stretch/>
        </p:blipFill>
        <p:spPr>
          <a:xfrm>
            <a:off x="5168575" y="2924225"/>
            <a:ext cx="2819425" cy="1487269"/>
          </a:xfrm>
          <a:prstGeom prst="rect">
            <a:avLst/>
          </a:prstGeom>
          <a:noFill/>
          <a:ln>
            <a:noFill/>
          </a:ln>
        </p:spPr>
      </p:pic>
      <p:sp>
        <p:nvSpPr>
          <p:cNvPr id="512" name="Google Shape;512;p1"/>
          <p:cNvSpPr txBox="1"/>
          <p:nvPr/>
        </p:nvSpPr>
        <p:spPr>
          <a:xfrm>
            <a:off x="1078400" y="2596975"/>
            <a:ext cx="3705900" cy="738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 sz="3600" u="none" cap="none" strike="noStrike">
                <a:solidFill>
                  <a:srgbClr val="000000"/>
                </a:solidFill>
                <a:latin typeface="Nunito"/>
                <a:ea typeface="Nunito"/>
                <a:cs typeface="Nunito"/>
                <a:sym typeface="Nunito"/>
              </a:rPr>
              <a:t>Lecture 1</a:t>
            </a:r>
            <a:endParaRPr b="0" i="0" sz="3600" u="none" cap="none" strike="noStrike">
              <a:solidFill>
                <a:srgbClr val="000000"/>
              </a:solidFill>
              <a:latin typeface="Nunito"/>
              <a:ea typeface="Nunito"/>
              <a:cs typeface="Nunito"/>
              <a:sym typeface="Nunito"/>
            </a:endParaRPr>
          </a:p>
        </p:txBody>
      </p:sp>
      <p:sp>
        <p:nvSpPr>
          <p:cNvPr id="513" name="Google Shape;513;p1"/>
          <p:cNvSpPr txBox="1"/>
          <p:nvPr/>
        </p:nvSpPr>
        <p:spPr>
          <a:xfrm>
            <a:off x="1078400" y="450425"/>
            <a:ext cx="34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741B47"/>
                </a:solidFill>
                <a:latin typeface="Nunito"/>
                <a:ea typeface="Nunito"/>
                <a:cs typeface="Nunito"/>
                <a:sym typeface="Nunito"/>
              </a:rPr>
              <a:t>Basic Microsoft Office Programs</a:t>
            </a:r>
            <a:endParaRPr b="1">
              <a:solidFill>
                <a:srgbClr val="741B47"/>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a:p>
          <a:p>
            <a:pPr indent="0" lvl="0" marL="0" rtl="0" algn="l">
              <a:lnSpc>
                <a:spcPct val="115000"/>
              </a:lnSpc>
              <a:spcBef>
                <a:spcPts val="1200"/>
              </a:spcBef>
              <a:spcAft>
                <a:spcPts val="0"/>
              </a:spcAft>
              <a:buSzPts val="1300"/>
              <a:buNone/>
            </a:pPr>
            <a:r>
              <a:t/>
            </a:r>
            <a:endParaRPr/>
          </a:p>
          <a:p>
            <a:pPr indent="0" lvl="0" marL="0" rtl="0" algn="just">
              <a:lnSpc>
                <a:spcPct val="115000"/>
              </a:lnSpc>
              <a:spcBef>
                <a:spcPts val="1200"/>
              </a:spcBef>
              <a:spcAft>
                <a:spcPts val="1200"/>
              </a:spcAft>
              <a:buSzPts val="1300"/>
              <a:buNone/>
            </a:pPr>
            <a:r>
              <a:t/>
            </a:r>
            <a:endParaRPr/>
          </a:p>
        </p:txBody>
      </p:sp>
      <p:sp>
        <p:nvSpPr>
          <p:cNvPr id="565" name="Google Shape;565;p10"/>
          <p:cNvSpPr txBox="1"/>
          <p:nvPr>
            <p:ph type="title"/>
          </p:nvPr>
        </p:nvSpPr>
        <p:spPr>
          <a:xfrm>
            <a:off x="1303800" y="611850"/>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6363"/>
              <a:buNone/>
            </a:pPr>
            <a:r>
              <a:rPr lang="en" sz="4688">
                <a:latin typeface="Calibri"/>
                <a:ea typeface="Calibri"/>
                <a:cs typeface="Calibri"/>
                <a:sym typeface="Calibri"/>
              </a:rPr>
              <a:t>Contextual Tabs</a:t>
            </a:r>
            <a:endParaRPr sz="4688">
              <a:latin typeface="Calibri"/>
              <a:ea typeface="Calibri"/>
              <a:cs typeface="Calibri"/>
              <a:sym typeface="Calibri"/>
            </a:endParaRPr>
          </a:p>
          <a:p>
            <a:pPr indent="0" lvl="0" marL="0" rtl="0" algn="l">
              <a:lnSpc>
                <a:spcPct val="100000"/>
              </a:lnSpc>
              <a:spcBef>
                <a:spcPts val="0"/>
              </a:spcBef>
              <a:spcAft>
                <a:spcPts val="0"/>
              </a:spcAft>
              <a:buSzPct val="138641"/>
              <a:buNone/>
            </a:pPr>
            <a:r>
              <a:t/>
            </a:r>
            <a:endParaRPr sz="2244">
              <a:latin typeface="Calibri"/>
              <a:ea typeface="Calibri"/>
              <a:cs typeface="Calibri"/>
              <a:sym typeface="Calibri"/>
            </a:endParaRPr>
          </a:p>
          <a:p>
            <a:pPr indent="0" lvl="0" marL="0" rtl="0" algn="l">
              <a:lnSpc>
                <a:spcPct val="100000"/>
              </a:lnSpc>
              <a:spcBef>
                <a:spcPts val="0"/>
              </a:spcBef>
              <a:spcAft>
                <a:spcPts val="0"/>
              </a:spcAft>
              <a:buSzPct val="138641"/>
              <a:buNone/>
            </a:pPr>
            <a:r>
              <a:t/>
            </a:r>
            <a:endParaRPr b="0" sz="2244">
              <a:latin typeface="Calibri"/>
              <a:ea typeface="Calibri"/>
              <a:cs typeface="Calibri"/>
              <a:sym typeface="Calibri"/>
            </a:endParaRPr>
          </a:p>
          <a:p>
            <a:pPr indent="0" lvl="0" marL="0" rtl="0" algn="l">
              <a:lnSpc>
                <a:spcPct val="100000"/>
              </a:lnSpc>
              <a:spcBef>
                <a:spcPts val="0"/>
              </a:spcBef>
              <a:spcAft>
                <a:spcPts val="0"/>
              </a:spcAft>
              <a:buSzPct val="138641"/>
              <a:buNone/>
            </a:pPr>
            <a:r>
              <a:t/>
            </a:r>
            <a:endParaRPr b="0" sz="2244">
              <a:latin typeface="Calibri"/>
              <a:ea typeface="Calibri"/>
              <a:cs typeface="Calibri"/>
              <a:sym typeface="Calibri"/>
            </a:endParaRPr>
          </a:p>
          <a:p>
            <a:pPr indent="0" lvl="0" marL="0" rtl="0" algn="l">
              <a:lnSpc>
                <a:spcPct val="100000"/>
              </a:lnSpc>
              <a:spcBef>
                <a:spcPts val="0"/>
              </a:spcBef>
              <a:spcAft>
                <a:spcPts val="0"/>
              </a:spcAft>
              <a:buSzPct val="138641"/>
              <a:buNone/>
            </a:pPr>
            <a:r>
              <a:t/>
            </a:r>
            <a:endParaRPr b="0" sz="2244">
              <a:latin typeface="Calibri"/>
              <a:ea typeface="Calibri"/>
              <a:cs typeface="Calibri"/>
              <a:sym typeface="Calibri"/>
            </a:endParaRPr>
          </a:p>
          <a:p>
            <a:pPr indent="0" lvl="0" marL="0" rtl="0" algn="l">
              <a:lnSpc>
                <a:spcPct val="100000"/>
              </a:lnSpc>
              <a:spcBef>
                <a:spcPts val="0"/>
              </a:spcBef>
              <a:spcAft>
                <a:spcPts val="0"/>
              </a:spcAft>
              <a:buSzPct val="111111"/>
              <a:buNone/>
            </a:pPr>
            <a:r>
              <a:t/>
            </a:r>
            <a:endParaRPr>
              <a:latin typeface="Calibri"/>
              <a:ea typeface="Calibri"/>
              <a:cs typeface="Calibri"/>
              <a:sym typeface="Calibri"/>
            </a:endParaRPr>
          </a:p>
        </p:txBody>
      </p:sp>
      <p:pic>
        <p:nvPicPr>
          <p:cNvPr id="566" name="Google Shape;566;p10"/>
          <p:cNvPicPr preferRelativeResize="0"/>
          <p:nvPr/>
        </p:nvPicPr>
        <p:blipFill rotWithShape="1">
          <a:blip r:embed="rId3">
            <a:alphaModFix/>
          </a:blip>
          <a:srcRect b="9920" l="-1130" r="1129" t="-9920"/>
          <a:stretch/>
        </p:blipFill>
        <p:spPr>
          <a:xfrm>
            <a:off x="3387273" y="1138398"/>
            <a:ext cx="2569875" cy="1074100"/>
          </a:xfrm>
          <a:prstGeom prst="rect">
            <a:avLst/>
          </a:prstGeom>
          <a:noFill/>
          <a:ln>
            <a:noFill/>
          </a:ln>
        </p:spPr>
      </p:pic>
      <p:sp>
        <p:nvSpPr>
          <p:cNvPr id="567" name="Google Shape;567;p10"/>
          <p:cNvSpPr txBox="1"/>
          <p:nvPr/>
        </p:nvSpPr>
        <p:spPr>
          <a:xfrm>
            <a:off x="1068725" y="2212500"/>
            <a:ext cx="7439100" cy="2370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Clr>
                <a:srgbClr val="000000"/>
              </a:buClr>
              <a:buSzPts val="3111"/>
              <a:buFont typeface="Arial"/>
              <a:buNone/>
            </a:pPr>
            <a:r>
              <a:rPr lang="en" sz="2044">
                <a:solidFill>
                  <a:schemeClr val="dk2"/>
                </a:solidFill>
                <a:latin typeface="Calibri"/>
                <a:ea typeface="Calibri"/>
                <a:cs typeface="Calibri"/>
                <a:sym typeface="Calibri"/>
              </a:rPr>
              <a:t>Contextual tabs are displayed when certain objects, such as an images and charts, are selected. They contain additional options for modifying the object. </a:t>
            </a:r>
            <a:endParaRPr sz="2044">
              <a:solidFill>
                <a:schemeClr val="dk2"/>
              </a:solidFill>
              <a:latin typeface="Calibri"/>
              <a:ea typeface="Calibri"/>
              <a:cs typeface="Calibri"/>
              <a:sym typeface="Calibri"/>
            </a:endParaRPr>
          </a:p>
          <a:p>
            <a:pPr indent="0" lvl="0" marL="0" rtl="0" algn="just">
              <a:spcBef>
                <a:spcPts val="1000"/>
              </a:spcBef>
              <a:spcAft>
                <a:spcPts val="0"/>
              </a:spcAft>
              <a:buClr>
                <a:srgbClr val="000000"/>
              </a:buClr>
              <a:buSzPts val="3111"/>
              <a:buFont typeface="Arial"/>
              <a:buNone/>
            </a:pPr>
            <a:r>
              <a:rPr lang="en" sz="2044">
                <a:solidFill>
                  <a:schemeClr val="dk2"/>
                </a:solidFill>
                <a:latin typeface="Calibri"/>
                <a:ea typeface="Calibri"/>
                <a:cs typeface="Calibri"/>
                <a:sym typeface="Calibri"/>
              </a:rPr>
              <a:t>Contextual tabs stand out because they are darker in color and are located to the right of all the other tabs. As soon as we start being productive in the program, we will see contextual tabs appear.</a:t>
            </a:r>
            <a:endParaRPr sz="2044">
              <a:solidFill>
                <a:schemeClr val="dk2"/>
              </a:solidFill>
              <a:latin typeface="Calibri"/>
              <a:ea typeface="Calibri"/>
              <a:cs typeface="Calibri"/>
              <a:sym typeface="Calibri"/>
            </a:endParaRPr>
          </a:p>
          <a:p>
            <a:pPr indent="0" lvl="0" marL="0" rtl="0" algn="l">
              <a:spcBef>
                <a:spcPts val="0"/>
              </a:spcBef>
              <a:spcAft>
                <a:spcPts val="0"/>
              </a:spcAft>
              <a:buNone/>
            </a:pPr>
            <a:r>
              <a:t/>
            </a:r>
            <a:endParaRPr sz="1100">
              <a:solidFill>
                <a:schemeClr val="dk2"/>
              </a:solidFill>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1"/>
          <p:cNvSpPr txBox="1"/>
          <p:nvPr>
            <p:ph idx="1" type="body"/>
          </p:nvPr>
        </p:nvSpPr>
        <p:spPr>
          <a:xfrm>
            <a:off x="1338500" y="748700"/>
            <a:ext cx="7030500" cy="3561600"/>
          </a:xfrm>
          <a:prstGeom prst="rect">
            <a:avLst/>
          </a:prstGeom>
          <a:noFill/>
          <a:ln>
            <a:noFill/>
          </a:ln>
        </p:spPr>
        <p:txBody>
          <a:bodyPr anchorCtr="0" anchor="t" bIns="91425" lIns="91425" spcFirstLastPara="1" rIns="91425" wrap="square" tIns="91425">
            <a:noAutofit/>
          </a:bodyPr>
          <a:lstStyle/>
          <a:p>
            <a:pPr indent="-355600" lvl="0" marL="457200" rtl="0" algn="just">
              <a:lnSpc>
                <a:spcPct val="100000"/>
              </a:lnSpc>
              <a:spcBef>
                <a:spcPts val="600"/>
              </a:spcBef>
              <a:spcAft>
                <a:spcPts val="0"/>
              </a:spcAft>
              <a:buClr>
                <a:srgbClr val="171717"/>
              </a:buClr>
              <a:buSzPts val="2000"/>
              <a:buFont typeface="Calibri"/>
              <a:buChar char="●"/>
            </a:pPr>
            <a:r>
              <a:rPr lang="en" sz="2000">
                <a:solidFill>
                  <a:srgbClr val="171717"/>
                </a:solidFill>
                <a:latin typeface="Calibri"/>
                <a:ea typeface="Calibri"/>
                <a:cs typeface="Calibri"/>
                <a:sym typeface="Calibri"/>
              </a:rPr>
              <a:t>Excel is a spreadsheet program from Microsoft and a component of its Office product group for business applications. </a:t>
            </a:r>
            <a:endParaRPr sz="2000">
              <a:solidFill>
                <a:srgbClr val="171717"/>
              </a:solidFill>
              <a:latin typeface="Calibri"/>
              <a:ea typeface="Calibri"/>
              <a:cs typeface="Calibri"/>
              <a:sym typeface="Calibri"/>
            </a:endParaRPr>
          </a:p>
          <a:p>
            <a:pPr indent="-355600" lvl="0" marL="457200" rtl="0" algn="just">
              <a:lnSpc>
                <a:spcPct val="100000"/>
              </a:lnSpc>
              <a:spcBef>
                <a:spcPts val="1000"/>
              </a:spcBef>
              <a:spcAft>
                <a:spcPts val="0"/>
              </a:spcAft>
              <a:buClr>
                <a:srgbClr val="171717"/>
              </a:buClr>
              <a:buSzPts val="2000"/>
              <a:buFont typeface="Calibri"/>
              <a:buChar char="●"/>
            </a:pPr>
            <a:r>
              <a:rPr lang="en" sz="2000">
                <a:solidFill>
                  <a:srgbClr val="171717"/>
                </a:solidFill>
                <a:latin typeface="Calibri"/>
                <a:ea typeface="Calibri"/>
                <a:cs typeface="Calibri"/>
                <a:sym typeface="Calibri"/>
              </a:rPr>
              <a:t>Microsoft Excel enables users to format, organize and calculate data in a spreadsheet.</a:t>
            </a:r>
            <a:endParaRPr sz="2000">
              <a:solidFill>
                <a:srgbClr val="171717"/>
              </a:solidFill>
              <a:latin typeface="Calibri"/>
              <a:ea typeface="Calibri"/>
              <a:cs typeface="Calibri"/>
              <a:sym typeface="Calibri"/>
            </a:endParaRPr>
          </a:p>
          <a:p>
            <a:pPr indent="-355600" lvl="0" marL="457200" rtl="0" algn="just">
              <a:lnSpc>
                <a:spcPct val="100000"/>
              </a:lnSpc>
              <a:spcBef>
                <a:spcPts val="1000"/>
              </a:spcBef>
              <a:spcAft>
                <a:spcPts val="0"/>
              </a:spcAft>
              <a:buClr>
                <a:srgbClr val="171717"/>
              </a:buClr>
              <a:buSzPts val="2000"/>
              <a:buFont typeface="Calibri"/>
              <a:buChar char="●"/>
            </a:pPr>
            <a:r>
              <a:rPr lang="en" sz="2000">
                <a:solidFill>
                  <a:srgbClr val="171717"/>
                </a:solidFill>
                <a:latin typeface="Calibri"/>
                <a:ea typeface="Calibri"/>
                <a:cs typeface="Calibri"/>
                <a:sym typeface="Calibri"/>
              </a:rPr>
              <a:t>By organizing data using software like Excel, data analysts and other users can make information easier to view as data is added or changed. </a:t>
            </a:r>
            <a:endParaRPr sz="2000">
              <a:solidFill>
                <a:srgbClr val="171717"/>
              </a:solidFill>
              <a:latin typeface="Calibri"/>
              <a:ea typeface="Calibri"/>
              <a:cs typeface="Calibri"/>
              <a:sym typeface="Calibri"/>
            </a:endParaRPr>
          </a:p>
          <a:p>
            <a:pPr indent="-355600" lvl="0" marL="457200" rtl="0" algn="just">
              <a:lnSpc>
                <a:spcPct val="100000"/>
              </a:lnSpc>
              <a:spcBef>
                <a:spcPts val="2000"/>
              </a:spcBef>
              <a:spcAft>
                <a:spcPts val="1000"/>
              </a:spcAft>
              <a:buClr>
                <a:srgbClr val="171717"/>
              </a:buClr>
              <a:buSzPts val="2000"/>
              <a:buFont typeface="Calibri"/>
              <a:buChar char="●"/>
            </a:pPr>
            <a:r>
              <a:rPr lang="en" sz="2000">
                <a:solidFill>
                  <a:srgbClr val="171717"/>
                </a:solidFill>
                <a:latin typeface="Calibri"/>
                <a:ea typeface="Calibri"/>
                <a:cs typeface="Calibri"/>
                <a:sym typeface="Calibri"/>
              </a:rPr>
              <a:t>Excel contains a large number of boxes called cells that are ordered in rows and columns. Data is placed in these cells.</a:t>
            </a:r>
            <a:endParaRPr sz="2000">
              <a:solidFill>
                <a:srgbClr val="171717"/>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12"/>
          <p:cNvSpPr txBox="1"/>
          <p:nvPr>
            <p:ph idx="1" type="body"/>
          </p:nvPr>
        </p:nvSpPr>
        <p:spPr>
          <a:xfrm>
            <a:off x="1303800" y="1002925"/>
            <a:ext cx="7030500" cy="254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100">
                <a:solidFill>
                  <a:srgbClr val="1D1E20"/>
                </a:solidFill>
                <a:latin typeface="Calibri"/>
                <a:ea typeface="Calibri"/>
                <a:cs typeface="Calibri"/>
                <a:sym typeface="Calibri"/>
              </a:rPr>
              <a:t>The core purpose of Excel all boils down to numbers. If you need to sort, retrieve, and analyze a large (or even small!) amount of data, Excel makes it a breeze.</a:t>
            </a:r>
            <a:endParaRPr sz="2100">
              <a:solidFill>
                <a:srgbClr val="1D1E20"/>
              </a:solidFill>
              <a:latin typeface="Calibri"/>
              <a:ea typeface="Calibri"/>
              <a:cs typeface="Calibri"/>
              <a:sym typeface="Calibri"/>
            </a:endParaRPr>
          </a:p>
          <a:p>
            <a:pPr indent="0" lvl="0" marL="0" rtl="0" algn="just">
              <a:lnSpc>
                <a:spcPct val="115000"/>
              </a:lnSpc>
              <a:spcBef>
                <a:spcPts val="900"/>
              </a:spcBef>
              <a:spcAft>
                <a:spcPts val="0"/>
              </a:spcAft>
              <a:buSzPts val="1300"/>
              <a:buNone/>
            </a:pPr>
            <a:r>
              <a:rPr lang="en" sz="2100">
                <a:solidFill>
                  <a:srgbClr val="1D1E20"/>
                </a:solidFill>
                <a:latin typeface="Calibri"/>
                <a:ea typeface="Calibri"/>
                <a:cs typeface="Calibri"/>
                <a:sym typeface="Calibri"/>
              </a:rPr>
              <a:t>Here are a few broad categories to keep in mind when it comes to implementing Excel for anything numbers-related.</a:t>
            </a:r>
            <a:endParaRPr sz="2100">
              <a:solidFill>
                <a:srgbClr val="1D1E20"/>
              </a:solidFill>
              <a:latin typeface="Calibri"/>
              <a:ea typeface="Calibri"/>
              <a:cs typeface="Calibri"/>
              <a:sym typeface="Calibri"/>
            </a:endParaRPr>
          </a:p>
          <a:p>
            <a:pPr indent="0" lvl="0" marL="0" rtl="0" algn="just">
              <a:lnSpc>
                <a:spcPct val="115000"/>
              </a:lnSpc>
              <a:spcBef>
                <a:spcPts val="900"/>
              </a:spcBef>
              <a:spcAft>
                <a:spcPts val="1200"/>
              </a:spcAft>
              <a:buSzPts val="1300"/>
              <a:buNone/>
            </a:pPr>
            <a:r>
              <a:t/>
            </a:r>
            <a:endParaRPr sz="21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800">
                <a:latin typeface="Calibri"/>
                <a:ea typeface="Calibri"/>
                <a:cs typeface="Calibri"/>
                <a:sym typeface="Calibri"/>
              </a:rPr>
              <a:t>Calculating</a:t>
            </a:r>
            <a:endParaRPr sz="4800">
              <a:latin typeface="Calibri"/>
              <a:ea typeface="Calibri"/>
              <a:cs typeface="Calibri"/>
              <a:sym typeface="Calibri"/>
            </a:endParaRPr>
          </a:p>
        </p:txBody>
      </p:sp>
      <p:pic>
        <p:nvPicPr>
          <p:cNvPr descr="Calculator.gif" id="583" name="Google Shape;583;p14"/>
          <p:cNvPicPr preferRelativeResize="0"/>
          <p:nvPr/>
        </p:nvPicPr>
        <p:blipFill rotWithShape="1">
          <a:blip r:embed="rId3">
            <a:alphaModFix/>
          </a:blip>
          <a:srcRect b="0" l="0" r="0" t="0"/>
          <a:stretch/>
        </p:blipFill>
        <p:spPr>
          <a:xfrm>
            <a:off x="1743456" y="1597875"/>
            <a:ext cx="5395886" cy="31177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fcb0e31cff_4_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800">
                <a:latin typeface="Calibri"/>
                <a:ea typeface="Calibri"/>
                <a:cs typeface="Calibri"/>
                <a:sym typeface="Calibri"/>
              </a:rPr>
              <a:t>Calculating</a:t>
            </a:r>
            <a:endParaRPr sz="4800">
              <a:latin typeface="Calibri"/>
              <a:ea typeface="Calibri"/>
              <a:cs typeface="Calibri"/>
              <a:sym typeface="Calibri"/>
            </a:endParaRPr>
          </a:p>
        </p:txBody>
      </p:sp>
      <p:sp>
        <p:nvSpPr>
          <p:cNvPr id="589" name="Google Shape;589;g1fcb0e31cff_4_0"/>
          <p:cNvSpPr txBox="1"/>
          <p:nvPr>
            <p:ph idx="1" type="body"/>
          </p:nvPr>
        </p:nvSpPr>
        <p:spPr>
          <a:xfrm>
            <a:off x="5026875" y="1595590"/>
            <a:ext cx="4121400" cy="3240900"/>
          </a:xfrm>
          <a:prstGeom prst="rect">
            <a:avLst/>
          </a:prstGeom>
          <a:noFill/>
          <a:ln>
            <a:noFill/>
          </a:ln>
        </p:spPr>
        <p:txBody>
          <a:bodyPr anchorCtr="0" anchor="t" bIns="91425" lIns="91425" spcFirstLastPara="1" rIns="91425" wrap="square" tIns="91425">
            <a:normAutofit/>
          </a:bodyPr>
          <a:lstStyle/>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Type this in the formula bar.</a:t>
            </a:r>
            <a:endParaRPr sz="2100">
              <a:latin typeface="Calibri"/>
              <a:ea typeface="Calibri"/>
              <a:cs typeface="Calibri"/>
              <a:sym typeface="Calibri"/>
            </a:endParaRPr>
          </a:p>
          <a:p>
            <a:pPr indent="-361950" lvl="0" marL="457200" rtl="0" algn="l">
              <a:lnSpc>
                <a:spcPct val="115000"/>
              </a:lnSpc>
              <a:spcBef>
                <a:spcPts val="0"/>
              </a:spcBef>
              <a:spcAft>
                <a:spcPts val="0"/>
              </a:spcAft>
              <a:buSzPts val="2100"/>
              <a:buChar char="●"/>
            </a:pPr>
            <a:r>
              <a:rPr lang="en" sz="2100">
                <a:latin typeface="Calibri"/>
                <a:ea typeface="Calibri"/>
                <a:cs typeface="Calibri"/>
                <a:sym typeface="Calibri"/>
              </a:rPr>
              <a:t>Or, type =B2+B3 and hit enter</a:t>
            </a:r>
            <a:endParaRPr sz="2100">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Instead of typing the cell number (like B2, B3) you can select them by clicking or dragging with your mouse. </a:t>
            </a:r>
            <a:endParaRPr sz="2100">
              <a:latin typeface="Calibri"/>
              <a:ea typeface="Calibri"/>
              <a:cs typeface="Calibri"/>
              <a:sym typeface="Calibri"/>
            </a:endParaRPr>
          </a:p>
        </p:txBody>
      </p:sp>
      <p:pic>
        <p:nvPicPr>
          <p:cNvPr id="590" name="Google Shape;590;g1fcb0e31cff_4_0"/>
          <p:cNvPicPr preferRelativeResize="0"/>
          <p:nvPr/>
        </p:nvPicPr>
        <p:blipFill rotWithShape="1">
          <a:blip r:embed="rId3">
            <a:alphaModFix/>
          </a:blip>
          <a:srcRect b="0" l="0" r="0" t="0"/>
          <a:stretch/>
        </p:blipFill>
        <p:spPr>
          <a:xfrm>
            <a:off x="699731" y="1595629"/>
            <a:ext cx="4327150" cy="32408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g1fc6a67d403_1_23"/>
          <p:cNvSpPr txBox="1"/>
          <p:nvPr>
            <p:ph type="title"/>
          </p:nvPr>
        </p:nvSpPr>
        <p:spPr>
          <a:xfrm>
            <a:off x="1303800" y="8766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t>Task 1</a:t>
            </a:r>
            <a:endParaRPr sz="6300"/>
          </a:p>
        </p:txBody>
      </p:sp>
      <p:sp>
        <p:nvSpPr>
          <p:cNvPr id="596" name="Google Shape;596;g1fc6a67d403_1_23"/>
          <p:cNvSpPr txBox="1"/>
          <p:nvPr>
            <p:ph idx="1" type="body"/>
          </p:nvPr>
        </p:nvSpPr>
        <p:spPr>
          <a:xfrm>
            <a:off x="1246400" y="1875900"/>
            <a:ext cx="7030500" cy="2374200"/>
          </a:xfrm>
          <a:prstGeom prst="rect">
            <a:avLst/>
          </a:prstGeom>
          <a:noFill/>
          <a:ln>
            <a:noFill/>
          </a:ln>
        </p:spPr>
        <p:txBody>
          <a:bodyPr anchorCtr="0" anchor="ctr" bIns="91425" lIns="91425" spcFirstLastPara="1" rIns="91425" wrap="square" tIns="91425">
            <a:normAutofit lnSpcReduction="20000"/>
          </a:bodyPr>
          <a:lstStyle/>
          <a:p>
            <a:pPr indent="0" lvl="0" marL="0" rtl="0" algn="ctr">
              <a:lnSpc>
                <a:spcPct val="115000"/>
              </a:lnSpc>
              <a:spcBef>
                <a:spcPts val="0"/>
              </a:spcBef>
              <a:spcAft>
                <a:spcPts val="0"/>
              </a:spcAft>
              <a:buSzPts val="1300"/>
              <a:buNone/>
            </a:pPr>
            <a:r>
              <a:rPr lang="en" sz="3400">
                <a:latin typeface="Calibri"/>
                <a:ea typeface="Calibri"/>
                <a:cs typeface="Calibri"/>
                <a:sym typeface="Calibri"/>
              </a:rPr>
              <a:t>Create a spreadsheet to multiply any two numbers together and display the result.</a:t>
            </a:r>
            <a:endParaRPr sz="3400">
              <a:latin typeface="Calibri"/>
              <a:ea typeface="Calibri"/>
              <a:cs typeface="Calibri"/>
              <a:sym typeface="Calibri"/>
            </a:endParaRPr>
          </a:p>
          <a:p>
            <a:pPr indent="0" lvl="0" marL="0" rtl="0" algn="ctr">
              <a:lnSpc>
                <a:spcPct val="115000"/>
              </a:lnSpc>
              <a:spcBef>
                <a:spcPts val="1200"/>
              </a:spcBef>
              <a:spcAft>
                <a:spcPts val="1200"/>
              </a:spcAft>
              <a:buSzPts val="1300"/>
              <a:buNone/>
            </a:pPr>
            <a:r>
              <a:t/>
            </a:r>
            <a:endParaRPr sz="34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20000"/>
              </a:lnSpc>
              <a:spcBef>
                <a:spcPts val="2300"/>
              </a:spcBef>
              <a:spcAft>
                <a:spcPts val="0"/>
              </a:spcAft>
              <a:buSzPct val="58700"/>
              <a:buNone/>
            </a:pPr>
            <a:r>
              <a:rPr lang="en" sz="5300">
                <a:solidFill>
                  <a:srgbClr val="1D1E20"/>
                </a:solidFill>
                <a:latin typeface="Calibri"/>
                <a:ea typeface="Calibri"/>
                <a:cs typeface="Calibri"/>
                <a:sym typeface="Calibri"/>
              </a:rPr>
              <a:t>Accounting</a:t>
            </a:r>
            <a:endParaRPr sz="5300">
              <a:solidFill>
                <a:srgbClr val="1D1E20"/>
              </a:solidFill>
              <a:latin typeface="Calibri"/>
              <a:ea typeface="Calibri"/>
              <a:cs typeface="Calibri"/>
              <a:sym typeface="Calibri"/>
            </a:endParaRPr>
          </a:p>
          <a:p>
            <a:pPr indent="0" lvl="0" marL="0" rtl="0" algn="just">
              <a:lnSpc>
                <a:spcPct val="115000"/>
              </a:lnSpc>
              <a:spcBef>
                <a:spcPts val="800"/>
              </a:spcBef>
              <a:spcAft>
                <a:spcPts val="0"/>
              </a:spcAft>
              <a:buSzPct val="141414"/>
              <a:buNone/>
            </a:pPr>
            <a:r>
              <a:rPr b="0" lang="en" sz="2200">
                <a:solidFill>
                  <a:srgbClr val="1D1E20"/>
                </a:solidFill>
                <a:latin typeface="Calibri"/>
                <a:ea typeface="Calibri"/>
                <a:cs typeface="Calibri"/>
                <a:sym typeface="Calibri"/>
              </a:rPr>
              <a:t>Budget plans, forecasts, expense tracking, financial reports, loan calculators, and more. Excel was pretty much designed to meet these different accounting needs. And, considering that </a:t>
            </a:r>
            <a:r>
              <a:rPr b="0" lang="en" sz="2200">
                <a:solidFill>
                  <a:srgbClr val="0067FF"/>
                </a:solidFill>
                <a:uFill>
                  <a:noFill/>
                </a:uFill>
                <a:latin typeface="Calibri"/>
                <a:ea typeface="Calibri"/>
                <a:cs typeface="Calibri"/>
                <a:sym typeface="Calibri"/>
                <a:hlinkClick r:id="rId3">
                  <a:extLst>
                    <a:ext uri="{A12FA001-AC4F-418D-AE19-62706E023703}">
                      <ahyp:hlinkClr val="tx"/>
                    </a:ext>
                  </a:extLst>
                </a:hlinkClick>
              </a:rPr>
              <a:t>89 percent of companies</a:t>
            </a:r>
            <a:r>
              <a:rPr b="0" lang="en" sz="2200">
                <a:solidFill>
                  <a:srgbClr val="1D1E20"/>
                </a:solidFill>
                <a:latin typeface="Calibri"/>
                <a:ea typeface="Calibri"/>
                <a:cs typeface="Calibri"/>
                <a:sym typeface="Calibri"/>
              </a:rPr>
              <a:t> utilize Excel for its various accounting functions, it obviously fits the bill.</a:t>
            </a:r>
            <a:endParaRPr b="0" sz="2200">
              <a:solidFill>
                <a:srgbClr val="1D1E20"/>
              </a:solidFill>
              <a:latin typeface="Calibri"/>
              <a:ea typeface="Calibri"/>
              <a:cs typeface="Calibri"/>
              <a:sym typeface="Calibri"/>
            </a:endParaRPr>
          </a:p>
          <a:p>
            <a:pPr indent="0" lvl="0" marL="0" rtl="0" algn="just">
              <a:lnSpc>
                <a:spcPct val="115000"/>
              </a:lnSpc>
              <a:spcBef>
                <a:spcPts val="900"/>
              </a:spcBef>
              <a:spcAft>
                <a:spcPts val="0"/>
              </a:spcAft>
              <a:buSzPct val="141414"/>
              <a:buNone/>
            </a:pPr>
            <a:r>
              <a:rPr b="0" lang="en" sz="2200">
                <a:solidFill>
                  <a:srgbClr val="1D1E20"/>
                </a:solidFill>
                <a:latin typeface="Calibri"/>
                <a:ea typeface="Calibri"/>
                <a:cs typeface="Calibri"/>
                <a:sym typeface="Calibri"/>
              </a:rPr>
              <a:t>Excel even has numerous different spreadsheet templates to make all of those processes that much easier.</a:t>
            </a:r>
            <a:endParaRPr b="0" sz="2200">
              <a:solidFill>
                <a:srgbClr val="1D1E20"/>
              </a:solidFill>
              <a:latin typeface="Calibri"/>
              <a:ea typeface="Calibri"/>
              <a:cs typeface="Calibri"/>
              <a:sym typeface="Calibri"/>
            </a:endParaRPr>
          </a:p>
          <a:p>
            <a:pPr indent="0" lvl="0" marL="0" rtl="0" algn="just">
              <a:lnSpc>
                <a:spcPct val="100000"/>
              </a:lnSpc>
              <a:spcBef>
                <a:spcPts val="900"/>
              </a:spcBef>
              <a:spcAft>
                <a:spcPts val="0"/>
              </a:spcAft>
              <a:buSzPct val="111111"/>
              <a:buNone/>
            </a:pPr>
            <a:r>
              <a:t/>
            </a:r>
            <a:endParaRPr>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8"/>
          <p:cNvSpPr txBox="1"/>
          <p:nvPr>
            <p:ph type="title"/>
          </p:nvPr>
        </p:nvSpPr>
        <p:spPr>
          <a:xfrm>
            <a:off x="1688512" y="450341"/>
            <a:ext cx="7030500" cy="14280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Example</a:t>
            </a:r>
            <a:endParaRPr/>
          </a:p>
        </p:txBody>
      </p:sp>
      <p:pic>
        <p:nvPicPr>
          <p:cNvPr id="607" name="Google Shape;607;p18"/>
          <p:cNvPicPr preferRelativeResize="0"/>
          <p:nvPr/>
        </p:nvPicPr>
        <p:blipFill rotWithShape="1">
          <a:blip r:embed="rId3">
            <a:alphaModFix/>
          </a:blip>
          <a:srcRect b="0" l="0" r="0" t="0"/>
          <a:stretch/>
        </p:blipFill>
        <p:spPr>
          <a:xfrm>
            <a:off x="1688512" y="1038976"/>
            <a:ext cx="6382592" cy="39345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20"/>
          <p:cNvSpPr txBox="1"/>
          <p:nvPr>
            <p:ph type="title"/>
          </p:nvPr>
        </p:nvSpPr>
        <p:spPr>
          <a:xfrm>
            <a:off x="1250775" y="563308"/>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800">
                <a:latin typeface="Calibri"/>
                <a:ea typeface="Calibri"/>
                <a:cs typeface="Calibri"/>
                <a:sym typeface="Calibri"/>
              </a:rPr>
              <a:t>Charting</a:t>
            </a:r>
            <a:endParaRPr sz="4800">
              <a:latin typeface="Calibri"/>
              <a:ea typeface="Calibri"/>
              <a:cs typeface="Calibri"/>
              <a:sym typeface="Calibri"/>
            </a:endParaRPr>
          </a:p>
        </p:txBody>
      </p:sp>
      <p:sp>
        <p:nvSpPr>
          <p:cNvPr id="613" name="Google Shape;613;p20"/>
          <p:cNvSpPr txBox="1"/>
          <p:nvPr>
            <p:ph idx="1" type="body"/>
          </p:nvPr>
        </p:nvSpPr>
        <p:spPr>
          <a:xfrm>
            <a:off x="969825" y="1471638"/>
            <a:ext cx="7592400" cy="25416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rgbClr val="1D1E20"/>
              </a:buClr>
              <a:buSzPts val="2100"/>
              <a:buFont typeface="Calibri"/>
              <a:buChar char="●"/>
            </a:pPr>
            <a:r>
              <a:rPr lang="en" sz="2100">
                <a:solidFill>
                  <a:srgbClr val="1D1E20"/>
                </a:solidFill>
                <a:latin typeface="Calibri"/>
                <a:ea typeface="Calibri"/>
                <a:cs typeface="Calibri"/>
                <a:sym typeface="Calibri"/>
              </a:rPr>
              <a:t>Pie charts, scatter charts, line charts, bar charts, area charts, column charts—the list goes on and on. </a:t>
            </a:r>
            <a:endParaRPr sz="2100">
              <a:solidFill>
                <a:srgbClr val="1D1E20"/>
              </a:solidFill>
              <a:latin typeface="Calibri"/>
              <a:ea typeface="Calibri"/>
              <a:cs typeface="Calibri"/>
              <a:sym typeface="Calibri"/>
            </a:endParaRPr>
          </a:p>
          <a:p>
            <a:pPr indent="-361950" lvl="0" marL="457200" rtl="0" algn="l">
              <a:lnSpc>
                <a:spcPct val="115000"/>
              </a:lnSpc>
              <a:spcBef>
                <a:spcPts val="1000"/>
              </a:spcBef>
              <a:spcAft>
                <a:spcPts val="0"/>
              </a:spcAft>
              <a:buSzPts val="2100"/>
              <a:buFont typeface="Calibri"/>
              <a:buChar char="●"/>
            </a:pPr>
            <a:r>
              <a:rPr lang="en" sz="2100">
                <a:solidFill>
                  <a:srgbClr val="1D1E20"/>
                </a:solidFill>
                <a:latin typeface="Calibri"/>
                <a:ea typeface="Calibri"/>
                <a:cs typeface="Calibri"/>
                <a:sym typeface="Calibri"/>
              </a:rPr>
              <a:t>If you need to find a way to </a:t>
            </a:r>
            <a:r>
              <a:rPr lang="en" sz="2100">
                <a:solidFill>
                  <a:srgbClr val="0067FF"/>
                </a:solidFill>
                <a:uFill>
                  <a:noFill/>
                </a:uFill>
                <a:latin typeface="Calibri"/>
                <a:ea typeface="Calibri"/>
                <a:cs typeface="Calibri"/>
                <a:sym typeface="Calibri"/>
                <a:hlinkClick r:id="rId3">
                  <a:extLst>
                    <a:ext uri="{A12FA001-AC4F-418D-AE19-62706E023703}">
                      <ahyp:hlinkClr val="tx"/>
                    </a:ext>
                  </a:extLst>
                </a:hlinkClick>
              </a:rPr>
              <a:t>represent data</a:t>
            </a:r>
            <a:r>
              <a:rPr lang="en" sz="2100">
                <a:solidFill>
                  <a:srgbClr val="1D1E20"/>
                </a:solidFill>
                <a:latin typeface="Calibri"/>
                <a:ea typeface="Calibri"/>
                <a:cs typeface="Calibri"/>
                <a:sym typeface="Calibri"/>
              </a:rPr>
              <a:t> in a more visual and digestible way, Excel’s ability to transform rows and columns of digits into beautiful charts is sure to become one of your favorite things about it.</a:t>
            </a:r>
            <a:endParaRPr sz="2100">
              <a:solidFill>
                <a:srgbClr val="1D1E20"/>
              </a:solidFill>
              <a:latin typeface="Calibri"/>
              <a:ea typeface="Calibri"/>
              <a:cs typeface="Calibri"/>
              <a:sym typeface="Calibri"/>
            </a:endParaRPr>
          </a:p>
          <a:p>
            <a:pPr indent="-361950" lvl="0" marL="457200" rtl="0" algn="l">
              <a:lnSpc>
                <a:spcPct val="115000"/>
              </a:lnSpc>
              <a:spcBef>
                <a:spcPts val="1000"/>
              </a:spcBef>
              <a:spcAft>
                <a:spcPts val="1000"/>
              </a:spcAft>
              <a:buSzPts val="2100"/>
              <a:buFont typeface="Calibri"/>
              <a:buChar char="●"/>
            </a:pPr>
            <a:r>
              <a:rPr lang="en" sz="2100">
                <a:solidFill>
                  <a:srgbClr val="1D1E20"/>
                </a:solidFill>
                <a:latin typeface="Calibri"/>
                <a:ea typeface="Calibri"/>
                <a:cs typeface="Calibri"/>
                <a:sym typeface="Calibri"/>
              </a:rPr>
              <a:t>Want more information about the types of charts you can create in Excel? </a:t>
            </a:r>
            <a:r>
              <a:rPr lang="en" sz="2100">
                <a:solidFill>
                  <a:srgbClr val="0067FF"/>
                </a:solidFill>
                <a:uFill>
                  <a:noFill/>
                </a:uFill>
                <a:latin typeface="Calibri"/>
                <a:ea typeface="Calibri"/>
                <a:cs typeface="Calibri"/>
                <a:sym typeface="Calibri"/>
                <a:hlinkClick r:id="rId4">
                  <a:extLst>
                    <a:ext uri="{A12FA001-AC4F-418D-AE19-62706E023703}">
                      <ahyp:hlinkClr val="tx"/>
                    </a:ext>
                  </a:extLst>
                </a:hlinkClick>
              </a:rPr>
              <a:t>This article</a:t>
            </a:r>
            <a:r>
              <a:rPr lang="en" sz="2100">
                <a:solidFill>
                  <a:srgbClr val="1D1E20"/>
                </a:solidFill>
                <a:latin typeface="Calibri"/>
                <a:ea typeface="Calibri"/>
                <a:cs typeface="Calibri"/>
                <a:sym typeface="Calibri"/>
              </a:rPr>
              <a:t> is a helpful resource.</a:t>
            </a:r>
            <a:endParaRPr sz="21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g1fc6a67d403_1_61"/>
          <p:cNvSpPr txBox="1"/>
          <p:nvPr>
            <p:ph idx="1" type="body"/>
          </p:nvPr>
        </p:nvSpPr>
        <p:spPr>
          <a:xfrm>
            <a:off x="1303800" y="1216275"/>
            <a:ext cx="7030500" cy="3315300"/>
          </a:xfrm>
          <a:prstGeom prst="rect">
            <a:avLst/>
          </a:prstGeom>
          <a:noFill/>
          <a:ln>
            <a:noFill/>
          </a:ln>
        </p:spPr>
        <p:txBody>
          <a:bodyPr anchorCtr="0" anchor="t" bIns="91425" lIns="91425" spcFirstLastPara="1" rIns="91425" wrap="square" tIns="91425">
            <a:noAutofit/>
          </a:bodyPr>
          <a:lstStyle/>
          <a:p>
            <a:pPr indent="0" lvl="0" marL="0" rtl="0" algn="l">
              <a:lnSpc>
                <a:spcPct val="143000"/>
              </a:lnSpc>
              <a:spcBef>
                <a:spcPts val="0"/>
              </a:spcBef>
              <a:spcAft>
                <a:spcPts val="0"/>
              </a:spcAft>
              <a:buSzPts val="1300"/>
              <a:buNone/>
            </a:pPr>
            <a:r>
              <a:rPr lang="en" sz="2100">
                <a:solidFill>
                  <a:srgbClr val="1E1E1E"/>
                </a:solidFill>
                <a:highlight>
                  <a:srgbClr val="FFFFFF"/>
                </a:highlight>
                <a:latin typeface="Calibri"/>
                <a:ea typeface="Calibri"/>
                <a:cs typeface="Calibri"/>
                <a:sym typeface="Calibri"/>
              </a:rPr>
              <a:t>1.	Select data for the chart.</a:t>
            </a:r>
            <a:endParaRPr sz="2100">
              <a:solidFill>
                <a:srgbClr val="1E1E1E"/>
              </a:solidFill>
              <a:highlight>
                <a:srgbClr val="FFFFFF"/>
              </a:highlight>
              <a:latin typeface="Calibri"/>
              <a:ea typeface="Calibri"/>
              <a:cs typeface="Calibri"/>
              <a:sym typeface="Calibri"/>
            </a:endParaRPr>
          </a:p>
          <a:p>
            <a:pPr indent="0" lvl="0" marL="0" rtl="0" algn="l">
              <a:lnSpc>
                <a:spcPct val="143000"/>
              </a:lnSpc>
              <a:spcBef>
                <a:spcPts val="0"/>
              </a:spcBef>
              <a:spcAft>
                <a:spcPts val="0"/>
              </a:spcAft>
              <a:buSzPts val="1300"/>
              <a:buNone/>
            </a:pPr>
            <a:r>
              <a:rPr lang="en" sz="2100">
                <a:solidFill>
                  <a:srgbClr val="1E1E1E"/>
                </a:solidFill>
                <a:highlight>
                  <a:srgbClr val="FFFFFF"/>
                </a:highlight>
                <a:latin typeface="Calibri"/>
                <a:ea typeface="Calibri"/>
                <a:cs typeface="Calibri"/>
                <a:sym typeface="Calibri"/>
              </a:rPr>
              <a:t>2.	Select </a:t>
            </a:r>
            <a:r>
              <a:rPr b="1" lang="en" sz="2100">
                <a:solidFill>
                  <a:srgbClr val="1E1E1E"/>
                </a:solidFill>
                <a:highlight>
                  <a:srgbClr val="FFFFFF"/>
                </a:highlight>
                <a:latin typeface="Calibri"/>
                <a:ea typeface="Calibri"/>
                <a:cs typeface="Calibri"/>
                <a:sym typeface="Calibri"/>
              </a:rPr>
              <a:t>Insert</a:t>
            </a:r>
            <a:r>
              <a:rPr lang="en" sz="2100">
                <a:solidFill>
                  <a:srgbClr val="1E1E1E"/>
                </a:solidFill>
                <a:highlight>
                  <a:srgbClr val="FFFFFF"/>
                </a:highlight>
                <a:latin typeface="Calibri"/>
                <a:ea typeface="Calibri"/>
                <a:cs typeface="Calibri"/>
                <a:sym typeface="Calibri"/>
              </a:rPr>
              <a:t> &gt; </a:t>
            </a:r>
            <a:r>
              <a:rPr b="1" lang="en" sz="2100">
                <a:solidFill>
                  <a:srgbClr val="1E1E1E"/>
                </a:solidFill>
                <a:highlight>
                  <a:srgbClr val="FFFFFF"/>
                </a:highlight>
                <a:latin typeface="Calibri"/>
                <a:ea typeface="Calibri"/>
                <a:cs typeface="Calibri"/>
                <a:sym typeface="Calibri"/>
              </a:rPr>
              <a:t>Recommended Charts</a:t>
            </a:r>
            <a:r>
              <a:rPr lang="en" sz="2100">
                <a:solidFill>
                  <a:srgbClr val="1E1E1E"/>
                </a:solidFill>
                <a:highlight>
                  <a:srgbClr val="FFFFFF"/>
                </a:highlight>
                <a:latin typeface="Calibri"/>
                <a:ea typeface="Calibri"/>
                <a:cs typeface="Calibri"/>
                <a:sym typeface="Calibri"/>
              </a:rPr>
              <a:t>.</a:t>
            </a:r>
            <a:endParaRPr sz="2100">
              <a:solidFill>
                <a:srgbClr val="1E1E1E"/>
              </a:solidFill>
              <a:highlight>
                <a:srgbClr val="FFFFFF"/>
              </a:highlight>
              <a:latin typeface="Calibri"/>
              <a:ea typeface="Calibri"/>
              <a:cs typeface="Calibri"/>
              <a:sym typeface="Calibri"/>
            </a:endParaRPr>
          </a:p>
          <a:p>
            <a:pPr indent="0" lvl="0" marL="0" rtl="0" algn="l">
              <a:lnSpc>
                <a:spcPct val="143000"/>
              </a:lnSpc>
              <a:spcBef>
                <a:spcPts val="0"/>
              </a:spcBef>
              <a:spcAft>
                <a:spcPts val="0"/>
              </a:spcAft>
              <a:buSzPts val="1300"/>
              <a:buNone/>
            </a:pPr>
            <a:r>
              <a:rPr lang="en" sz="2100">
                <a:solidFill>
                  <a:srgbClr val="1E1E1E"/>
                </a:solidFill>
                <a:highlight>
                  <a:srgbClr val="FFFFFF"/>
                </a:highlight>
                <a:latin typeface="Calibri"/>
                <a:ea typeface="Calibri"/>
                <a:cs typeface="Calibri"/>
                <a:sym typeface="Calibri"/>
              </a:rPr>
              <a:t>3.	Select a chart on the </a:t>
            </a:r>
            <a:r>
              <a:rPr b="1" lang="en" sz="2100">
                <a:solidFill>
                  <a:srgbClr val="1E1E1E"/>
                </a:solidFill>
                <a:highlight>
                  <a:srgbClr val="FFFFFF"/>
                </a:highlight>
                <a:latin typeface="Calibri"/>
                <a:ea typeface="Calibri"/>
                <a:cs typeface="Calibri"/>
                <a:sym typeface="Calibri"/>
              </a:rPr>
              <a:t>Recommended Charts</a:t>
            </a:r>
            <a:r>
              <a:rPr lang="en" sz="2100">
                <a:solidFill>
                  <a:srgbClr val="1E1E1E"/>
                </a:solidFill>
                <a:highlight>
                  <a:srgbClr val="FFFFFF"/>
                </a:highlight>
                <a:latin typeface="Calibri"/>
                <a:ea typeface="Calibri"/>
                <a:cs typeface="Calibri"/>
                <a:sym typeface="Calibri"/>
              </a:rPr>
              <a:t> tab, to preview the chart.</a:t>
            </a:r>
            <a:endParaRPr sz="2100">
              <a:solidFill>
                <a:srgbClr val="1E1E1E"/>
              </a:solidFill>
              <a:highlight>
                <a:srgbClr val="FFFFFF"/>
              </a:highlight>
              <a:latin typeface="Calibri"/>
              <a:ea typeface="Calibri"/>
              <a:cs typeface="Calibri"/>
              <a:sym typeface="Calibri"/>
            </a:endParaRPr>
          </a:p>
          <a:p>
            <a:pPr indent="0" lvl="0" marL="0" rtl="0" algn="l">
              <a:lnSpc>
                <a:spcPct val="143000"/>
              </a:lnSpc>
              <a:spcBef>
                <a:spcPts val="0"/>
              </a:spcBef>
              <a:spcAft>
                <a:spcPts val="0"/>
              </a:spcAft>
              <a:buSzPts val="1300"/>
              <a:buNone/>
            </a:pPr>
            <a:r>
              <a:t/>
            </a:r>
            <a:endParaRPr sz="21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4800">
                <a:latin typeface="Calibri"/>
                <a:ea typeface="Calibri"/>
                <a:cs typeface="Calibri"/>
                <a:sym typeface="Calibri"/>
              </a:rPr>
              <a:t>Introduction</a:t>
            </a:r>
            <a:endParaRPr sz="4800">
              <a:latin typeface="Calibri"/>
              <a:ea typeface="Calibri"/>
              <a:cs typeface="Calibri"/>
              <a:sym typeface="Calibri"/>
            </a:endParaRPr>
          </a:p>
        </p:txBody>
      </p:sp>
      <p:sp>
        <p:nvSpPr>
          <p:cNvPr id="519" name="Google Shape;519;p2"/>
          <p:cNvSpPr txBox="1"/>
          <p:nvPr>
            <p:ph idx="1" type="body"/>
          </p:nvPr>
        </p:nvSpPr>
        <p:spPr>
          <a:xfrm>
            <a:off x="1303800" y="1647800"/>
            <a:ext cx="7030500" cy="254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400">
                <a:solidFill>
                  <a:srgbClr val="333333"/>
                </a:solidFill>
                <a:highlight>
                  <a:srgbClr val="FFFFFF"/>
                </a:highlight>
                <a:latin typeface="Calibri"/>
                <a:ea typeface="Calibri"/>
                <a:cs typeface="Calibri"/>
                <a:sym typeface="Calibri"/>
              </a:rPr>
              <a:t>MS Excel is a commonly used Microsoft Office application. It is a spreadsheet program which is used to save and analyse numerical data.</a:t>
            </a:r>
            <a:endParaRPr sz="2400">
              <a:solidFill>
                <a:srgbClr val="333333"/>
              </a:solidFill>
              <a:highlight>
                <a:srgbClr val="FFFFFF"/>
              </a:highlight>
              <a:latin typeface="Calibri"/>
              <a:ea typeface="Calibri"/>
              <a:cs typeface="Calibri"/>
              <a:sym typeface="Calibri"/>
            </a:endParaRPr>
          </a:p>
          <a:p>
            <a:pPr indent="0" lvl="0" marL="0" rtl="0" algn="just">
              <a:lnSpc>
                <a:spcPct val="115000"/>
              </a:lnSpc>
              <a:spcBef>
                <a:spcPts val="800"/>
              </a:spcBef>
              <a:spcAft>
                <a:spcPts val="0"/>
              </a:spcAft>
              <a:buSzPts val="1300"/>
              <a:buNone/>
            </a:pPr>
            <a:r>
              <a:rPr lang="en" sz="2400">
                <a:solidFill>
                  <a:srgbClr val="333333"/>
                </a:solidFill>
                <a:highlight>
                  <a:srgbClr val="FFFFFF"/>
                </a:highlight>
                <a:latin typeface="Calibri"/>
                <a:ea typeface="Calibri"/>
                <a:cs typeface="Calibri"/>
                <a:sym typeface="Calibri"/>
              </a:rPr>
              <a:t>In this course, we bring to you the important features of MS Excel, along with an overview of how to use the program, its benefits and other important elements.</a:t>
            </a:r>
            <a:endParaRPr sz="2400">
              <a:solidFill>
                <a:srgbClr val="333333"/>
              </a:solidFill>
              <a:highlight>
                <a:srgbClr val="FFFFFF"/>
              </a:highlight>
              <a:latin typeface="Calibri"/>
              <a:ea typeface="Calibri"/>
              <a:cs typeface="Calibri"/>
              <a:sym typeface="Calibri"/>
            </a:endParaRPr>
          </a:p>
          <a:p>
            <a:pPr indent="0" lvl="0" marL="0" rtl="0" algn="just">
              <a:lnSpc>
                <a:spcPct val="115000"/>
              </a:lnSpc>
              <a:spcBef>
                <a:spcPts val="800"/>
              </a:spcBef>
              <a:spcAft>
                <a:spcPts val="1200"/>
              </a:spcAft>
              <a:buSzPts val="1300"/>
              <a:buNone/>
            </a:pPr>
            <a:r>
              <a:t/>
            </a:r>
            <a:endParaRPr sz="24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g1fc6a67d403_1_67"/>
          <p:cNvSpPr txBox="1"/>
          <p:nvPr>
            <p:ph idx="1" type="body"/>
          </p:nvPr>
        </p:nvSpPr>
        <p:spPr>
          <a:xfrm>
            <a:off x="1303800" y="598575"/>
            <a:ext cx="7030500" cy="3933000"/>
          </a:xfrm>
          <a:prstGeom prst="rect">
            <a:avLst/>
          </a:prstGeom>
          <a:noFill/>
          <a:ln>
            <a:noFill/>
          </a:ln>
        </p:spPr>
        <p:txBody>
          <a:bodyPr anchorCtr="0" anchor="t" bIns="91425" lIns="91425" spcFirstLastPara="1" rIns="91425" wrap="square" tIns="91425">
            <a:noAutofit/>
          </a:bodyPr>
          <a:lstStyle/>
          <a:p>
            <a:pPr indent="0" lvl="0" marL="457200" rtl="0" algn="l">
              <a:lnSpc>
                <a:spcPct val="143000"/>
              </a:lnSpc>
              <a:spcBef>
                <a:spcPts val="0"/>
              </a:spcBef>
              <a:spcAft>
                <a:spcPts val="0"/>
              </a:spcAft>
              <a:buSzPts val="1300"/>
              <a:buNone/>
            </a:pPr>
            <a:br>
              <a:rPr lang="en" sz="2100">
                <a:solidFill>
                  <a:srgbClr val="1E1E1E"/>
                </a:solidFill>
                <a:highlight>
                  <a:srgbClr val="FFFFFF"/>
                </a:highlight>
                <a:latin typeface="Calibri"/>
                <a:ea typeface="Calibri"/>
                <a:cs typeface="Calibri"/>
                <a:sym typeface="Calibri"/>
              </a:rPr>
            </a:br>
            <a:r>
              <a:rPr b="1" lang="en" sz="2100">
                <a:solidFill>
                  <a:srgbClr val="1E1E1E"/>
                </a:solidFill>
                <a:highlight>
                  <a:schemeClr val="lt1"/>
                </a:highlight>
                <a:latin typeface="Calibri"/>
                <a:ea typeface="Calibri"/>
                <a:cs typeface="Calibri"/>
                <a:sym typeface="Calibri"/>
              </a:rPr>
              <a:t>Note: </a:t>
            </a:r>
            <a:r>
              <a:rPr lang="en" sz="2100">
                <a:solidFill>
                  <a:srgbClr val="1E1E1E"/>
                </a:solidFill>
                <a:highlight>
                  <a:schemeClr val="lt1"/>
                </a:highlight>
                <a:latin typeface="Calibri"/>
                <a:ea typeface="Calibri"/>
                <a:cs typeface="Calibri"/>
                <a:sym typeface="Calibri"/>
              </a:rPr>
              <a:t>You can select the data you want in the chart and press ALT + F1 to create a chart immediately, but it might not be the best chart for the data. If you don’t see a chart you like, select the </a:t>
            </a:r>
            <a:r>
              <a:rPr b="1" lang="en" sz="2100">
                <a:solidFill>
                  <a:srgbClr val="1E1E1E"/>
                </a:solidFill>
                <a:highlight>
                  <a:schemeClr val="lt1"/>
                </a:highlight>
                <a:latin typeface="Calibri"/>
                <a:ea typeface="Calibri"/>
                <a:cs typeface="Calibri"/>
                <a:sym typeface="Calibri"/>
              </a:rPr>
              <a:t>All Charts</a:t>
            </a:r>
            <a:r>
              <a:rPr lang="en" sz="2100">
                <a:solidFill>
                  <a:srgbClr val="1E1E1E"/>
                </a:solidFill>
                <a:highlight>
                  <a:schemeClr val="lt1"/>
                </a:highlight>
                <a:latin typeface="Calibri"/>
                <a:ea typeface="Calibri"/>
                <a:cs typeface="Calibri"/>
                <a:sym typeface="Calibri"/>
              </a:rPr>
              <a:t> tab to see all chart types.</a:t>
            </a:r>
            <a:endParaRPr sz="2100">
              <a:solidFill>
                <a:srgbClr val="1E1E1E"/>
              </a:solidFill>
              <a:highlight>
                <a:schemeClr val="lt1"/>
              </a:highlight>
              <a:latin typeface="Calibri"/>
              <a:ea typeface="Calibri"/>
              <a:cs typeface="Calibri"/>
              <a:sym typeface="Calibri"/>
            </a:endParaRPr>
          </a:p>
          <a:p>
            <a:pPr indent="0" lvl="0" marL="0" rtl="0" algn="l">
              <a:lnSpc>
                <a:spcPct val="143000"/>
              </a:lnSpc>
              <a:spcBef>
                <a:spcPts val="0"/>
              </a:spcBef>
              <a:spcAft>
                <a:spcPts val="0"/>
              </a:spcAft>
              <a:buSzPts val="1300"/>
              <a:buNone/>
            </a:pPr>
            <a:r>
              <a:rPr lang="en" sz="2100">
                <a:solidFill>
                  <a:srgbClr val="1E1E1E"/>
                </a:solidFill>
                <a:highlight>
                  <a:srgbClr val="FFFFFF"/>
                </a:highlight>
                <a:latin typeface="Calibri"/>
                <a:ea typeface="Calibri"/>
                <a:cs typeface="Calibri"/>
                <a:sym typeface="Calibri"/>
              </a:rPr>
              <a:t>4.	Select a chart.</a:t>
            </a:r>
            <a:endParaRPr sz="2100">
              <a:solidFill>
                <a:srgbClr val="1E1E1E"/>
              </a:solidFill>
              <a:highlight>
                <a:srgbClr val="FFFFFF"/>
              </a:highlight>
              <a:latin typeface="Calibri"/>
              <a:ea typeface="Calibri"/>
              <a:cs typeface="Calibri"/>
              <a:sym typeface="Calibri"/>
            </a:endParaRPr>
          </a:p>
          <a:p>
            <a:pPr indent="0" lvl="0" marL="0" rtl="0" algn="l">
              <a:lnSpc>
                <a:spcPct val="143000"/>
              </a:lnSpc>
              <a:spcBef>
                <a:spcPts val="0"/>
              </a:spcBef>
              <a:spcAft>
                <a:spcPts val="0"/>
              </a:spcAft>
              <a:buSzPts val="1300"/>
              <a:buNone/>
            </a:pPr>
            <a:r>
              <a:rPr lang="en" sz="2100">
                <a:solidFill>
                  <a:srgbClr val="1E1E1E"/>
                </a:solidFill>
                <a:highlight>
                  <a:srgbClr val="FFFFFF"/>
                </a:highlight>
                <a:latin typeface="Calibri"/>
                <a:ea typeface="Calibri"/>
                <a:cs typeface="Calibri"/>
                <a:sym typeface="Calibri"/>
              </a:rPr>
              <a:t>5.	Select </a:t>
            </a:r>
            <a:r>
              <a:rPr b="1" lang="en" sz="2100">
                <a:solidFill>
                  <a:srgbClr val="1E1E1E"/>
                </a:solidFill>
                <a:highlight>
                  <a:srgbClr val="FFFFFF"/>
                </a:highlight>
                <a:latin typeface="Calibri"/>
                <a:ea typeface="Calibri"/>
                <a:cs typeface="Calibri"/>
                <a:sym typeface="Calibri"/>
              </a:rPr>
              <a:t>OK</a:t>
            </a:r>
            <a:r>
              <a:rPr lang="en" sz="2100">
                <a:solidFill>
                  <a:srgbClr val="1E1E1E"/>
                </a:solidFill>
                <a:highlight>
                  <a:srgbClr val="FFFFFF"/>
                </a:highlight>
                <a:latin typeface="Calibri"/>
                <a:ea typeface="Calibri"/>
                <a:cs typeface="Calibri"/>
                <a:sym typeface="Calibri"/>
              </a:rPr>
              <a:t>.</a:t>
            </a:r>
            <a:endParaRPr sz="2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1fcb0e31cff_2_0"/>
          <p:cNvSpPr txBox="1"/>
          <p:nvPr>
            <p:ph type="title"/>
          </p:nvPr>
        </p:nvSpPr>
        <p:spPr>
          <a:xfrm>
            <a:off x="1296625" y="3385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t>Task 2</a:t>
            </a:r>
            <a:endParaRPr sz="6300"/>
          </a:p>
        </p:txBody>
      </p:sp>
      <p:sp>
        <p:nvSpPr>
          <p:cNvPr id="629" name="Google Shape;629;g1fcb0e31cff_2_0"/>
          <p:cNvSpPr txBox="1"/>
          <p:nvPr>
            <p:ph idx="1" type="body"/>
          </p:nvPr>
        </p:nvSpPr>
        <p:spPr>
          <a:xfrm>
            <a:off x="1182581" y="3534125"/>
            <a:ext cx="7030500" cy="2541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2900">
                <a:latin typeface="Calibri"/>
                <a:ea typeface="Calibri"/>
                <a:cs typeface="Calibri"/>
                <a:sym typeface="Calibri"/>
              </a:rPr>
              <a:t>Make a column chart from this table.</a:t>
            </a:r>
            <a:endParaRPr sz="2900">
              <a:latin typeface="Calibri"/>
              <a:ea typeface="Calibri"/>
              <a:cs typeface="Calibri"/>
              <a:sym typeface="Calibri"/>
            </a:endParaRPr>
          </a:p>
        </p:txBody>
      </p:sp>
      <p:pic>
        <p:nvPicPr>
          <p:cNvPr id="630" name="Google Shape;630;g1fcb0e31cff_2_0"/>
          <p:cNvPicPr preferRelativeResize="0"/>
          <p:nvPr/>
        </p:nvPicPr>
        <p:blipFill rotWithShape="1">
          <a:blip r:embed="rId3">
            <a:alphaModFix/>
          </a:blip>
          <a:srcRect b="0" l="0" r="0" t="0"/>
          <a:stretch/>
        </p:blipFill>
        <p:spPr>
          <a:xfrm>
            <a:off x="2059093" y="1337875"/>
            <a:ext cx="5695019" cy="2196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69662"/>
              <a:buNone/>
            </a:pPr>
            <a:r>
              <a:rPr lang="en" sz="4466">
                <a:latin typeface="Calibri"/>
                <a:ea typeface="Calibri"/>
                <a:cs typeface="Calibri"/>
                <a:sym typeface="Calibri"/>
              </a:rPr>
              <a:t>Making a plan</a:t>
            </a:r>
            <a:endParaRPr sz="4466">
              <a:latin typeface="Calibri"/>
              <a:ea typeface="Calibri"/>
              <a:cs typeface="Calibri"/>
              <a:sym typeface="Calibri"/>
            </a:endParaRPr>
          </a:p>
          <a:p>
            <a:pPr indent="0" lvl="0" marL="0" rtl="0" algn="l">
              <a:lnSpc>
                <a:spcPct val="115000"/>
              </a:lnSpc>
              <a:spcBef>
                <a:spcPts val="0"/>
              </a:spcBef>
              <a:spcAft>
                <a:spcPts val="0"/>
              </a:spcAft>
              <a:buSzPct val="157364"/>
              <a:buNone/>
            </a:pPr>
            <a:r>
              <a:t/>
            </a:r>
            <a:endParaRPr b="0" sz="1977">
              <a:solidFill>
                <a:srgbClr val="1D1E20"/>
              </a:solidFill>
              <a:latin typeface="Calibri"/>
              <a:ea typeface="Calibri"/>
              <a:cs typeface="Calibri"/>
              <a:sym typeface="Calibri"/>
            </a:endParaRPr>
          </a:p>
          <a:p>
            <a:pPr indent="0" lvl="0" marL="0" rtl="0" algn="l">
              <a:lnSpc>
                <a:spcPct val="115000"/>
              </a:lnSpc>
              <a:spcBef>
                <a:spcPts val="900"/>
              </a:spcBef>
              <a:spcAft>
                <a:spcPts val="0"/>
              </a:spcAft>
              <a:buSzPct val="135265"/>
              <a:buNone/>
            </a:pPr>
            <a:r>
              <a:t/>
            </a:r>
            <a:endParaRPr b="0" sz="2300">
              <a:solidFill>
                <a:srgbClr val="1D1E20"/>
              </a:solidFill>
              <a:latin typeface="Calibri"/>
              <a:ea typeface="Calibri"/>
              <a:cs typeface="Calibri"/>
              <a:sym typeface="Calibri"/>
            </a:endParaRPr>
          </a:p>
          <a:p>
            <a:pPr indent="0" lvl="0" marL="0" rtl="0" algn="just">
              <a:lnSpc>
                <a:spcPct val="115000"/>
              </a:lnSpc>
              <a:spcBef>
                <a:spcPts val="900"/>
              </a:spcBef>
              <a:spcAft>
                <a:spcPts val="0"/>
              </a:spcAft>
              <a:buSzPct val="135265"/>
              <a:buNone/>
            </a:pPr>
            <a:r>
              <a:t/>
            </a:r>
            <a:endParaRPr b="0" sz="2300">
              <a:solidFill>
                <a:srgbClr val="1D1E20"/>
              </a:solidFill>
              <a:latin typeface="Calibri"/>
              <a:ea typeface="Calibri"/>
              <a:cs typeface="Calibri"/>
              <a:sym typeface="Calibri"/>
            </a:endParaRPr>
          </a:p>
          <a:p>
            <a:pPr indent="0" lvl="0" marL="0" rtl="0" algn="l">
              <a:lnSpc>
                <a:spcPct val="100000"/>
              </a:lnSpc>
              <a:spcBef>
                <a:spcPts val="900"/>
              </a:spcBef>
              <a:spcAft>
                <a:spcPts val="0"/>
              </a:spcAft>
              <a:buSzPct val="111111"/>
              <a:buNone/>
            </a:pPr>
            <a:r>
              <a:t/>
            </a:r>
            <a:endParaRPr>
              <a:latin typeface="Calibri"/>
              <a:ea typeface="Calibri"/>
              <a:cs typeface="Calibri"/>
              <a:sym typeface="Calibri"/>
            </a:endParaRPr>
          </a:p>
        </p:txBody>
      </p:sp>
      <p:sp>
        <p:nvSpPr>
          <p:cNvPr id="636" name="Google Shape;636;p24"/>
          <p:cNvSpPr txBox="1"/>
          <p:nvPr/>
        </p:nvSpPr>
        <p:spPr>
          <a:xfrm>
            <a:off x="1283550" y="1766150"/>
            <a:ext cx="7071000" cy="2223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900"/>
              </a:spcBef>
              <a:spcAft>
                <a:spcPts val="0"/>
              </a:spcAft>
              <a:buClr>
                <a:srgbClr val="000000"/>
              </a:buClr>
              <a:buSzPts val="3111"/>
              <a:buFont typeface="Arial"/>
              <a:buNone/>
            </a:pPr>
            <a:r>
              <a:rPr lang="en" sz="2300">
                <a:solidFill>
                  <a:srgbClr val="1D1E20"/>
                </a:solidFill>
                <a:latin typeface="Calibri"/>
                <a:ea typeface="Calibri"/>
                <a:cs typeface="Calibri"/>
                <a:sym typeface="Calibri"/>
              </a:rPr>
              <a:t>Let’s move on from the numbers—there are plenty of things that Excel can help you plan and organize that don’t necessarily involve endless rows of digits.</a:t>
            </a:r>
            <a:endParaRPr sz="1300">
              <a:solidFill>
                <a:schemeClr val="dk2"/>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g1fc6a67d403_1_83"/>
          <p:cNvSpPr txBox="1"/>
          <p:nvPr>
            <p:ph idx="1" type="body"/>
          </p:nvPr>
        </p:nvSpPr>
        <p:spPr>
          <a:xfrm>
            <a:off x="1303800" y="764502"/>
            <a:ext cx="7030500" cy="2541600"/>
          </a:xfrm>
          <a:prstGeom prst="rect">
            <a:avLst/>
          </a:prstGeom>
          <a:noFill/>
          <a:ln>
            <a:noFill/>
          </a:ln>
        </p:spPr>
        <p:txBody>
          <a:bodyPr anchorCtr="0" anchor="t" bIns="91425" lIns="91425" spcFirstLastPara="1" rIns="91425" wrap="square" tIns="91425">
            <a:noAutofit/>
          </a:bodyPr>
          <a:lstStyle/>
          <a:p>
            <a:pPr indent="0" lvl="0" marL="0" rtl="0" algn="l">
              <a:lnSpc>
                <a:spcPct val="122000"/>
              </a:lnSpc>
              <a:spcBef>
                <a:spcPts val="0"/>
              </a:spcBef>
              <a:spcAft>
                <a:spcPts val="0"/>
              </a:spcAft>
              <a:buSzPts val="1300"/>
              <a:buNone/>
            </a:pPr>
            <a:r>
              <a:rPr lang="en" sz="2400">
                <a:solidFill>
                  <a:srgbClr val="000000"/>
                </a:solidFill>
                <a:latin typeface="Calibri"/>
                <a:ea typeface="Calibri"/>
                <a:cs typeface="Calibri"/>
                <a:sym typeface="Calibri"/>
              </a:rPr>
              <a:t>1. Add Headers to the Table</a:t>
            </a:r>
            <a:endParaRPr sz="2400">
              <a:solidFill>
                <a:srgbClr val="000000"/>
              </a:solidFill>
              <a:latin typeface="Calibri"/>
              <a:ea typeface="Calibri"/>
              <a:cs typeface="Calibri"/>
              <a:sym typeface="Calibri"/>
            </a:endParaRPr>
          </a:p>
          <a:p>
            <a:pPr indent="0" lvl="0" marL="0" rtl="0" algn="l">
              <a:lnSpc>
                <a:spcPct val="122000"/>
              </a:lnSpc>
              <a:spcBef>
                <a:spcPts val="0"/>
              </a:spcBef>
              <a:spcAft>
                <a:spcPts val="0"/>
              </a:spcAft>
              <a:buSzPts val="1300"/>
              <a:buNone/>
            </a:pPr>
            <a:r>
              <a:rPr lang="en" sz="2400">
                <a:solidFill>
                  <a:srgbClr val="000000"/>
                </a:solidFill>
                <a:latin typeface="Calibri"/>
                <a:ea typeface="Calibri"/>
                <a:cs typeface="Calibri"/>
                <a:sym typeface="Calibri"/>
              </a:rPr>
              <a:t>2. Add Your Project Information</a:t>
            </a:r>
            <a:endParaRPr sz="2400">
              <a:solidFill>
                <a:srgbClr val="000000"/>
              </a:solidFill>
              <a:latin typeface="Calibri"/>
              <a:ea typeface="Calibri"/>
              <a:cs typeface="Calibri"/>
              <a:sym typeface="Calibri"/>
            </a:endParaRPr>
          </a:p>
          <a:p>
            <a:pPr indent="0" lvl="0" marL="0" rtl="0" algn="l">
              <a:lnSpc>
                <a:spcPct val="122000"/>
              </a:lnSpc>
              <a:spcBef>
                <a:spcPts val="0"/>
              </a:spcBef>
              <a:spcAft>
                <a:spcPts val="0"/>
              </a:spcAft>
              <a:buSzPts val="1300"/>
              <a:buNone/>
            </a:pPr>
            <a:r>
              <a:rPr lang="en" sz="2400">
                <a:solidFill>
                  <a:srgbClr val="000000"/>
                </a:solidFill>
                <a:latin typeface="Calibri"/>
                <a:ea typeface="Calibri"/>
                <a:cs typeface="Calibri"/>
                <a:sym typeface="Calibri"/>
              </a:rPr>
              <a:t>3. Add Colors to Convey Project Status at a Glance</a:t>
            </a:r>
            <a:endParaRPr sz="2400">
              <a:solidFill>
                <a:srgbClr val="000000"/>
              </a:solidFill>
              <a:latin typeface="Calibri"/>
              <a:ea typeface="Calibri"/>
              <a:cs typeface="Calibri"/>
              <a:sym typeface="Calibri"/>
            </a:endParaRPr>
          </a:p>
          <a:p>
            <a:pPr indent="0" lvl="0" marL="0" rtl="0" algn="l">
              <a:lnSpc>
                <a:spcPct val="122000"/>
              </a:lnSpc>
              <a:spcBef>
                <a:spcPts val="0"/>
              </a:spcBef>
              <a:spcAft>
                <a:spcPts val="0"/>
              </a:spcAft>
              <a:buSzPts val="1300"/>
              <a:buNone/>
            </a:pPr>
            <a:r>
              <a:rPr lang="en" sz="2400">
                <a:solidFill>
                  <a:srgbClr val="000000"/>
                </a:solidFill>
                <a:latin typeface="Calibri"/>
                <a:ea typeface="Calibri"/>
                <a:cs typeface="Calibri"/>
                <a:sym typeface="Calibri"/>
              </a:rPr>
              <a:t>4. Create the Project Plan Timeline</a:t>
            </a:r>
            <a:endParaRPr sz="2400">
              <a:solidFill>
                <a:srgbClr val="000000"/>
              </a:solidFill>
              <a:latin typeface="Calibri"/>
              <a:ea typeface="Calibri"/>
              <a:cs typeface="Calibri"/>
              <a:sym typeface="Calibri"/>
            </a:endParaRPr>
          </a:p>
          <a:p>
            <a:pPr indent="0" lvl="0" marL="0" rtl="0" algn="l">
              <a:lnSpc>
                <a:spcPct val="122000"/>
              </a:lnSpc>
              <a:spcBef>
                <a:spcPts val="0"/>
              </a:spcBef>
              <a:spcAft>
                <a:spcPts val="0"/>
              </a:spcAft>
              <a:buSzPts val="1300"/>
              <a:buNone/>
            </a:pPr>
            <a:r>
              <a:rPr lang="en" sz="2400">
                <a:solidFill>
                  <a:srgbClr val="000000"/>
                </a:solidFill>
                <a:latin typeface="Calibri"/>
                <a:ea typeface="Calibri"/>
                <a:cs typeface="Calibri"/>
                <a:sym typeface="Calibri"/>
              </a:rPr>
              <a:t>5. Make the Project Timeline More Colorful</a:t>
            </a:r>
            <a:endParaRPr sz="2400">
              <a:solidFill>
                <a:srgbClr val="000000"/>
              </a:solidFill>
              <a:latin typeface="Calibri"/>
              <a:ea typeface="Calibri"/>
              <a:cs typeface="Calibri"/>
              <a:sym typeface="Calibri"/>
            </a:endParaRPr>
          </a:p>
          <a:p>
            <a:pPr indent="0" lvl="0" marL="0" rtl="0" algn="l">
              <a:lnSpc>
                <a:spcPct val="122000"/>
              </a:lnSpc>
              <a:spcBef>
                <a:spcPts val="0"/>
              </a:spcBef>
              <a:spcAft>
                <a:spcPts val="0"/>
              </a:spcAft>
              <a:buSzPts val="1300"/>
              <a:buNone/>
            </a:pPr>
            <a:r>
              <a:t/>
            </a:r>
            <a:endParaRPr sz="2400">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25"/>
          <p:cNvSpPr txBox="1"/>
          <p:nvPr>
            <p:ph type="title"/>
          </p:nvPr>
        </p:nvSpPr>
        <p:spPr>
          <a:xfrm>
            <a:off x="1359400" y="597988"/>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t>Task 3</a:t>
            </a:r>
            <a:endParaRPr sz="6300"/>
          </a:p>
        </p:txBody>
      </p:sp>
      <p:sp>
        <p:nvSpPr>
          <p:cNvPr id="647" name="Google Shape;647;p25"/>
          <p:cNvSpPr txBox="1"/>
          <p:nvPr>
            <p:ph idx="1" type="body"/>
          </p:nvPr>
        </p:nvSpPr>
        <p:spPr>
          <a:xfrm>
            <a:off x="1727500" y="1689313"/>
            <a:ext cx="7030500" cy="2711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SzPts val="1300"/>
              <a:buNone/>
            </a:pPr>
            <a:r>
              <a:rPr lang="en" sz="2100">
                <a:latin typeface="Calibri"/>
                <a:ea typeface="Calibri"/>
                <a:cs typeface="Calibri"/>
                <a:sym typeface="Calibri"/>
              </a:rPr>
              <a:t>Place two numbers of your choice in cells B1 and B2. Calculate in cell:</a:t>
            </a:r>
            <a:endParaRPr sz="2100">
              <a:latin typeface="Calibri"/>
              <a:ea typeface="Calibri"/>
              <a:cs typeface="Calibri"/>
              <a:sym typeface="Calibri"/>
            </a:endParaRPr>
          </a:p>
          <a:p>
            <a:pPr indent="-361950" lvl="0" marL="457200" rtl="0" algn="l">
              <a:lnSpc>
                <a:spcPct val="115000"/>
              </a:lnSpc>
              <a:spcBef>
                <a:spcPts val="1200"/>
              </a:spcBef>
              <a:spcAft>
                <a:spcPts val="0"/>
              </a:spcAft>
              <a:buSzPts val="2100"/>
              <a:buFont typeface="Calibri"/>
              <a:buChar char="●"/>
            </a:pPr>
            <a:r>
              <a:rPr lang="en" sz="2100">
                <a:latin typeface="Calibri"/>
                <a:ea typeface="Calibri"/>
                <a:cs typeface="Calibri"/>
                <a:sym typeface="Calibri"/>
              </a:rPr>
              <a:t>B4, the sum of the two numbers</a:t>
            </a:r>
            <a:endParaRPr sz="2100">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B5, the difference between the two numbers</a:t>
            </a:r>
            <a:endParaRPr sz="2100">
              <a:latin typeface="Calibri"/>
              <a:ea typeface="Calibri"/>
              <a:cs typeface="Calibri"/>
              <a:sym typeface="Calibri"/>
            </a:endParaRPr>
          </a:p>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B6, the product of the two numbers</a:t>
            </a:r>
            <a:endParaRPr sz="2100">
              <a:latin typeface="Calibri"/>
              <a:ea typeface="Calibri"/>
              <a:cs typeface="Calibri"/>
              <a:sym typeface="Calibri"/>
            </a:endParaRPr>
          </a:p>
          <a:p>
            <a:pPr indent="0" lvl="0" marL="0" rtl="0" algn="l">
              <a:lnSpc>
                <a:spcPct val="115000"/>
              </a:lnSpc>
              <a:spcBef>
                <a:spcPts val="1200"/>
              </a:spcBef>
              <a:spcAft>
                <a:spcPts val="1200"/>
              </a:spcAft>
              <a:buSzPts val="1300"/>
              <a:buNone/>
            </a:pPr>
            <a:r>
              <a:t/>
            </a:r>
            <a:endParaRPr sz="21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g1fc6a67d403_1_41"/>
          <p:cNvSpPr txBox="1"/>
          <p:nvPr>
            <p:ph idx="1" type="body"/>
          </p:nvPr>
        </p:nvSpPr>
        <p:spPr>
          <a:xfrm>
            <a:off x="1676064" y="1557691"/>
            <a:ext cx="7030500" cy="31218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SzPts val="2100"/>
              <a:buFont typeface="Calibri"/>
              <a:buChar char="●"/>
            </a:pPr>
            <a:r>
              <a:rPr lang="en" sz="2100">
                <a:latin typeface="Calibri"/>
                <a:ea typeface="Calibri"/>
                <a:cs typeface="Calibri"/>
                <a:sym typeface="Calibri"/>
              </a:rPr>
              <a:t>B7, the contents of cell B1 divided by the contents of cell B2</a:t>
            </a:r>
            <a:endParaRPr sz="2100">
              <a:latin typeface="Calibri"/>
              <a:ea typeface="Calibri"/>
              <a:cs typeface="Calibri"/>
              <a:sym typeface="Calibri"/>
            </a:endParaRPr>
          </a:p>
          <a:p>
            <a:pPr indent="0" lvl="0" marL="0" rtl="0" algn="l">
              <a:lnSpc>
                <a:spcPct val="115000"/>
              </a:lnSpc>
              <a:spcBef>
                <a:spcPts val="1200"/>
              </a:spcBef>
              <a:spcAft>
                <a:spcPts val="1200"/>
              </a:spcAft>
              <a:buSzPts val="1300"/>
              <a:buNone/>
            </a:pPr>
            <a:r>
              <a:rPr lang="en" sz="2100">
                <a:latin typeface="Calibri"/>
                <a:ea typeface="Calibri"/>
                <a:cs typeface="Calibri"/>
                <a:sym typeface="Calibri"/>
              </a:rPr>
              <a:t>Check the calculations accuracy by comparing both the values and formulas to the images supplied. Call me over so that I can check the accuracy as well.</a:t>
            </a:r>
            <a:endParaRPr sz="21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28"/>
          <p:cNvSpPr txBox="1"/>
          <p:nvPr>
            <p:ph type="title"/>
          </p:nvPr>
        </p:nvSpPr>
        <p:spPr>
          <a:xfrm>
            <a:off x="1228315" y="616603"/>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0000"/>
              </a:lnSpc>
              <a:spcBef>
                <a:spcPts val="2300"/>
              </a:spcBef>
              <a:spcAft>
                <a:spcPts val="0"/>
              </a:spcAft>
              <a:buSzPct val="86975"/>
              <a:buNone/>
            </a:pPr>
            <a:r>
              <a:rPr lang="en" sz="3577">
                <a:solidFill>
                  <a:srgbClr val="1D1E20"/>
                </a:solidFill>
                <a:latin typeface="Calibri"/>
                <a:ea typeface="Calibri"/>
                <a:cs typeface="Calibri"/>
                <a:sym typeface="Calibri"/>
              </a:rPr>
              <a:t>Project management charts</a:t>
            </a:r>
            <a:endParaRPr sz="3577">
              <a:solidFill>
                <a:srgbClr val="1D1E20"/>
              </a:solidFill>
              <a:latin typeface="Calibri"/>
              <a:ea typeface="Calibri"/>
              <a:cs typeface="Calibri"/>
              <a:sym typeface="Calibri"/>
            </a:endParaRPr>
          </a:p>
          <a:p>
            <a:pPr indent="0" lvl="0" marL="0" rtl="0" algn="just">
              <a:lnSpc>
                <a:spcPct val="115000"/>
              </a:lnSpc>
              <a:spcBef>
                <a:spcPts val="900"/>
              </a:spcBef>
              <a:spcAft>
                <a:spcPts val="0"/>
              </a:spcAft>
              <a:buSzPct val="135265"/>
              <a:buNone/>
            </a:pPr>
            <a:r>
              <a:t/>
            </a:r>
            <a:endParaRPr b="0" sz="2300">
              <a:solidFill>
                <a:srgbClr val="1D1E20"/>
              </a:solidFill>
              <a:latin typeface="Calibri"/>
              <a:ea typeface="Calibri"/>
              <a:cs typeface="Calibri"/>
              <a:sym typeface="Calibri"/>
            </a:endParaRPr>
          </a:p>
          <a:p>
            <a:pPr indent="0" lvl="0" marL="0" rtl="0" algn="l">
              <a:lnSpc>
                <a:spcPct val="100000"/>
              </a:lnSpc>
              <a:spcBef>
                <a:spcPts val="900"/>
              </a:spcBef>
              <a:spcAft>
                <a:spcPts val="0"/>
              </a:spcAft>
              <a:buSzPct val="111111"/>
              <a:buNone/>
            </a:pPr>
            <a:r>
              <a:t/>
            </a:r>
            <a:endParaRPr>
              <a:latin typeface="Calibri"/>
              <a:ea typeface="Calibri"/>
              <a:cs typeface="Calibri"/>
              <a:sym typeface="Calibri"/>
            </a:endParaRPr>
          </a:p>
        </p:txBody>
      </p:sp>
      <p:sp>
        <p:nvSpPr>
          <p:cNvPr id="658" name="Google Shape;658;p28"/>
          <p:cNvSpPr txBox="1"/>
          <p:nvPr/>
        </p:nvSpPr>
        <p:spPr>
          <a:xfrm>
            <a:off x="1601500" y="2298925"/>
            <a:ext cx="2789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Nunito"/>
              <a:ea typeface="Nunito"/>
              <a:cs typeface="Nunito"/>
              <a:sym typeface="Nunito"/>
            </a:endParaRPr>
          </a:p>
        </p:txBody>
      </p:sp>
      <p:sp>
        <p:nvSpPr>
          <p:cNvPr id="659" name="Google Shape;659;p28"/>
          <p:cNvSpPr txBox="1"/>
          <p:nvPr/>
        </p:nvSpPr>
        <p:spPr>
          <a:xfrm>
            <a:off x="1232225" y="1451350"/>
            <a:ext cx="7022700" cy="26784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800"/>
              </a:spcBef>
              <a:spcAft>
                <a:spcPts val="0"/>
              </a:spcAft>
              <a:buClr>
                <a:srgbClr val="000000"/>
              </a:buClr>
              <a:buSzPts val="3111"/>
              <a:buFont typeface="Arial"/>
              <a:buNone/>
            </a:pPr>
            <a:r>
              <a:rPr lang="en" sz="2100">
                <a:solidFill>
                  <a:srgbClr val="1D1E20"/>
                </a:solidFill>
                <a:latin typeface="Calibri"/>
                <a:ea typeface="Calibri"/>
                <a:cs typeface="Calibri"/>
                <a:sym typeface="Calibri"/>
              </a:rPr>
              <a:t>We’ve already touched on the fact that Excel is a total beast when it comes to creating charts. And, this concept holds true when it comes to various charts for project management.</a:t>
            </a:r>
            <a:endParaRPr sz="2100">
              <a:solidFill>
                <a:srgbClr val="1D1E20"/>
              </a:solidFill>
              <a:latin typeface="Calibri"/>
              <a:ea typeface="Calibri"/>
              <a:cs typeface="Calibri"/>
              <a:sym typeface="Calibri"/>
            </a:endParaRPr>
          </a:p>
          <a:p>
            <a:pPr indent="0" lvl="0" marL="0" rtl="0" algn="just">
              <a:lnSpc>
                <a:spcPct val="115000"/>
              </a:lnSpc>
              <a:spcBef>
                <a:spcPts val="900"/>
              </a:spcBef>
              <a:spcAft>
                <a:spcPts val="0"/>
              </a:spcAft>
              <a:buClr>
                <a:srgbClr val="000000"/>
              </a:buClr>
              <a:buSzPts val="3111"/>
              <a:buFont typeface="Arial"/>
              <a:buNone/>
            </a:pPr>
            <a:r>
              <a:rPr lang="en" sz="2100">
                <a:solidFill>
                  <a:srgbClr val="1D1E20"/>
                </a:solidFill>
                <a:latin typeface="Calibri"/>
                <a:ea typeface="Calibri"/>
                <a:cs typeface="Calibri"/>
                <a:sym typeface="Calibri"/>
              </a:rPr>
              <a:t>From waterfall charts to manage your team’s progress to kanban style boards (just like Trello!) to keep things organized, there are tons of ways that Excel can help keep your project on track.</a:t>
            </a:r>
            <a:endParaRPr sz="1100">
              <a:solidFill>
                <a:schemeClr val="dk2"/>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Example</a:t>
            </a:r>
            <a:endParaRPr/>
          </a:p>
        </p:txBody>
      </p:sp>
      <p:pic>
        <p:nvPicPr>
          <p:cNvPr id="665" name="Google Shape;665;p29"/>
          <p:cNvPicPr preferRelativeResize="0"/>
          <p:nvPr/>
        </p:nvPicPr>
        <p:blipFill rotWithShape="1">
          <a:blip r:embed="rId3">
            <a:alphaModFix/>
          </a:blip>
          <a:srcRect b="0" l="0" r="0" t="0"/>
          <a:stretch/>
        </p:blipFill>
        <p:spPr>
          <a:xfrm>
            <a:off x="1933375" y="1257300"/>
            <a:ext cx="5943601" cy="3886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sz="4800">
                <a:latin typeface="Calibri"/>
                <a:ea typeface="Calibri"/>
                <a:cs typeface="Calibri"/>
                <a:sym typeface="Calibri"/>
              </a:rPr>
              <a:t>Formula</a:t>
            </a:r>
            <a:endParaRPr sz="4800">
              <a:latin typeface="Calibri"/>
              <a:ea typeface="Calibri"/>
              <a:cs typeface="Calibri"/>
              <a:sym typeface="Calibri"/>
            </a:endParaRPr>
          </a:p>
        </p:txBody>
      </p:sp>
      <p:sp>
        <p:nvSpPr>
          <p:cNvPr id="671" name="Google Shape;671;p7"/>
          <p:cNvSpPr txBox="1"/>
          <p:nvPr>
            <p:ph idx="1" type="body"/>
          </p:nvPr>
        </p:nvSpPr>
        <p:spPr>
          <a:xfrm>
            <a:off x="1303800" y="1772100"/>
            <a:ext cx="7030500" cy="2541600"/>
          </a:xfrm>
          <a:prstGeom prst="rect">
            <a:avLst/>
          </a:prstGeom>
          <a:noFill/>
          <a:ln>
            <a:noFill/>
          </a:ln>
        </p:spPr>
        <p:txBody>
          <a:bodyPr anchorCtr="0" anchor="t" bIns="91425" lIns="91425" spcFirstLastPara="1" rIns="91425" wrap="square" tIns="91425">
            <a:noAutofit/>
          </a:bodyPr>
          <a:lstStyle/>
          <a:p>
            <a:pPr indent="0" lvl="0" marL="0" rtl="0" algn="just">
              <a:lnSpc>
                <a:spcPct val="133333"/>
              </a:lnSpc>
              <a:spcBef>
                <a:spcPts val="0"/>
              </a:spcBef>
              <a:spcAft>
                <a:spcPts val="0"/>
              </a:spcAft>
              <a:buSzPts val="1300"/>
              <a:buNone/>
            </a:pPr>
            <a:r>
              <a:rPr b="1" lang="en" sz="1950">
                <a:solidFill>
                  <a:srgbClr val="1D1E20"/>
                </a:solidFill>
                <a:latin typeface="Calibri"/>
                <a:ea typeface="Calibri"/>
                <a:cs typeface="Calibri"/>
                <a:sym typeface="Calibri"/>
              </a:rPr>
              <a:t>Constant values:</a:t>
            </a:r>
            <a:r>
              <a:rPr lang="en" sz="1950">
                <a:solidFill>
                  <a:srgbClr val="1D1E20"/>
                </a:solidFill>
                <a:latin typeface="Calibri"/>
                <a:ea typeface="Calibri"/>
                <a:cs typeface="Calibri"/>
                <a:sym typeface="Calibri"/>
              </a:rPr>
              <a:t> The values which are directly entered in the cell. They consist of text, numerals, alpha numerals, etc.</a:t>
            </a:r>
            <a:endParaRPr sz="1950">
              <a:solidFill>
                <a:srgbClr val="1D1E20"/>
              </a:solidFill>
              <a:latin typeface="Calibri"/>
              <a:ea typeface="Calibri"/>
              <a:cs typeface="Calibri"/>
              <a:sym typeface="Calibri"/>
            </a:endParaRPr>
          </a:p>
          <a:p>
            <a:pPr indent="0" lvl="0" marL="0" rtl="0" algn="just">
              <a:lnSpc>
                <a:spcPct val="133333"/>
              </a:lnSpc>
              <a:spcBef>
                <a:spcPts val="600"/>
              </a:spcBef>
              <a:spcAft>
                <a:spcPts val="0"/>
              </a:spcAft>
              <a:buSzPts val="1300"/>
              <a:buNone/>
            </a:pPr>
            <a:r>
              <a:rPr b="1" lang="en" sz="1950">
                <a:solidFill>
                  <a:srgbClr val="1D1E20"/>
                </a:solidFill>
                <a:latin typeface="Calibri"/>
                <a:ea typeface="Calibri"/>
                <a:cs typeface="Calibri"/>
                <a:sym typeface="Calibri"/>
              </a:rPr>
              <a:t>Formulas:</a:t>
            </a:r>
            <a:r>
              <a:rPr lang="en" sz="1950">
                <a:solidFill>
                  <a:srgbClr val="1D1E20"/>
                </a:solidFill>
                <a:latin typeface="Calibri"/>
                <a:ea typeface="Calibri"/>
                <a:cs typeface="Calibri"/>
                <a:sym typeface="Calibri"/>
              </a:rPr>
              <a:t> It contains various mathematical operators, functions, etc. They perform all the calculations on Microsoft Excel data.</a:t>
            </a:r>
            <a:endParaRPr sz="1950">
              <a:solidFill>
                <a:srgbClr val="1D1E20"/>
              </a:solidFill>
              <a:latin typeface="Calibri"/>
              <a:ea typeface="Calibri"/>
              <a:cs typeface="Calibri"/>
              <a:sym typeface="Calibri"/>
            </a:endParaRPr>
          </a:p>
          <a:p>
            <a:pPr indent="0" lvl="0" marL="0" rtl="0" algn="just">
              <a:lnSpc>
                <a:spcPct val="115000"/>
              </a:lnSpc>
              <a:spcBef>
                <a:spcPts val="600"/>
              </a:spcBef>
              <a:spcAft>
                <a:spcPts val="1200"/>
              </a:spcAft>
              <a:buSzPts val="1300"/>
              <a:buNone/>
            </a:pPr>
            <a:r>
              <a:t/>
            </a:r>
            <a:endParaRPr sz="19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3"/>
          <p:cNvSpPr txBox="1"/>
          <p:nvPr>
            <p:ph idx="1" type="body"/>
          </p:nvPr>
        </p:nvSpPr>
        <p:spPr>
          <a:xfrm>
            <a:off x="1194072" y="680257"/>
            <a:ext cx="6964200" cy="3933000"/>
          </a:xfrm>
          <a:prstGeom prst="rect">
            <a:avLst/>
          </a:prstGeom>
          <a:noFill/>
          <a:ln>
            <a:noFill/>
          </a:ln>
        </p:spPr>
        <p:txBody>
          <a:bodyPr anchorCtr="0" anchor="t" bIns="91425" lIns="91425" spcFirstLastPara="1" rIns="91425" wrap="square" tIns="91425">
            <a:normAutofit/>
          </a:bodyPr>
          <a:lstStyle/>
          <a:p>
            <a:pPr indent="-348735" lvl="0" marL="457200" rtl="0" algn="just">
              <a:lnSpc>
                <a:spcPct val="133333"/>
              </a:lnSpc>
              <a:spcBef>
                <a:spcPts val="0"/>
              </a:spcBef>
              <a:spcAft>
                <a:spcPts val="0"/>
              </a:spcAft>
              <a:buClr>
                <a:srgbClr val="000000"/>
              </a:buClr>
              <a:buSzPts val="1892"/>
              <a:buChar char="●"/>
            </a:pPr>
            <a:r>
              <a:rPr b="1" lang="en" sz="1750">
                <a:solidFill>
                  <a:srgbClr val="000000"/>
                </a:solidFill>
                <a:latin typeface="Calibri"/>
                <a:ea typeface="Calibri"/>
                <a:cs typeface="Calibri"/>
                <a:sym typeface="Calibri"/>
              </a:rPr>
              <a:t>A Formula</a:t>
            </a:r>
            <a:r>
              <a:rPr lang="en" sz="1750">
                <a:solidFill>
                  <a:srgbClr val="000000"/>
                </a:solidFill>
                <a:latin typeface="Calibri"/>
                <a:ea typeface="Calibri"/>
                <a:cs typeface="Calibri"/>
                <a:sym typeface="Calibri"/>
              </a:rPr>
              <a:t> is an equation designed by a user in Excel, while a Function is a predefined calculation in the spreadsheet application. </a:t>
            </a:r>
            <a:endParaRPr sz="1750">
              <a:solidFill>
                <a:srgbClr val="000000"/>
              </a:solidFill>
              <a:latin typeface="Calibri"/>
              <a:ea typeface="Calibri"/>
              <a:cs typeface="Calibri"/>
              <a:sym typeface="Calibri"/>
            </a:endParaRPr>
          </a:p>
          <a:p>
            <a:pPr indent="-348735" lvl="0" marL="457200" rtl="0" algn="just">
              <a:lnSpc>
                <a:spcPct val="133333"/>
              </a:lnSpc>
              <a:spcBef>
                <a:spcPts val="1000"/>
              </a:spcBef>
              <a:spcAft>
                <a:spcPts val="0"/>
              </a:spcAft>
              <a:buClr>
                <a:srgbClr val="000000"/>
              </a:buClr>
              <a:buSzPts val="1892"/>
              <a:buFont typeface="Calibri"/>
              <a:buChar char="●"/>
            </a:pPr>
            <a:r>
              <a:rPr lang="en" sz="1750">
                <a:solidFill>
                  <a:srgbClr val="000000"/>
                </a:solidFill>
                <a:latin typeface="Calibri"/>
                <a:ea typeface="Calibri"/>
                <a:cs typeface="Calibri"/>
                <a:sym typeface="Calibri"/>
              </a:rPr>
              <a:t>This guide will walk you through Formula vs Function in Excel so you know exactly what the similarities and differences are.</a:t>
            </a:r>
            <a:endParaRPr sz="1750">
              <a:solidFill>
                <a:srgbClr val="000000"/>
              </a:solidFill>
              <a:latin typeface="Calibri"/>
              <a:ea typeface="Calibri"/>
              <a:cs typeface="Calibri"/>
              <a:sym typeface="Calibri"/>
            </a:endParaRPr>
          </a:p>
          <a:p>
            <a:pPr indent="-348735" lvl="0" marL="457200" rtl="0" algn="just">
              <a:lnSpc>
                <a:spcPct val="133333"/>
              </a:lnSpc>
              <a:spcBef>
                <a:spcPts val="1000"/>
              </a:spcBef>
              <a:spcAft>
                <a:spcPts val="0"/>
              </a:spcAft>
              <a:buClr>
                <a:srgbClr val="000000"/>
              </a:buClr>
              <a:buSzPts val="1892"/>
              <a:buFont typeface="Calibri"/>
              <a:buChar char="●"/>
            </a:pPr>
            <a:r>
              <a:rPr lang="en" sz="1750">
                <a:solidFill>
                  <a:srgbClr val="000000"/>
                </a:solidFill>
                <a:latin typeface="Calibri"/>
                <a:ea typeface="Calibri"/>
                <a:cs typeface="Calibri"/>
                <a:sym typeface="Calibri"/>
              </a:rPr>
              <a:t>Excel enables users to perform simple calculations such as finding totals for a row or column of numbers. </a:t>
            </a:r>
            <a:endParaRPr sz="1750">
              <a:solidFill>
                <a:srgbClr val="000000"/>
              </a:solidFill>
              <a:latin typeface="Calibri"/>
              <a:ea typeface="Calibri"/>
              <a:cs typeface="Calibri"/>
              <a:sym typeface="Calibri"/>
            </a:endParaRPr>
          </a:p>
          <a:p>
            <a:pPr indent="-348735" lvl="0" marL="457200" rtl="0" algn="just">
              <a:lnSpc>
                <a:spcPct val="133333"/>
              </a:lnSpc>
              <a:spcBef>
                <a:spcPts val="1800"/>
              </a:spcBef>
              <a:spcAft>
                <a:spcPts val="1000"/>
              </a:spcAft>
              <a:buClr>
                <a:srgbClr val="000000"/>
              </a:buClr>
              <a:buSzPts val="1892"/>
              <a:buFont typeface="Calibri"/>
              <a:buChar char="●"/>
            </a:pPr>
            <a:r>
              <a:rPr lang="en" sz="1750">
                <a:solidFill>
                  <a:srgbClr val="000000"/>
                </a:solidFill>
                <a:latin typeface="Calibri"/>
                <a:ea typeface="Calibri"/>
                <a:cs typeface="Calibri"/>
                <a:sym typeface="Calibri"/>
              </a:rPr>
              <a:t>Formulas and functions can be useful in more complex situations, including calculating mortgage payments, solving engineering or math problems, and creating financial mode</a:t>
            </a:r>
            <a:endParaRPr sz="17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3"/>
          <p:cNvSpPr txBox="1"/>
          <p:nvPr>
            <p:ph type="title"/>
          </p:nvPr>
        </p:nvSpPr>
        <p:spPr>
          <a:xfrm>
            <a:off x="1187391" y="580052"/>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just">
              <a:lnSpc>
                <a:spcPct val="100000"/>
              </a:lnSpc>
              <a:spcBef>
                <a:spcPts val="0"/>
              </a:spcBef>
              <a:spcAft>
                <a:spcPts val="0"/>
              </a:spcAft>
              <a:buSzPct val="58700"/>
              <a:buNone/>
            </a:pPr>
            <a:r>
              <a:rPr lang="en" sz="5300">
                <a:latin typeface="Calibri"/>
                <a:ea typeface="Calibri"/>
                <a:cs typeface="Calibri"/>
                <a:sym typeface="Calibri"/>
              </a:rPr>
              <a:t>Quick Access Toolbar</a:t>
            </a:r>
            <a:endParaRPr sz="5300">
              <a:latin typeface="Calibri"/>
              <a:ea typeface="Calibri"/>
              <a:cs typeface="Calibri"/>
              <a:sym typeface="Calibri"/>
            </a:endParaRPr>
          </a:p>
          <a:p>
            <a:pPr indent="0" lvl="0" marL="0" rtl="0" algn="just">
              <a:lnSpc>
                <a:spcPct val="100000"/>
              </a:lnSpc>
              <a:spcBef>
                <a:spcPts val="0"/>
              </a:spcBef>
              <a:spcAft>
                <a:spcPts val="0"/>
              </a:spcAft>
              <a:buSzPct val="122538"/>
              <a:buNone/>
            </a:pPr>
            <a:br>
              <a:rPr b="0" lang="en" sz="2200">
                <a:latin typeface="Calibri"/>
                <a:ea typeface="Calibri"/>
                <a:cs typeface="Calibri"/>
                <a:sym typeface="Calibri"/>
              </a:rPr>
            </a:br>
            <a:r>
              <a:rPr b="0" lang="en" sz="2200">
                <a:latin typeface="Calibri"/>
                <a:ea typeface="Calibri"/>
                <a:cs typeface="Calibri"/>
                <a:sym typeface="Calibri"/>
              </a:rPr>
              <a:t>The Quick Access Toolbar is located all the way to the left on the Title Bar. It contains frequently used commands and can be customized using the drop-down menu:</a:t>
            </a:r>
            <a:endParaRPr b="0" sz="2200">
              <a:latin typeface="Calibri"/>
              <a:ea typeface="Calibri"/>
              <a:cs typeface="Calibri"/>
              <a:sym typeface="Calibri"/>
            </a:endParaRPr>
          </a:p>
          <a:p>
            <a:pPr indent="0" lvl="0" marL="0" rtl="0" algn="just">
              <a:lnSpc>
                <a:spcPct val="100000"/>
              </a:lnSpc>
              <a:spcBef>
                <a:spcPts val="0"/>
              </a:spcBef>
              <a:spcAft>
                <a:spcPts val="0"/>
              </a:spcAft>
              <a:buSzPct val="122538"/>
              <a:buNone/>
            </a:pPr>
            <a:r>
              <a:t/>
            </a:r>
            <a:endParaRPr b="0" sz="2200">
              <a:latin typeface="Calibri"/>
              <a:ea typeface="Calibri"/>
              <a:cs typeface="Calibri"/>
              <a:sym typeface="Calibri"/>
            </a:endParaRPr>
          </a:p>
          <a:p>
            <a:pPr indent="0" lvl="0" marL="0" rtl="0" algn="just">
              <a:lnSpc>
                <a:spcPct val="100000"/>
              </a:lnSpc>
              <a:spcBef>
                <a:spcPts val="0"/>
              </a:spcBef>
              <a:spcAft>
                <a:spcPts val="0"/>
              </a:spcAft>
              <a:buSzPct val="122538"/>
              <a:buNone/>
            </a:pPr>
            <a:r>
              <a:rPr b="0" lang="en" sz="2200">
                <a:latin typeface="Calibri"/>
                <a:ea typeface="Calibri"/>
                <a:cs typeface="Calibri"/>
                <a:sym typeface="Calibri"/>
              </a:rPr>
              <a:t>1. Point to each small icon to view its ScreenTip.</a:t>
            </a:r>
            <a:endParaRPr b="0" sz="2200">
              <a:latin typeface="Calibri"/>
              <a:ea typeface="Calibri"/>
              <a:cs typeface="Calibri"/>
              <a:sym typeface="Calibri"/>
            </a:endParaRPr>
          </a:p>
          <a:p>
            <a:pPr indent="0" lvl="0" marL="0" rtl="0" algn="just">
              <a:lnSpc>
                <a:spcPct val="100000"/>
              </a:lnSpc>
              <a:spcBef>
                <a:spcPts val="0"/>
              </a:spcBef>
              <a:spcAft>
                <a:spcPts val="0"/>
              </a:spcAft>
              <a:buSzPct val="122538"/>
              <a:buNone/>
            </a:pPr>
            <a:r>
              <a:rPr b="0" lang="en" sz="2200">
                <a:latin typeface="Calibri"/>
                <a:ea typeface="Calibri"/>
                <a:cs typeface="Calibri"/>
                <a:sym typeface="Calibri"/>
              </a:rPr>
              <a:t>2. Be aware that the Undo and Repeat buttons commands are not located anywhere else in the application except for on the Quick Access Toolbar</a:t>
            </a:r>
            <a:r>
              <a:rPr b="0" lang="en" sz="2538">
                <a:latin typeface="Calibri"/>
                <a:ea typeface="Calibri"/>
                <a:cs typeface="Calibri"/>
                <a:sym typeface="Calibri"/>
              </a:rPr>
              <a:t>.</a:t>
            </a:r>
            <a:endParaRPr b="0" sz="2538">
              <a:latin typeface="Calibri"/>
              <a:ea typeface="Calibri"/>
              <a:cs typeface="Calibri"/>
              <a:sym typeface="Calibri"/>
            </a:endParaRPr>
          </a:p>
          <a:p>
            <a:pPr indent="0" lvl="0" marL="0" rtl="0" algn="just">
              <a:lnSpc>
                <a:spcPct val="100000"/>
              </a:lnSpc>
              <a:spcBef>
                <a:spcPts val="0"/>
              </a:spcBef>
              <a:spcAft>
                <a:spcPts val="0"/>
              </a:spcAft>
              <a:buSzPct val="111111"/>
              <a:buNone/>
            </a:pPr>
            <a:r>
              <a:t/>
            </a:r>
            <a:endParaRPr>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pic>
        <p:nvPicPr>
          <p:cNvPr id="681" name="Google Shape;681;p15"/>
          <p:cNvPicPr preferRelativeResize="0"/>
          <p:nvPr/>
        </p:nvPicPr>
        <p:blipFill rotWithShape="1">
          <a:blip r:embed="rId3">
            <a:alphaModFix/>
          </a:blip>
          <a:srcRect b="0" l="0" r="0" t="0"/>
          <a:stretch/>
        </p:blipFill>
        <p:spPr>
          <a:xfrm>
            <a:off x="1555175" y="1334125"/>
            <a:ext cx="5943600" cy="22383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6"/>
          <p:cNvSpPr txBox="1"/>
          <p:nvPr>
            <p:ph type="title"/>
          </p:nvPr>
        </p:nvSpPr>
        <p:spPr>
          <a:xfrm>
            <a:off x="1337700" y="3225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latin typeface="Calibri"/>
                <a:ea typeface="Calibri"/>
                <a:cs typeface="Calibri"/>
                <a:sym typeface="Calibri"/>
              </a:rPr>
              <a:t>Task 4</a:t>
            </a:r>
            <a:endParaRPr sz="6300">
              <a:latin typeface="Calibri"/>
              <a:ea typeface="Calibri"/>
              <a:cs typeface="Calibri"/>
              <a:sym typeface="Calibri"/>
            </a:endParaRPr>
          </a:p>
        </p:txBody>
      </p:sp>
      <p:sp>
        <p:nvSpPr>
          <p:cNvPr id="687" name="Google Shape;687;p16"/>
          <p:cNvSpPr txBox="1"/>
          <p:nvPr>
            <p:ph idx="1" type="body"/>
          </p:nvPr>
        </p:nvSpPr>
        <p:spPr>
          <a:xfrm>
            <a:off x="452600" y="1551050"/>
            <a:ext cx="5509500" cy="31920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000">
                <a:latin typeface="Calibri"/>
                <a:ea typeface="Calibri"/>
                <a:cs typeface="Calibri"/>
                <a:sym typeface="Calibri"/>
              </a:rPr>
              <a:t>Copy this spreadsheet model and then calculate: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The total (SUM) number of hours worked by all of these five people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The average number of hours worked per person</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The maximum number of hours worked by these five people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The minimum number of hours worked by these five people.</a:t>
            </a:r>
            <a:endParaRPr sz="2000">
              <a:latin typeface="Calibri"/>
              <a:ea typeface="Calibri"/>
              <a:cs typeface="Calibri"/>
              <a:sym typeface="Calibri"/>
            </a:endParaRPr>
          </a:p>
          <a:p>
            <a:pPr indent="0" lvl="0" marL="0" rtl="0" algn="just">
              <a:lnSpc>
                <a:spcPct val="115000"/>
              </a:lnSpc>
              <a:spcBef>
                <a:spcPts val="0"/>
              </a:spcBef>
              <a:spcAft>
                <a:spcPts val="0"/>
              </a:spcAft>
              <a:buSzPts val="1300"/>
              <a:buNone/>
            </a:pPr>
            <a:r>
              <a:t/>
            </a:r>
            <a:endParaRPr sz="2000">
              <a:latin typeface="Calibri"/>
              <a:ea typeface="Calibri"/>
              <a:cs typeface="Calibri"/>
              <a:sym typeface="Calibri"/>
            </a:endParaRPr>
          </a:p>
        </p:txBody>
      </p:sp>
      <p:pic>
        <p:nvPicPr>
          <p:cNvPr id="688" name="Google Shape;688;p16"/>
          <p:cNvPicPr preferRelativeResize="0"/>
          <p:nvPr/>
        </p:nvPicPr>
        <p:blipFill rotWithShape="1">
          <a:blip r:embed="rId3">
            <a:alphaModFix/>
          </a:blip>
          <a:srcRect b="0" l="0" r="0" t="0"/>
          <a:stretch/>
        </p:blipFill>
        <p:spPr>
          <a:xfrm>
            <a:off x="5962100" y="1577301"/>
            <a:ext cx="2812225" cy="31918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9"/>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5000"/>
              </a:lnSpc>
              <a:spcBef>
                <a:spcPts val="1400"/>
              </a:spcBef>
              <a:spcAft>
                <a:spcPts val="0"/>
              </a:spcAft>
              <a:buSzPct val="80703"/>
              <a:buNone/>
            </a:pPr>
            <a:r>
              <a:rPr lang="en" sz="3855">
                <a:solidFill>
                  <a:srgbClr val="132E57"/>
                </a:solidFill>
                <a:latin typeface="Calibri"/>
                <a:ea typeface="Calibri"/>
                <a:cs typeface="Calibri"/>
                <a:sym typeface="Calibri"/>
              </a:rPr>
              <a:t>Examples of a Formula</a:t>
            </a:r>
            <a:endParaRPr sz="4188">
              <a:solidFill>
                <a:srgbClr val="132E57"/>
              </a:solidFill>
              <a:latin typeface="Calibri"/>
              <a:ea typeface="Calibri"/>
              <a:cs typeface="Calibri"/>
              <a:sym typeface="Calibri"/>
            </a:endParaRPr>
          </a:p>
          <a:p>
            <a:pPr indent="0" lvl="0" marL="0" rtl="0" algn="l">
              <a:lnSpc>
                <a:spcPct val="133333"/>
              </a:lnSpc>
              <a:spcBef>
                <a:spcPts val="1800"/>
              </a:spcBef>
              <a:spcAft>
                <a:spcPts val="1800"/>
              </a:spcAft>
              <a:buSzPct val="86961"/>
              <a:buNone/>
            </a:pPr>
            <a:r>
              <a:t/>
            </a:r>
            <a:endParaRPr sz="3577">
              <a:latin typeface="Calibri"/>
              <a:ea typeface="Calibri"/>
              <a:cs typeface="Calibri"/>
              <a:sym typeface="Calibri"/>
            </a:endParaRPr>
          </a:p>
        </p:txBody>
      </p:sp>
      <p:sp>
        <p:nvSpPr>
          <p:cNvPr id="694" name="Google Shape;694;p19"/>
          <p:cNvSpPr txBox="1"/>
          <p:nvPr/>
        </p:nvSpPr>
        <p:spPr>
          <a:xfrm>
            <a:off x="1293150" y="1393225"/>
            <a:ext cx="7051800" cy="28332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400"/>
              </a:spcBef>
              <a:spcAft>
                <a:spcPts val="0"/>
              </a:spcAft>
              <a:buClr>
                <a:srgbClr val="000000"/>
              </a:buClr>
              <a:buSzPts val="3111"/>
              <a:buFont typeface="Arial"/>
              <a:buNone/>
            </a:pPr>
            <a:r>
              <a:rPr lang="en" sz="1627">
                <a:solidFill>
                  <a:srgbClr val="57595D"/>
                </a:solidFill>
                <a:latin typeface="Calibri"/>
                <a:ea typeface="Calibri"/>
                <a:cs typeface="Calibri"/>
                <a:sym typeface="Calibri"/>
              </a:rPr>
              <a:t>When a user types an equals sign in a cell, they are starting to create a formula.</a:t>
            </a:r>
            <a:endParaRPr sz="1627">
              <a:solidFill>
                <a:srgbClr val="57595D"/>
              </a:solidFill>
              <a:latin typeface="Calibri"/>
              <a:ea typeface="Calibri"/>
              <a:cs typeface="Calibri"/>
              <a:sym typeface="Calibri"/>
            </a:endParaRPr>
          </a:p>
          <a:p>
            <a:pPr indent="0" lvl="0" marL="0" rtl="0" algn="l">
              <a:lnSpc>
                <a:spcPct val="133333"/>
              </a:lnSpc>
              <a:spcBef>
                <a:spcPts val="1800"/>
              </a:spcBef>
              <a:spcAft>
                <a:spcPts val="0"/>
              </a:spcAft>
              <a:buClr>
                <a:srgbClr val="000000"/>
              </a:buClr>
              <a:buSzPts val="3111"/>
              <a:buFont typeface="Arial"/>
              <a:buNone/>
            </a:pPr>
            <a:r>
              <a:rPr lang="en" sz="1627">
                <a:solidFill>
                  <a:srgbClr val="57595D"/>
                </a:solidFill>
                <a:latin typeface="Calibri"/>
                <a:ea typeface="Calibri"/>
                <a:cs typeface="Calibri"/>
                <a:sym typeface="Calibri"/>
              </a:rPr>
              <a:t>Examples of a formula include:</a:t>
            </a:r>
            <a:endParaRPr sz="1627">
              <a:solidFill>
                <a:srgbClr val="57595D"/>
              </a:solidFill>
              <a:latin typeface="Calibri"/>
              <a:ea typeface="Calibri"/>
              <a:cs typeface="Calibri"/>
              <a:sym typeface="Calibri"/>
            </a:endParaRPr>
          </a:p>
          <a:p>
            <a:pPr indent="0" lvl="0" marL="0" rtl="0" algn="l">
              <a:lnSpc>
                <a:spcPct val="133333"/>
              </a:lnSpc>
              <a:spcBef>
                <a:spcPts val="1800"/>
              </a:spcBef>
              <a:spcAft>
                <a:spcPts val="0"/>
              </a:spcAft>
              <a:buClr>
                <a:srgbClr val="000000"/>
              </a:buClr>
              <a:buSzPts val="3111"/>
              <a:buFont typeface="Arial"/>
              <a:buNone/>
            </a:pPr>
            <a:r>
              <a:rPr b="1" lang="en" sz="1627">
                <a:solidFill>
                  <a:srgbClr val="57595D"/>
                </a:solidFill>
                <a:latin typeface="Calibri"/>
                <a:ea typeface="Calibri"/>
                <a:cs typeface="Calibri"/>
                <a:sym typeface="Calibri"/>
              </a:rPr>
              <a:t>=4+3</a:t>
            </a:r>
            <a:endParaRPr b="1" sz="1627">
              <a:solidFill>
                <a:srgbClr val="57595D"/>
              </a:solidFill>
              <a:latin typeface="Calibri"/>
              <a:ea typeface="Calibri"/>
              <a:cs typeface="Calibri"/>
              <a:sym typeface="Calibri"/>
            </a:endParaRPr>
          </a:p>
          <a:p>
            <a:pPr indent="0" lvl="0" marL="0" rtl="0" algn="l">
              <a:lnSpc>
                <a:spcPct val="133333"/>
              </a:lnSpc>
              <a:spcBef>
                <a:spcPts val="1800"/>
              </a:spcBef>
              <a:spcAft>
                <a:spcPts val="0"/>
              </a:spcAft>
              <a:buClr>
                <a:srgbClr val="000000"/>
              </a:buClr>
              <a:buSzPts val="3111"/>
              <a:buFont typeface="Arial"/>
              <a:buNone/>
            </a:pPr>
            <a:r>
              <a:rPr b="1" lang="en" sz="1627">
                <a:solidFill>
                  <a:srgbClr val="57595D"/>
                </a:solidFill>
                <a:latin typeface="Calibri"/>
                <a:ea typeface="Calibri"/>
                <a:cs typeface="Calibri"/>
                <a:sym typeface="Calibri"/>
              </a:rPr>
              <a:t>=A3+C9</a:t>
            </a:r>
            <a:endParaRPr b="1" sz="1627">
              <a:solidFill>
                <a:srgbClr val="57595D"/>
              </a:solidFill>
              <a:latin typeface="Calibri"/>
              <a:ea typeface="Calibri"/>
              <a:cs typeface="Calibri"/>
              <a:sym typeface="Calibri"/>
            </a:endParaRPr>
          </a:p>
          <a:p>
            <a:pPr indent="0" lvl="0" marL="0" rtl="0" algn="l">
              <a:lnSpc>
                <a:spcPct val="133333"/>
              </a:lnSpc>
              <a:spcBef>
                <a:spcPts val="1800"/>
              </a:spcBef>
              <a:spcAft>
                <a:spcPts val="1800"/>
              </a:spcAft>
              <a:buClr>
                <a:srgbClr val="000000"/>
              </a:buClr>
              <a:buSzPts val="3111"/>
              <a:buFont typeface="Arial"/>
              <a:buNone/>
            </a:pPr>
            <a:r>
              <a:rPr b="1" lang="en" sz="1627">
                <a:solidFill>
                  <a:srgbClr val="57595D"/>
                </a:solidFill>
                <a:latin typeface="Calibri"/>
                <a:ea typeface="Calibri"/>
                <a:cs typeface="Calibri"/>
                <a:sym typeface="Calibri"/>
              </a:rPr>
              <a:t>=B7+B8-(4*2)+1</a:t>
            </a:r>
            <a:endParaRPr sz="800">
              <a:solidFill>
                <a:schemeClr val="dk2"/>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21"/>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1400"/>
              </a:spcBef>
              <a:spcAft>
                <a:spcPts val="0"/>
              </a:spcAft>
              <a:buSzPts val="2800"/>
              <a:buNone/>
            </a:pPr>
            <a:r>
              <a:rPr lang="en" sz="3968">
                <a:solidFill>
                  <a:srgbClr val="132E57"/>
                </a:solidFill>
                <a:latin typeface="Calibri"/>
                <a:ea typeface="Calibri"/>
                <a:cs typeface="Calibri"/>
                <a:sym typeface="Calibri"/>
              </a:rPr>
              <a:t>Examples of a Function</a:t>
            </a:r>
            <a:endParaRPr sz="3968">
              <a:solidFill>
                <a:srgbClr val="132E57"/>
              </a:solidFill>
              <a:latin typeface="Calibri"/>
              <a:ea typeface="Calibri"/>
              <a:cs typeface="Calibri"/>
              <a:sym typeface="Calibri"/>
            </a:endParaRPr>
          </a:p>
          <a:p>
            <a:pPr indent="0" lvl="0" marL="0" rtl="0" algn="l">
              <a:lnSpc>
                <a:spcPct val="133333"/>
              </a:lnSpc>
              <a:spcBef>
                <a:spcPts val="1800"/>
              </a:spcBef>
              <a:spcAft>
                <a:spcPts val="0"/>
              </a:spcAft>
              <a:buSzPts val="2800"/>
              <a:buNone/>
            </a:pPr>
            <a:r>
              <a:t/>
            </a:r>
            <a:endParaRPr b="0" sz="1914">
              <a:solidFill>
                <a:srgbClr val="57595D"/>
              </a:solidFill>
              <a:latin typeface="Calibri"/>
              <a:ea typeface="Calibri"/>
              <a:cs typeface="Calibri"/>
              <a:sym typeface="Calibri"/>
            </a:endParaRPr>
          </a:p>
          <a:p>
            <a:pPr indent="0" lvl="0" marL="0" rtl="0" algn="l">
              <a:lnSpc>
                <a:spcPct val="133333"/>
              </a:lnSpc>
              <a:spcBef>
                <a:spcPts val="1800"/>
              </a:spcBef>
              <a:spcAft>
                <a:spcPts val="0"/>
              </a:spcAft>
              <a:buSzPts val="2800"/>
              <a:buNone/>
            </a:pPr>
            <a:r>
              <a:t/>
            </a:r>
            <a:endParaRPr sz="1814">
              <a:solidFill>
                <a:srgbClr val="57595D"/>
              </a:solidFill>
              <a:latin typeface="Calibri"/>
              <a:ea typeface="Calibri"/>
              <a:cs typeface="Calibri"/>
              <a:sym typeface="Calibri"/>
            </a:endParaRPr>
          </a:p>
          <a:p>
            <a:pPr indent="0" lvl="0" marL="0" rtl="0" algn="l">
              <a:lnSpc>
                <a:spcPct val="100000"/>
              </a:lnSpc>
              <a:spcBef>
                <a:spcPts val="1800"/>
              </a:spcBef>
              <a:spcAft>
                <a:spcPts val="0"/>
              </a:spcAft>
              <a:buSzPts val="2800"/>
              <a:buNone/>
            </a:pPr>
            <a:r>
              <a:t/>
            </a:r>
            <a:endParaRPr sz="2720">
              <a:latin typeface="Calibri"/>
              <a:ea typeface="Calibri"/>
              <a:cs typeface="Calibri"/>
              <a:sym typeface="Calibri"/>
            </a:endParaRPr>
          </a:p>
        </p:txBody>
      </p:sp>
      <p:sp>
        <p:nvSpPr>
          <p:cNvPr id="700" name="Google Shape;700;p21"/>
          <p:cNvSpPr txBox="1"/>
          <p:nvPr/>
        </p:nvSpPr>
        <p:spPr>
          <a:xfrm>
            <a:off x="1303800" y="1398075"/>
            <a:ext cx="6891900" cy="3307800"/>
          </a:xfrm>
          <a:prstGeom prst="rect">
            <a:avLst/>
          </a:prstGeom>
          <a:noFill/>
          <a:ln>
            <a:noFill/>
          </a:ln>
        </p:spPr>
        <p:txBody>
          <a:bodyPr anchorCtr="0" anchor="t" bIns="91425" lIns="91425" spcFirstLastPara="1" rIns="91425" wrap="square" tIns="91425">
            <a:noAutofit/>
          </a:bodyPr>
          <a:lstStyle/>
          <a:p>
            <a:pPr indent="0" lvl="0" marL="0" rtl="0" algn="l">
              <a:lnSpc>
                <a:spcPct val="133333"/>
              </a:lnSpc>
              <a:spcBef>
                <a:spcPts val="400"/>
              </a:spcBef>
              <a:spcAft>
                <a:spcPts val="0"/>
              </a:spcAft>
              <a:buClr>
                <a:srgbClr val="000000"/>
              </a:buClr>
              <a:buSzPts val="2800"/>
              <a:buFont typeface="Arial"/>
              <a:buNone/>
            </a:pPr>
            <a:r>
              <a:rPr lang="en" sz="1914">
                <a:solidFill>
                  <a:srgbClr val="57595D"/>
                </a:solidFill>
                <a:latin typeface="Calibri"/>
                <a:ea typeface="Calibri"/>
                <a:cs typeface="Calibri"/>
                <a:sym typeface="Calibri"/>
              </a:rPr>
              <a:t>When a user types an equals sign followed by a predefined set of letters (or clicks on the Fx button in the formula bar), a function begins to be implemented.</a:t>
            </a:r>
            <a:endParaRPr sz="1914">
              <a:solidFill>
                <a:srgbClr val="57595D"/>
              </a:solidFill>
              <a:latin typeface="Calibri"/>
              <a:ea typeface="Calibri"/>
              <a:cs typeface="Calibri"/>
              <a:sym typeface="Calibri"/>
            </a:endParaRPr>
          </a:p>
          <a:p>
            <a:pPr indent="0" lvl="0" marL="0" rtl="0" algn="l">
              <a:lnSpc>
                <a:spcPct val="133333"/>
              </a:lnSpc>
              <a:spcBef>
                <a:spcPts val="1800"/>
              </a:spcBef>
              <a:spcAft>
                <a:spcPts val="0"/>
              </a:spcAft>
              <a:buClr>
                <a:srgbClr val="000000"/>
              </a:buClr>
              <a:buSzPts val="2800"/>
              <a:buFont typeface="Arial"/>
              <a:buNone/>
            </a:pPr>
            <a:r>
              <a:rPr b="1" lang="en" sz="1914">
                <a:solidFill>
                  <a:srgbClr val="57595D"/>
                </a:solidFill>
                <a:latin typeface="Calibri"/>
                <a:ea typeface="Calibri"/>
                <a:cs typeface="Calibri"/>
                <a:sym typeface="Calibri"/>
              </a:rPr>
              <a:t>=SUM(A3</a:t>
            </a:r>
            <a:r>
              <a:rPr lang="en" sz="1914">
                <a:solidFill>
                  <a:srgbClr val="57595D"/>
                </a:solidFill>
                <a:latin typeface="Calibri"/>
                <a:ea typeface="Calibri"/>
                <a:cs typeface="Calibri"/>
                <a:sym typeface="Calibri"/>
              </a:rPr>
              <a:t>:</a:t>
            </a:r>
            <a:r>
              <a:rPr b="1" lang="en" sz="1914">
                <a:solidFill>
                  <a:srgbClr val="57595D"/>
                </a:solidFill>
                <a:latin typeface="Calibri"/>
                <a:ea typeface="Calibri"/>
                <a:cs typeface="Calibri"/>
                <a:sym typeface="Calibri"/>
              </a:rPr>
              <a:t>A27)</a:t>
            </a:r>
            <a:endParaRPr b="1" sz="1914">
              <a:solidFill>
                <a:srgbClr val="57595D"/>
              </a:solidFill>
              <a:latin typeface="Calibri"/>
              <a:ea typeface="Calibri"/>
              <a:cs typeface="Calibri"/>
              <a:sym typeface="Calibri"/>
            </a:endParaRPr>
          </a:p>
          <a:p>
            <a:pPr indent="0" lvl="0" marL="0" rtl="0" algn="l">
              <a:lnSpc>
                <a:spcPct val="133333"/>
              </a:lnSpc>
              <a:spcBef>
                <a:spcPts val="1800"/>
              </a:spcBef>
              <a:spcAft>
                <a:spcPts val="0"/>
              </a:spcAft>
              <a:buClr>
                <a:srgbClr val="000000"/>
              </a:buClr>
              <a:buSzPts val="2800"/>
              <a:buFont typeface="Arial"/>
              <a:buNone/>
            </a:pPr>
            <a:r>
              <a:rPr b="1" lang="en" sz="1914">
                <a:solidFill>
                  <a:srgbClr val="57595D"/>
                </a:solidFill>
                <a:latin typeface="Calibri"/>
                <a:ea typeface="Calibri"/>
                <a:cs typeface="Calibri"/>
                <a:sym typeface="Calibri"/>
              </a:rPr>
              <a:t>=AVERAGE(F4</a:t>
            </a:r>
            <a:r>
              <a:rPr lang="en" sz="1914">
                <a:solidFill>
                  <a:srgbClr val="57595D"/>
                </a:solidFill>
                <a:latin typeface="Calibri"/>
                <a:ea typeface="Calibri"/>
                <a:cs typeface="Calibri"/>
                <a:sym typeface="Calibri"/>
              </a:rPr>
              <a:t>:</a:t>
            </a:r>
            <a:r>
              <a:rPr b="1" lang="en" sz="1914">
                <a:solidFill>
                  <a:srgbClr val="57595D"/>
                </a:solidFill>
                <a:latin typeface="Calibri"/>
                <a:ea typeface="Calibri"/>
                <a:cs typeface="Calibri"/>
                <a:sym typeface="Calibri"/>
              </a:rPr>
              <a:t>F8)</a:t>
            </a:r>
            <a:r>
              <a:rPr lang="en" sz="1914">
                <a:solidFill>
                  <a:srgbClr val="57595D"/>
                </a:solidFill>
                <a:latin typeface="Calibri"/>
                <a:ea typeface="Calibri"/>
                <a:cs typeface="Calibri"/>
                <a:sym typeface="Calibri"/>
              </a:rPr>
              <a:t> [see screenshot below]</a:t>
            </a:r>
            <a:endParaRPr sz="1300">
              <a:solidFill>
                <a:schemeClr val="dk2"/>
              </a:solidFill>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pic>
        <p:nvPicPr>
          <p:cNvPr descr="Formula vs Function" id="705" name="Google Shape;705;p22"/>
          <p:cNvPicPr preferRelativeResize="0"/>
          <p:nvPr/>
        </p:nvPicPr>
        <p:blipFill rotWithShape="1">
          <a:blip r:embed="rId3">
            <a:alphaModFix/>
          </a:blip>
          <a:srcRect b="0" l="0" r="0" t="0"/>
          <a:stretch/>
        </p:blipFill>
        <p:spPr>
          <a:xfrm>
            <a:off x="1358825" y="1106688"/>
            <a:ext cx="7240326" cy="27267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23"/>
          <p:cNvSpPr txBox="1"/>
          <p:nvPr>
            <p:ph type="title"/>
          </p:nvPr>
        </p:nvSpPr>
        <p:spPr>
          <a:xfrm>
            <a:off x="1252699" y="647827"/>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5000"/>
              </a:lnSpc>
              <a:spcBef>
                <a:spcPts val="1400"/>
              </a:spcBef>
              <a:spcAft>
                <a:spcPts val="0"/>
              </a:spcAft>
              <a:buSzPct val="91205"/>
              <a:buNone/>
            </a:pPr>
            <a:r>
              <a:rPr lang="en" sz="3411">
                <a:solidFill>
                  <a:srgbClr val="132E57"/>
                </a:solidFill>
                <a:latin typeface="Calibri"/>
                <a:ea typeface="Calibri"/>
                <a:cs typeface="Calibri"/>
                <a:sym typeface="Calibri"/>
              </a:rPr>
              <a:t>Examples of a Formula and Function</a:t>
            </a:r>
            <a:endParaRPr sz="3411">
              <a:solidFill>
                <a:srgbClr val="132E57"/>
              </a:solidFill>
              <a:latin typeface="Calibri"/>
              <a:ea typeface="Calibri"/>
              <a:cs typeface="Calibri"/>
              <a:sym typeface="Calibri"/>
            </a:endParaRPr>
          </a:p>
          <a:p>
            <a:pPr indent="0" lvl="0" marL="0" rtl="0" algn="l">
              <a:lnSpc>
                <a:spcPct val="133333"/>
              </a:lnSpc>
              <a:spcBef>
                <a:spcPts val="400"/>
              </a:spcBef>
              <a:spcAft>
                <a:spcPts val="0"/>
              </a:spcAft>
              <a:buSzPct val="213008"/>
              <a:buNone/>
            </a:pPr>
            <a:r>
              <a:t/>
            </a:r>
            <a:endParaRPr b="0" sz="1460">
              <a:solidFill>
                <a:srgbClr val="57595D"/>
              </a:solidFill>
              <a:latin typeface="Calibri"/>
              <a:ea typeface="Calibri"/>
              <a:cs typeface="Calibri"/>
              <a:sym typeface="Calibri"/>
            </a:endParaRPr>
          </a:p>
          <a:p>
            <a:pPr indent="0" lvl="0" marL="0" rtl="0" algn="just">
              <a:lnSpc>
                <a:spcPct val="133333"/>
              </a:lnSpc>
              <a:spcBef>
                <a:spcPts val="1800"/>
              </a:spcBef>
              <a:spcAft>
                <a:spcPts val="0"/>
              </a:spcAft>
              <a:buSzPct val="119660"/>
              <a:buNone/>
            </a:pPr>
            <a:r>
              <a:t/>
            </a:r>
            <a:endParaRPr sz="2200">
              <a:solidFill>
                <a:srgbClr val="000000"/>
              </a:solidFill>
              <a:latin typeface="Calibri"/>
              <a:ea typeface="Calibri"/>
              <a:cs typeface="Calibri"/>
              <a:sym typeface="Calibri"/>
            </a:endParaRPr>
          </a:p>
        </p:txBody>
      </p:sp>
      <p:sp>
        <p:nvSpPr>
          <p:cNvPr id="711" name="Google Shape;711;p23"/>
          <p:cNvSpPr txBox="1"/>
          <p:nvPr/>
        </p:nvSpPr>
        <p:spPr>
          <a:xfrm>
            <a:off x="1252700" y="1446500"/>
            <a:ext cx="6993600" cy="2973600"/>
          </a:xfrm>
          <a:prstGeom prst="rect">
            <a:avLst/>
          </a:prstGeom>
          <a:noFill/>
          <a:ln>
            <a:noFill/>
          </a:ln>
        </p:spPr>
        <p:txBody>
          <a:bodyPr anchorCtr="0" anchor="t" bIns="91425" lIns="91425" spcFirstLastPara="1" rIns="91425" wrap="square" tIns="91425">
            <a:noAutofit/>
          </a:bodyPr>
          <a:lstStyle/>
          <a:p>
            <a:pPr indent="0" lvl="0" marL="0" rtl="0" algn="just">
              <a:lnSpc>
                <a:spcPct val="133333"/>
              </a:lnSpc>
              <a:spcBef>
                <a:spcPts val="400"/>
              </a:spcBef>
              <a:spcAft>
                <a:spcPts val="0"/>
              </a:spcAft>
              <a:buClr>
                <a:srgbClr val="000000"/>
              </a:buClr>
              <a:buSzPts val="3111"/>
              <a:buFont typeface="Arial"/>
              <a:buNone/>
            </a:pPr>
            <a:r>
              <a:rPr lang="en" sz="2127">
                <a:latin typeface="Calibri"/>
                <a:ea typeface="Calibri"/>
                <a:cs typeface="Calibri"/>
                <a:sym typeface="Calibri"/>
              </a:rPr>
              <a:t>It doesn’t just need to be a case of formula vs function. Users can combine the two to create an even more powerful analysis.</a:t>
            </a:r>
            <a:endParaRPr sz="2127">
              <a:latin typeface="Calibri"/>
              <a:ea typeface="Calibri"/>
              <a:cs typeface="Calibri"/>
              <a:sym typeface="Calibri"/>
            </a:endParaRPr>
          </a:p>
          <a:p>
            <a:pPr indent="0" lvl="0" marL="0" rtl="0" algn="just">
              <a:lnSpc>
                <a:spcPct val="133333"/>
              </a:lnSpc>
              <a:spcBef>
                <a:spcPts val="1800"/>
              </a:spcBef>
              <a:spcAft>
                <a:spcPts val="0"/>
              </a:spcAft>
              <a:buClr>
                <a:srgbClr val="000000"/>
              </a:buClr>
              <a:buSzPts val="2633"/>
              <a:buFont typeface="Arial"/>
              <a:buNone/>
            </a:pPr>
            <a:r>
              <a:rPr lang="en" sz="1800">
                <a:latin typeface="Calibri"/>
                <a:ea typeface="Calibri"/>
                <a:cs typeface="Calibri"/>
                <a:sym typeface="Calibri"/>
              </a:rPr>
              <a:t>Examples of the two combined are:</a:t>
            </a:r>
            <a:endParaRPr b="1" sz="2800">
              <a:solidFill>
                <a:schemeClr val="dk2"/>
              </a:solidFill>
              <a:latin typeface="Calibri"/>
              <a:ea typeface="Calibri"/>
              <a:cs typeface="Calibri"/>
              <a:sym typeface="Calibri"/>
            </a:endParaRPr>
          </a:p>
          <a:p>
            <a:pPr indent="0" lvl="0" marL="0" rtl="0" algn="just">
              <a:lnSpc>
                <a:spcPct val="133333"/>
              </a:lnSpc>
              <a:spcBef>
                <a:spcPts val="1800"/>
              </a:spcBef>
              <a:spcAft>
                <a:spcPts val="0"/>
              </a:spcAft>
              <a:buClr>
                <a:srgbClr val="000000"/>
              </a:buClr>
              <a:buSzPts val="2633"/>
              <a:buFont typeface="Arial"/>
              <a:buNone/>
            </a:pPr>
            <a:r>
              <a:rPr b="1" lang="en" sz="1800">
                <a:latin typeface="Calibri"/>
                <a:ea typeface="Calibri"/>
                <a:cs typeface="Calibri"/>
                <a:sym typeface="Calibri"/>
              </a:rPr>
              <a:t>=SUM(A5:A8)/5</a:t>
            </a:r>
            <a:endParaRPr b="1" sz="1800">
              <a:latin typeface="Calibri"/>
              <a:ea typeface="Calibri"/>
              <a:cs typeface="Calibri"/>
              <a:sym typeface="Calibri"/>
            </a:endParaRPr>
          </a:p>
          <a:p>
            <a:pPr indent="0" lvl="0" marL="0" rtl="0" algn="just">
              <a:lnSpc>
                <a:spcPct val="133333"/>
              </a:lnSpc>
              <a:spcBef>
                <a:spcPts val="1800"/>
              </a:spcBef>
              <a:spcAft>
                <a:spcPts val="0"/>
              </a:spcAft>
              <a:buClr>
                <a:srgbClr val="000000"/>
              </a:buClr>
              <a:buSzPts val="2633"/>
              <a:buFont typeface="Arial"/>
              <a:buNone/>
            </a:pPr>
            <a:r>
              <a:rPr b="1" lang="en" sz="1800">
                <a:latin typeface="Calibri"/>
                <a:ea typeface="Calibri"/>
                <a:cs typeface="Calibri"/>
                <a:sym typeface="Calibri"/>
              </a:rPr>
              <a:t>=AVERAGE(B3:B19)+25+SUM(1,2,3,5)</a:t>
            </a:r>
            <a:endParaRPr sz="1300">
              <a:solidFill>
                <a:schemeClr val="dk2"/>
              </a:solidFill>
              <a:latin typeface="Nunito"/>
              <a:ea typeface="Nunito"/>
              <a:cs typeface="Nunito"/>
              <a:sym typeface="Nuni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4"/>
          <p:cNvSpPr txBox="1"/>
          <p:nvPr>
            <p:ph type="title"/>
          </p:nvPr>
        </p:nvSpPr>
        <p:spPr>
          <a:xfrm>
            <a:off x="1303800" y="598575"/>
            <a:ext cx="7030500" cy="8121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25000"/>
              </a:lnSpc>
              <a:spcBef>
                <a:spcPts val="1400"/>
              </a:spcBef>
              <a:spcAft>
                <a:spcPts val="0"/>
              </a:spcAft>
              <a:buSzPct val="80703"/>
              <a:buNone/>
            </a:pPr>
            <a:r>
              <a:rPr lang="en" sz="3855">
                <a:solidFill>
                  <a:srgbClr val="132E57"/>
                </a:solidFill>
                <a:latin typeface="Calibri"/>
                <a:ea typeface="Calibri"/>
                <a:cs typeface="Calibri"/>
                <a:sym typeface="Calibri"/>
              </a:rPr>
              <a:t>Formula vs Function in Practice</a:t>
            </a:r>
            <a:endParaRPr sz="3855">
              <a:solidFill>
                <a:srgbClr val="132E57"/>
              </a:solidFill>
              <a:latin typeface="Calibri"/>
              <a:ea typeface="Calibri"/>
              <a:cs typeface="Calibri"/>
              <a:sym typeface="Calibri"/>
            </a:endParaRPr>
          </a:p>
          <a:p>
            <a:pPr indent="0" lvl="0" marL="0" rtl="0" algn="l">
              <a:lnSpc>
                <a:spcPct val="100000"/>
              </a:lnSpc>
              <a:spcBef>
                <a:spcPts val="1800"/>
              </a:spcBef>
              <a:spcAft>
                <a:spcPts val="0"/>
              </a:spcAft>
              <a:buSzPct val="99301"/>
              <a:buNone/>
            </a:pPr>
            <a:r>
              <a:t/>
            </a:r>
            <a:endParaRPr sz="3133">
              <a:latin typeface="Calibri"/>
              <a:ea typeface="Calibri"/>
              <a:cs typeface="Calibri"/>
              <a:sym typeface="Calibri"/>
            </a:endParaRPr>
          </a:p>
        </p:txBody>
      </p:sp>
      <p:sp>
        <p:nvSpPr>
          <p:cNvPr id="717" name="Google Shape;717;p34"/>
          <p:cNvSpPr txBox="1"/>
          <p:nvPr>
            <p:ph idx="1" type="body"/>
          </p:nvPr>
        </p:nvSpPr>
        <p:spPr>
          <a:xfrm>
            <a:off x="1303800" y="1410675"/>
            <a:ext cx="7030500" cy="3330900"/>
          </a:xfrm>
          <a:prstGeom prst="rect">
            <a:avLst/>
          </a:prstGeom>
          <a:noFill/>
          <a:ln>
            <a:noFill/>
          </a:ln>
        </p:spPr>
        <p:txBody>
          <a:bodyPr anchorCtr="0" anchor="t" bIns="91425" lIns="91425" spcFirstLastPara="1" rIns="91425" wrap="square" tIns="91425">
            <a:noAutofit/>
          </a:bodyPr>
          <a:lstStyle/>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In common business practice, Excel users use the terms formula and function almost interchangeably. </a:t>
            </a:r>
            <a:endParaRPr sz="2000">
              <a:latin typeface="Calibri"/>
              <a:ea typeface="Calibri"/>
              <a:cs typeface="Calibri"/>
              <a:sym typeface="Calibri"/>
            </a:endParaRPr>
          </a:p>
          <a:p>
            <a:pPr indent="-355600" lvl="0" marL="457200" rtl="0" algn="just">
              <a:lnSpc>
                <a:spcPct val="115000"/>
              </a:lnSpc>
              <a:spcBef>
                <a:spcPts val="1000"/>
              </a:spcBef>
              <a:spcAft>
                <a:spcPts val="0"/>
              </a:spcAft>
              <a:buSzPts val="2000"/>
              <a:buFont typeface="Calibri"/>
              <a:buChar char="●"/>
            </a:pPr>
            <a:r>
              <a:rPr lang="en" sz="2000">
                <a:latin typeface="Calibri"/>
                <a:ea typeface="Calibri"/>
                <a:cs typeface="Calibri"/>
                <a:sym typeface="Calibri"/>
              </a:rPr>
              <a:t>From a communication and comprehension perspective, there’s not a big difference. </a:t>
            </a:r>
            <a:endParaRPr sz="2000">
              <a:latin typeface="Calibri"/>
              <a:ea typeface="Calibri"/>
              <a:cs typeface="Calibri"/>
              <a:sym typeface="Calibri"/>
            </a:endParaRPr>
          </a:p>
          <a:p>
            <a:pPr indent="-355600" lvl="0" marL="457200" rtl="0" algn="just">
              <a:lnSpc>
                <a:spcPct val="115000"/>
              </a:lnSpc>
              <a:spcBef>
                <a:spcPts val="1000"/>
              </a:spcBef>
              <a:spcAft>
                <a:spcPts val="1000"/>
              </a:spcAft>
              <a:buSzPts val="2000"/>
              <a:buFont typeface="Calibri"/>
              <a:buChar char="●"/>
            </a:pPr>
            <a:r>
              <a:rPr lang="en" sz="2000">
                <a:latin typeface="Calibri"/>
                <a:ea typeface="Calibri"/>
                <a:cs typeface="Calibri"/>
                <a:sym typeface="Calibri"/>
              </a:rPr>
              <a:t>Just know that technically, a function is a piece of code that executes a predefined calculation, while a formula is something you create yourself. </a:t>
            </a:r>
            <a:endParaRPr sz="20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35"/>
          <p:cNvSpPr txBox="1"/>
          <p:nvPr>
            <p:ph type="title"/>
          </p:nvPr>
        </p:nvSpPr>
        <p:spPr>
          <a:xfrm>
            <a:off x="1168175" y="603375"/>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latin typeface="Calibri"/>
                <a:ea typeface="Calibri"/>
                <a:cs typeface="Calibri"/>
                <a:sym typeface="Calibri"/>
              </a:rPr>
              <a:t>Task 5</a:t>
            </a:r>
            <a:endParaRPr sz="6300">
              <a:latin typeface="Calibri"/>
              <a:ea typeface="Calibri"/>
              <a:cs typeface="Calibri"/>
              <a:sym typeface="Calibri"/>
            </a:endParaRPr>
          </a:p>
        </p:txBody>
      </p:sp>
      <p:sp>
        <p:nvSpPr>
          <p:cNvPr id="723" name="Google Shape;723;p35"/>
          <p:cNvSpPr txBox="1"/>
          <p:nvPr>
            <p:ph idx="1" type="body"/>
          </p:nvPr>
        </p:nvSpPr>
        <p:spPr>
          <a:xfrm>
            <a:off x="1303800" y="1669250"/>
            <a:ext cx="7030500" cy="2862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000">
                <a:latin typeface="Calibri"/>
                <a:ea typeface="Calibri"/>
                <a:cs typeface="Calibri"/>
                <a:sym typeface="Calibri"/>
              </a:rPr>
              <a:t>Aaron Kane did an extra four hours’ work. Change the spreadsheet you saved in Task 4 to show the new figures.</a:t>
            </a:r>
            <a:endParaRPr sz="2000">
              <a:latin typeface="Calibri"/>
              <a:ea typeface="Calibri"/>
              <a:cs typeface="Calibri"/>
              <a:sym typeface="Calibri"/>
            </a:endParaRPr>
          </a:p>
          <a:p>
            <a:pPr indent="0" lvl="0" marL="0" rtl="0" algn="just">
              <a:lnSpc>
                <a:spcPct val="115000"/>
              </a:lnSpc>
              <a:spcBef>
                <a:spcPts val="0"/>
              </a:spcBef>
              <a:spcAft>
                <a:spcPts val="0"/>
              </a:spcAft>
              <a:buSzPts val="1300"/>
              <a:buNone/>
            </a:pPr>
            <a:r>
              <a:rPr lang="en" sz="2000">
                <a:latin typeface="Calibri"/>
                <a:ea typeface="Calibri"/>
                <a:cs typeface="Calibri"/>
                <a:sym typeface="Calibri"/>
              </a:rPr>
              <a:t>NOTE: The manager wants to see the average number of hours worked displayed as:</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An integer value</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Rounded to the nearest whole hour.</a:t>
            </a:r>
            <a:endParaRPr sz="2000">
              <a:latin typeface="Calibri"/>
              <a:ea typeface="Calibri"/>
              <a:cs typeface="Calibri"/>
              <a:sym typeface="Calibri"/>
            </a:endParaRPr>
          </a:p>
          <a:p>
            <a:pPr indent="0" lvl="0" marL="0" rtl="0" algn="just">
              <a:lnSpc>
                <a:spcPct val="115000"/>
              </a:lnSpc>
              <a:spcBef>
                <a:spcPts val="0"/>
              </a:spcBef>
              <a:spcAft>
                <a:spcPts val="0"/>
              </a:spcAft>
              <a:buSzPts val="1300"/>
              <a:buNone/>
            </a:pPr>
            <a:r>
              <a:t/>
            </a:r>
            <a:endParaRPr sz="20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36"/>
          <p:cNvSpPr txBox="1"/>
          <p:nvPr>
            <p:ph type="title"/>
          </p:nvPr>
        </p:nvSpPr>
        <p:spPr>
          <a:xfrm>
            <a:off x="1303800" y="4775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6300">
                <a:latin typeface="Calibri"/>
                <a:ea typeface="Calibri"/>
                <a:cs typeface="Calibri"/>
                <a:sym typeface="Calibri"/>
              </a:rPr>
              <a:t>Task 6</a:t>
            </a:r>
            <a:endParaRPr sz="6300">
              <a:latin typeface="Calibri"/>
              <a:ea typeface="Calibri"/>
              <a:cs typeface="Calibri"/>
              <a:sym typeface="Calibri"/>
            </a:endParaRPr>
          </a:p>
        </p:txBody>
      </p:sp>
      <p:sp>
        <p:nvSpPr>
          <p:cNvPr id="729" name="Google Shape;729;p36"/>
          <p:cNvSpPr txBox="1"/>
          <p:nvPr>
            <p:ph idx="1" type="body"/>
          </p:nvPr>
        </p:nvSpPr>
        <p:spPr>
          <a:xfrm>
            <a:off x="1303800" y="1716225"/>
            <a:ext cx="7030500" cy="26751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000">
                <a:latin typeface="Calibri"/>
                <a:ea typeface="Calibri"/>
                <a:cs typeface="Calibri"/>
                <a:sym typeface="Calibri"/>
              </a:rPr>
              <a:t>Create a new spreadsheet model to calculate:</a:t>
            </a:r>
            <a:endParaRPr sz="2000">
              <a:latin typeface="Calibri"/>
              <a:ea typeface="Calibri"/>
              <a:cs typeface="Calibri"/>
              <a:sym typeface="Calibri"/>
            </a:endParaRPr>
          </a:p>
          <a:p>
            <a:pPr indent="0" lvl="0" marL="0" rtl="0" algn="just">
              <a:lnSpc>
                <a:spcPct val="115000"/>
              </a:lnSpc>
              <a:spcBef>
                <a:spcPts val="0"/>
              </a:spcBef>
              <a:spcAft>
                <a:spcPts val="0"/>
              </a:spcAft>
              <a:buSzPts val="1300"/>
              <a:buNone/>
            </a:pPr>
            <a:r>
              <a:rPr lang="en" sz="2000">
                <a:latin typeface="Calibri"/>
                <a:ea typeface="Calibri"/>
                <a:cs typeface="Calibri"/>
                <a:sym typeface="Calibri"/>
              </a:rPr>
              <a:t>The whole number of 375.56411</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375.56411 rounded to two decimal places</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375.56411 rounded to the nearest whole number</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375.56411 rounded to the nearest ten</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375.56411 rounded to the nearest hundred</a:t>
            </a:r>
            <a:endParaRPr sz="2000">
              <a:latin typeface="Calibri"/>
              <a:ea typeface="Calibri"/>
              <a:cs typeface="Calibri"/>
              <a:sym typeface="Calibri"/>
            </a:endParaRPr>
          </a:p>
          <a:p>
            <a:pPr indent="-355600" lvl="0" marL="457200" rtl="0" algn="just">
              <a:lnSpc>
                <a:spcPct val="115000"/>
              </a:lnSpc>
              <a:spcBef>
                <a:spcPts val="0"/>
              </a:spcBef>
              <a:spcAft>
                <a:spcPts val="0"/>
              </a:spcAft>
              <a:buSzPts val="2000"/>
              <a:buFont typeface="Calibri"/>
              <a:buChar char="●"/>
            </a:pPr>
            <a:r>
              <a:rPr lang="en" sz="2000">
                <a:latin typeface="Calibri"/>
                <a:ea typeface="Calibri"/>
                <a:cs typeface="Calibri"/>
                <a:sym typeface="Calibri"/>
              </a:rPr>
              <a:t>375.56411 rounded to the nearest thousand</a:t>
            </a:r>
            <a:endParaRPr sz="2000">
              <a:latin typeface="Calibri"/>
              <a:ea typeface="Calibri"/>
              <a:cs typeface="Calibri"/>
              <a:sym typeface="Calibri"/>
            </a:endParaRPr>
          </a:p>
          <a:p>
            <a:pPr indent="0" lvl="0" marL="0" rtl="0" algn="just">
              <a:lnSpc>
                <a:spcPct val="115000"/>
              </a:lnSpc>
              <a:spcBef>
                <a:spcPts val="0"/>
              </a:spcBef>
              <a:spcAft>
                <a:spcPts val="0"/>
              </a:spcAft>
              <a:buSzPts val="1300"/>
              <a:buNone/>
            </a:pPr>
            <a:r>
              <a:t/>
            </a:r>
            <a:endParaRPr sz="20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pic>
        <p:nvPicPr>
          <p:cNvPr id="734" name="Google Shape;734;p37"/>
          <p:cNvPicPr preferRelativeResize="0"/>
          <p:nvPr/>
        </p:nvPicPr>
        <p:blipFill rotWithShape="1">
          <a:blip r:embed="rId3">
            <a:alphaModFix/>
          </a:blip>
          <a:srcRect b="0" l="0" r="0" t="0"/>
          <a:stretch/>
        </p:blipFill>
        <p:spPr>
          <a:xfrm>
            <a:off x="1400175" y="785813"/>
            <a:ext cx="6343651" cy="3571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g1fc6a67d403_1_0"/>
          <p:cNvSpPr txBox="1"/>
          <p:nvPr>
            <p:ph idx="1" type="body"/>
          </p:nvPr>
        </p:nvSpPr>
        <p:spPr>
          <a:xfrm>
            <a:off x="1425720" y="965922"/>
            <a:ext cx="7030500" cy="2541600"/>
          </a:xfrm>
          <a:prstGeom prst="rect">
            <a:avLst/>
          </a:prstGeom>
          <a:noFill/>
          <a:ln>
            <a:noFill/>
          </a:ln>
        </p:spPr>
        <p:txBody>
          <a:bodyPr anchorCtr="0" anchor="t" bIns="91425" lIns="91425" spcFirstLastPara="1" rIns="91425" wrap="square" tIns="91425">
            <a:normAutofit/>
          </a:bodyPr>
          <a:lstStyle/>
          <a:p>
            <a:pPr indent="0" lvl="0" marL="0" rtl="0" algn="just">
              <a:lnSpc>
                <a:spcPct val="100000"/>
              </a:lnSpc>
              <a:spcBef>
                <a:spcPts val="0"/>
              </a:spcBef>
              <a:spcAft>
                <a:spcPts val="0"/>
              </a:spcAft>
              <a:buClr>
                <a:srgbClr val="000000"/>
              </a:buClr>
              <a:buSzPts val="3111"/>
              <a:buFont typeface="Arial"/>
              <a:buNone/>
            </a:pPr>
            <a:r>
              <a:rPr lang="en" sz="2650">
                <a:latin typeface="Calibri"/>
                <a:ea typeface="Calibri"/>
                <a:cs typeface="Calibri"/>
                <a:sym typeface="Calibri"/>
              </a:rPr>
              <a:t>3. Click the Customize Quick Access Toolbar button,</a:t>
            </a:r>
            <a:endParaRPr sz="2650">
              <a:latin typeface="Calibri"/>
              <a:ea typeface="Calibri"/>
              <a:cs typeface="Calibri"/>
              <a:sym typeface="Calibri"/>
            </a:endParaRPr>
          </a:p>
          <a:p>
            <a:pPr indent="0" lvl="0" marL="0" rtl="0" algn="just">
              <a:lnSpc>
                <a:spcPct val="100000"/>
              </a:lnSpc>
              <a:spcBef>
                <a:spcPts val="0"/>
              </a:spcBef>
              <a:spcAft>
                <a:spcPts val="0"/>
              </a:spcAft>
              <a:buClr>
                <a:srgbClr val="000000"/>
              </a:buClr>
              <a:buSzPts val="3111"/>
              <a:buFont typeface="Arial"/>
              <a:buNone/>
            </a:pPr>
            <a:r>
              <a:rPr lang="en" sz="2650">
                <a:latin typeface="Calibri"/>
                <a:ea typeface="Calibri"/>
                <a:cs typeface="Calibri"/>
                <a:sym typeface="Calibri"/>
              </a:rPr>
              <a:t>check New on the menu. Notice how a new button has appeared.</a:t>
            </a:r>
            <a:endParaRPr sz="2650">
              <a:latin typeface="Calibri"/>
              <a:ea typeface="Calibri"/>
              <a:cs typeface="Calibri"/>
              <a:sym typeface="Calibri"/>
            </a:endParaRPr>
          </a:p>
          <a:p>
            <a:pPr indent="0" lvl="0" marL="0" rtl="0" algn="just">
              <a:lnSpc>
                <a:spcPct val="100000"/>
              </a:lnSpc>
              <a:spcBef>
                <a:spcPts val="0"/>
              </a:spcBef>
              <a:spcAft>
                <a:spcPts val="0"/>
              </a:spcAft>
              <a:buClr>
                <a:srgbClr val="000000"/>
              </a:buClr>
              <a:buSzPts val="3111"/>
              <a:buFont typeface="Arial"/>
              <a:buNone/>
            </a:pPr>
            <a:r>
              <a:t/>
            </a:r>
            <a:endParaRPr b="1" sz="2800">
              <a:latin typeface="Calibri"/>
              <a:ea typeface="Calibri"/>
              <a:cs typeface="Calibri"/>
              <a:sym typeface="Calibri"/>
            </a:endParaRPr>
          </a:p>
          <a:p>
            <a:pPr indent="0" lvl="0" marL="0" rtl="0" algn="just">
              <a:lnSpc>
                <a:spcPct val="115000"/>
              </a:lnSpc>
              <a:spcBef>
                <a:spcPts val="0"/>
              </a:spcBef>
              <a:spcAft>
                <a:spcPts val="0"/>
              </a:spcAft>
              <a:buSzPts val="1300"/>
              <a:buNone/>
            </a:pPr>
            <a:r>
              <a:t/>
            </a:r>
            <a:endParaRPr>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38"/>
          <p:cNvSpPr txBox="1"/>
          <p:nvPr>
            <p:ph type="title"/>
          </p:nvPr>
        </p:nvSpPr>
        <p:spPr>
          <a:xfrm>
            <a:off x="1303800" y="1763300"/>
            <a:ext cx="7030500" cy="9993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 sz="7300">
                <a:latin typeface="Calibri"/>
                <a:ea typeface="Calibri"/>
                <a:cs typeface="Calibri"/>
                <a:sym typeface="Calibri"/>
              </a:rPr>
              <a:t>Thank You</a:t>
            </a:r>
            <a:endParaRPr sz="73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pic>
        <p:nvPicPr>
          <p:cNvPr id="534" name="Google Shape;534;p4"/>
          <p:cNvPicPr preferRelativeResize="0"/>
          <p:nvPr/>
        </p:nvPicPr>
        <p:blipFill rotWithShape="1">
          <a:blip r:embed="rId3">
            <a:alphaModFix/>
          </a:blip>
          <a:srcRect b="0" l="0" r="0" t="0"/>
          <a:stretch/>
        </p:blipFill>
        <p:spPr>
          <a:xfrm>
            <a:off x="1975104" y="902208"/>
            <a:ext cx="5380750" cy="33896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
          <p:cNvSpPr txBox="1"/>
          <p:nvPr>
            <p:ph idx="1" type="body"/>
          </p:nvPr>
        </p:nvSpPr>
        <p:spPr>
          <a:xfrm>
            <a:off x="1269900" y="743850"/>
            <a:ext cx="7030500" cy="2541600"/>
          </a:xfrm>
          <a:prstGeom prst="rect">
            <a:avLst/>
          </a:prstGeom>
          <a:noFill/>
          <a:ln>
            <a:noFill/>
          </a:ln>
        </p:spPr>
        <p:txBody>
          <a:bodyPr anchorCtr="0" anchor="t" bIns="91425" lIns="91425" spcFirstLastPara="1" rIns="91425" wrap="square" tIns="91425">
            <a:normAutofit/>
          </a:bodyPr>
          <a:lstStyle/>
          <a:p>
            <a:pPr indent="0" lvl="0" marL="0" rtl="0" algn="just">
              <a:lnSpc>
                <a:spcPct val="115000"/>
              </a:lnSpc>
              <a:spcBef>
                <a:spcPts val="0"/>
              </a:spcBef>
              <a:spcAft>
                <a:spcPts val="1200"/>
              </a:spcAft>
              <a:buSzPts val="1300"/>
              <a:buNone/>
            </a:pPr>
            <a:r>
              <a:rPr lang="en" sz="2500">
                <a:latin typeface="Calibri"/>
                <a:ea typeface="Calibri"/>
                <a:cs typeface="Calibri"/>
                <a:sym typeface="Calibri"/>
              </a:rPr>
              <a:t>4. Click the Customize Quick Access Toolbar button again and select Show Below the Ribbon. This repositions the toolbar to be below the ribbon.</a:t>
            </a:r>
            <a:endParaRPr sz="2500">
              <a:latin typeface="Calibri"/>
              <a:ea typeface="Calibri"/>
              <a:cs typeface="Calibri"/>
              <a:sym typeface="Calibri"/>
            </a:endParaRPr>
          </a:p>
        </p:txBody>
      </p:sp>
      <p:pic>
        <p:nvPicPr>
          <p:cNvPr id="540" name="Google Shape;540;p5"/>
          <p:cNvPicPr preferRelativeResize="0"/>
          <p:nvPr/>
        </p:nvPicPr>
        <p:blipFill rotWithShape="1">
          <a:blip r:embed="rId3">
            <a:alphaModFix/>
          </a:blip>
          <a:srcRect b="0" l="0" r="0" t="0"/>
          <a:stretch/>
        </p:blipFill>
        <p:spPr>
          <a:xfrm>
            <a:off x="2952725" y="2116500"/>
            <a:ext cx="3749650" cy="2157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
          <p:cNvSpPr txBox="1"/>
          <p:nvPr>
            <p:ph idx="1" type="body"/>
          </p:nvPr>
        </p:nvSpPr>
        <p:spPr>
          <a:xfrm>
            <a:off x="1245667" y="706031"/>
            <a:ext cx="7030500" cy="2541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SzPts val="1300"/>
              <a:buNone/>
            </a:pPr>
            <a:r>
              <a:rPr lang="en" sz="2400">
                <a:latin typeface="Calibri"/>
                <a:ea typeface="Calibri"/>
                <a:cs typeface="Calibri"/>
                <a:sym typeface="Calibri"/>
              </a:rPr>
              <a:t>5. Note that when the toolbar is below the ribbon, its customize button is very difficult to see, due to its white color.</a:t>
            </a:r>
            <a:endParaRPr sz="2400">
              <a:latin typeface="Calibri"/>
              <a:ea typeface="Calibri"/>
              <a:cs typeface="Calibri"/>
              <a:sym typeface="Calibri"/>
            </a:endParaRPr>
          </a:p>
          <a:p>
            <a:pPr indent="0" lvl="0" marL="0" rtl="0" algn="just">
              <a:lnSpc>
                <a:spcPct val="115000"/>
              </a:lnSpc>
              <a:spcBef>
                <a:spcPts val="1200"/>
              </a:spcBef>
              <a:spcAft>
                <a:spcPts val="0"/>
              </a:spcAft>
              <a:buSzPts val="1300"/>
              <a:buNone/>
            </a:pPr>
            <a:r>
              <a:t/>
            </a:r>
            <a:endParaRPr sz="2400">
              <a:latin typeface="Calibri"/>
              <a:ea typeface="Calibri"/>
              <a:cs typeface="Calibri"/>
              <a:sym typeface="Calibri"/>
            </a:endParaRPr>
          </a:p>
          <a:p>
            <a:pPr indent="0" lvl="0" marL="0" rtl="0" algn="just">
              <a:lnSpc>
                <a:spcPct val="115000"/>
              </a:lnSpc>
              <a:spcBef>
                <a:spcPts val="1200"/>
              </a:spcBef>
              <a:spcAft>
                <a:spcPts val="0"/>
              </a:spcAft>
              <a:buSzPts val="1300"/>
              <a:buNone/>
            </a:pPr>
            <a:r>
              <a:rPr lang="en" sz="2400">
                <a:latin typeface="Calibri"/>
                <a:ea typeface="Calibri"/>
                <a:cs typeface="Calibri"/>
                <a:sym typeface="Calibri"/>
              </a:rPr>
              <a:t>6. Move the Quick Access Toolbar back above the ribbon by clicking the customize button and selecting Show Above the Ribbon.</a:t>
            </a:r>
            <a:endParaRPr sz="2400">
              <a:latin typeface="Calibri"/>
              <a:ea typeface="Calibri"/>
              <a:cs typeface="Calibri"/>
              <a:sym typeface="Calibri"/>
            </a:endParaRPr>
          </a:p>
          <a:p>
            <a:pPr indent="0" lvl="0" marL="0" rtl="0" algn="just">
              <a:lnSpc>
                <a:spcPct val="115000"/>
              </a:lnSpc>
              <a:spcBef>
                <a:spcPts val="1200"/>
              </a:spcBef>
              <a:spcAft>
                <a:spcPts val="1200"/>
              </a:spcAft>
              <a:buSzPts val="1300"/>
              <a:buNone/>
            </a:pPr>
            <a:r>
              <a:t/>
            </a:r>
            <a:endParaRPr sz="2400">
              <a:latin typeface="Calibri"/>
              <a:ea typeface="Calibri"/>
              <a:cs typeface="Calibri"/>
              <a:sym typeface="Calibri"/>
            </a:endParaRPr>
          </a:p>
        </p:txBody>
      </p:sp>
      <p:pic>
        <p:nvPicPr>
          <p:cNvPr id="546" name="Google Shape;546;p6"/>
          <p:cNvPicPr preferRelativeResize="0"/>
          <p:nvPr/>
        </p:nvPicPr>
        <p:blipFill rotWithShape="1">
          <a:blip r:embed="rId3">
            <a:alphaModFix/>
          </a:blip>
          <a:srcRect b="0" l="0" r="0" t="0"/>
          <a:stretch/>
        </p:blipFill>
        <p:spPr>
          <a:xfrm>
            <a:off x="3118100" y="1795775"/>
            <a:ext cx="2552700" cy="876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g2e85783d8a2_0_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just">
              <a:spcBef>
                <a:spcPts val="0"/>
              </a:spcBef>
              <a:spcAft>
                <a:spcPts val="0"/>
              </a:spcAft>
              <a:buClr>
                <a:srgbClr val="000000"/>
              </a:buClr>
              <a:buSzPct val="60608"/>
              <a:buFont typeface="Arial"/>
              <a:buNone/>
            </a:pPr>
            <a:r>
              <a:rPr lang="en" sz="5133">
                <a:latin typeface="Calibri"/>
                <a:ea typeface="Calibri"/>
                <a:cs typeface="Calibri"/>
                <a:sym typeface="Calibri"/>
              </a:rPr>
              <a:t>Ribbon</a:t>
            </a:r>
            <a:endParaRPr sz="5133">
              <a:latin typeface="Calibri"/>
              <a:ea typeface="Calibri"/>
              <a:cs typeface="Calibri"/>
              <a:sym typeface="Calibri"/>
            </a:endParaRPr>
          </a:p>
          <a:p>
            <a:pPr indent="0" lvl="0" marL="0" rtl="0" algn="l">
              <a:spcBef>
                <a:spcPts val="0"/>
              </a:spcBef>
              <a:spcAft>
                <a:spcPts val="0"/>
              </a:spcAft>
              <a:buNone/>
            </a:pPr>
            <a:r>
              <a:t/>
            </a:r>
            <a:endParaRPr/>
          </a:p>
        </p:txBody>
      </p:sp>
      <p:sp>
        <p:nvSpPr>
          <p:cNvPr id="552" name="Google Shape;552;g2e85783d8a2_0_0"/>
          <p:cNvSpPr txBox="1"/>
          <p:nvPr>
            <p:ph idx="1" type="body"/>
          </p:nvPr>
        </p:nvSpPr>
        <p:spPr>
          <a:xfrm>
            <a:off x="1328025" y="1675250"/>
            <a:ext cx="7030500" cy="2541600"/>
          </a:xfrm>
          <a:prstGeom prst="rect">
            <a:avLst/>
          </a:prstGeom>
        </p:spPr>
        <p:txBody>
          <a:bodyPr anchorCtr="0" anchor="t" bIns="91425" lIns="91425" spcFirstLastPara="1" rIns="91425" wrap="square" tIns="91425">
            <a:normAutofit fontScale="77500" lnSpcReduction="10000"/>
          </a:bodyPr>
          <a:lstStyle/>
          <a:p>
            <a:pPr indent="0" lvl="0" marL="0" rtl="0" algn="just">
              <a:lnSpc>
                <a:spcPct val="100000"/>
              </a:lnSpc>
              <a:spcBef>
                <a:spcPts val="0"/>
              </a:spcBef>
              <a:spcAft>
                <a:spcPts val="0"/>
              </a:spcAft>
              <a:buNone/>
            </a:pPr>
            <a:r>
              <a:rPr lang="en" sz="2577">
                <a:latin typeface="Calibri"/>
                <a:ea typeface="Calibri"/>
                <a:cs typeface="Calibri"/>
                <a:sym typeface="Calibri"/>
              </a:rPr>
              <a:t>The ribbon contains all of the tools that you use to interact with your Microsoft Excel file. It is located at the top of the window. All of the programs in the Microsoft Office suite have one.</a:t>
            </a:r>
            <a:endParaRPr sz="2577">
              <a:latin typeface="Calibri"/>
              <a:ea typeface="Calibri"/>
              <a:cs typeface="Calibri"/>
              <a:sym typeface="Calibri"/>
            </a:endParaRPr>
          </a:p>
          <a:p>
            <a:pPr indent="0" lvl="0" marL="0" rtl="0" algn="just">
              <a:lnSpc>
                <a:spcPct val="100000"/>
              </a:lnSpc>
              <a:spcBef>
                <a:spcPts val="0"/>
              </a:spcBef>
              <a:spcAft>
                <a:spcPts val="0"/>
              </a:spcAft>
              <a:buClr>
                <a:srgbClr val="000000"/>
              </a:buClr>
              <a:buSzPct val="120726"/>
              <a:buFont typeface="Arial"/>
              <a:buNone/>
            </a:pPr>
            <a:r>
              <a:t/>
            </a:r>
            <a:endParaRPr sz="2577">
              <a:latin typeface="Calibri"/>
              <a:ea typeface="Calibri"/>
              <a:cs typeface="Calibri"/>
              <a:sym typeface="Calibri"/>
            </a:endParaRPr>
          </a:p>
          <a:p>
            <a:pPr indent="0" lvl="0" marL="0" rtl="0" algn="just">
              <a:lnSpc>
                <a:spcPct val="100000"/>
              </a:lnSpc>
              <a:spcBef>
                <a:spcPts val="0"/>
              </a:spcBef>
              <a:spcAft>
                <a:spcPts val="0"/>
              </a:spcAft>
              <a:buClr>
                <a:srgbClr val="000000"/>
              </a:buClr>
              <a:buSzPct val="120726"/>
              <a:buFont typeface="Arial"/>
              <a:buNone/>
            </a:pPr>
            <a:r>
              <a:rPr lang="en" sz="2577">
                <a:latin typeface="Calibri"/>
                <a:ea typeface="Calibri"/>
                <a:cs typeface="Calibri"/>
                <a:sym typeface="Calibri"/>
              </a:rPr>
              <a:t>The ribbon has a </a:t>
            </a:r>
            <a:r>
              <a:rPr b="1" lang="en" sz="2577">
                <a:latin typeface="Calibri"/>
                <a:ea typeface="Calibri"/>
                <a:cs typeface="Calibri"/>
                <a:sym typeface="Calibri"/>
              </a:rPr>
              <a:t>number of tabs</a:t>
            </a:r>
            <a:r>
              <a:rPr lang="en" sz="2577">
                <a:latin typeface="Calibri"/>
                <a:ea typeface="Calibri"/>
                <a:cs typeface="Calibri"/>
                <a:sym typeface="Calibri"/>
              </a:rPr>
              <a:t>, each of which contains buttons, which are organized into groups. Try clicking on other tabs to view their buttons (do not click the File tab yet), and then return to Home tab.</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e85783d8a2_0_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3111"/>
              <a:buFont typeface="Arial"/>
              <a:buNone/>
            </a:pPr>
            <a:r>
              <a:rPr lang="en" sz="5300">
                <a:latin typeface="Calibri"/>
                <a:ea typeface="Calibri"/>
                <a:cs typeface="Calibri"/>
                <a:sym typeface="Calibri"/>
              </a:rPr>
              <a:t>Active Tab</a:t>
            </a:r>
            <a:endParaRPr/>
          </a:p>
        </p:txBody>
      </p:sp>
      <p:sp>
        <p:nvSpPr>
          <p:cNvPr id="558" name="Google Shape;558;g2e85783d8a2_0_6"/>
          <p:cNvSpPr txBox="1"/>
          <p:nvPr>
            <p:ph idx="1" type="body"/>
          </p:nvPr>
        </p:nvSpPr>
        <p:spPr>
          <a:xfrm>
            <a:off x="1303800" y="2464675"/>
            <a:ext cx="7030500" cy="2541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3111"/>
              <a:buFont typeface="Arial"/>
              <a:buNone/>
            </a:pPr>
            <a:r>
              <a:rPr lang="en" sz="2800">
                <a:latin typeface="Calibri"/>
                <a:ea typeface="Calibri"/>
                <a:cs typeface="Calibri"/>
                <a:sym typeface="Calibri"/>
              </a:rPr>
              <a:t>By default, Excel will open with the Home tab active on the Ribbon. Note how the Active tab has a white background, and the Inactive tabs have the opposite.</a:t>
            </a:r>
            <a:endParaRPr/>
          </a:p>
        </p:txBody>
      </p:sp>
      <p:pic>
        <p:nvPicPr>
          <p:cNvPr id="559" name="Google Shape;559;g2e85783d8a2_0_6"/>
          <p:cNvPicPr preferRelativeResize="0"/>
          <p:nvPr/>
        </p:nvPicPr>
        <p:blipFill rotWithShape="1">
          <a:blip r:embed="rId3">
            <a:alphaModFix/>
          </a:blip>
          <a:srcRect b="0" l="0" r="0" t="0"/>
          <a:stretch/>
        </p:blipFill>
        <p:spPr>
          <a:xfrm>
            <a:off x="3102650" y="1688375"/>
            <a:ext cx="2647950" cy="685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coreProperties>
</file>