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embeddedFontLst>
    <p:embeddedFont>
      <p:font typeface="Roboto Slab"/>
      <p:regular r:id="rId43"/>
      <p:bold r:id="rId44"/>
    </p:embeddedFont>
    <p:embeddedFont>
      <p:font typeface="Merriweather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9" roundtripDataSignature="AMtx7mgTATfuiWB5KVbRvMFIiFm/keIN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font" Target="fonts/RobotoSlab-bold.fntdata"/><Relationship Id="rId43" Type="http://schemas.openxmlformats.org/officeDocument/2006/relationships/font" Target="fonts/RobotoSlab-regular.fntdata"/><Relationship Id="rId46" Type="http://schemas.openxmlformats.org/officeDocument/2006/relationships/font" Target="fonts/Merriweather-bold.fntdata"/><Relationship Id="rId45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erriweather-boldItalic.fntdata"/><Relationship Id="rId47" Type="http://schemas.openxmlformats.org/officeDocument/2006/relationships/font" Target="fonts/Merriweather-italic.fntdata"/><Relationship Id="rId4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a45e9f6a5_0_2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ea45e9f6a5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a4a49a025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ea4a49a02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c1405170a_0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ec1405170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c1405170a_0_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2ec1405170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c1405170a_0_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2ec1405170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c1405170a_0_1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2ec1405170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ea4a49a025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2ea4a49a02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a4a49a025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2ea4a49a02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a4a49a025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2ea4a49a02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ea4a49a025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2ea4a49a02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ea4a49a025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2ea4a49a02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ea4a49a025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2ea4a49a02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ec1405170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2ec140517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ea4a49a025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2ea4a49a02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ec1405170a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2ec1405170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ea4a49a025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2ea4a49a02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ec1405170a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2ec1405170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ea4a49a025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2ea4a49a02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ec1405170a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2ec1405170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ea4a49a025_0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2ea4a49a02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a235dae9c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2ea235dae9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ea4a49a025_0_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2ea4a49a02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ea4a49a025_0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2ea4a49a02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ec1405170a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2ec1405170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ea4a49a025_0_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2ea4a49a02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ec1405170a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2ec1405170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ea4a49a025_0_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2ea4a49a02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c1405170a_0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ec1405170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c1405170a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ec1405170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c1405170a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ec1405170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c1405170a_0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ec1405170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c1405170a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ec1405170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c1405170a_0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ec1405170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47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7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7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7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7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7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7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7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7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7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7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7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7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7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7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6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705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5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9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9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1" name="Google Shape;31;p49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2" name="Google Shape;32;p49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" sz="60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endParaRPr b="1" i="0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9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9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5" name="Google Shape;35;p49"/>
          <p:cNvCxnSpPr>
            <a:endCxn id="33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49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49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49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0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41" name="Google Shape;41;p50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4" name="Google Shape;44;p5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5" name="Google Shape;45;p5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8" name="Google Shape;48;p52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52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0" name="Google Shape;50;p5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3" name="Google Shape;53;p53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53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53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5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9" name="Google Shape;59;p5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5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2" name="Google Shape;62;p55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46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Char char="◎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Char char="◉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gnu.org/philosophy/open-source-misses-the-point.en.html" TargetMode="External"/><Relationship Id="rId4" Type="http://schemas.openxmlformats.org/officeDocument/2006/relationships/hyperlink" Target="http://www.virtualbox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>
            <p:ph type="ctrTitle"/>
          </p:nvPr>
        </p:nvSpPr>
        <p:spPr>
          <a:xfrm>
            <a:off x="3245250" y="453050"/>
            <a:ext cx="5562300" cy="13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100">
                <a:solidFill>
                  <a:srgbClr val="198754"/>
                </a:solidFill>
              </a:rPr>
              <a:t>Operating System</a:t>
            </a:r>
            <a:endParaRPr sz="3100">
              <a:solidFill>
                <a:srgbClr val="19875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100">
                <a:solidFill>
                  <a:srgbClr val="198754"/>
                </a:solidFill>
              </a:rPr>
              <a:t>Lecture: 4</a:t>
            </a:r>
            <a:endParaRPr sz="3100">
              <a:solidFill>
                <a:srgbClr val="198754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850" y="1966775"/>
            <a:ext cx="3234900" cy="323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a45e9f6a5_0_221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149" name="Google Shape;149;g2ea45e9f6a5_0_221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2ea45e9f6a5_0_221"/>
          <p:cNvSpPr/>
          <p:nvPr/>
        </p:nvSpPr>
        <p:spPr>
          <a:xfrm>
            <a:off x="1764000" y="399675"/>
            <a:ext cx="51783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2ea45e9f6a5_0_221"/>
          <p:cNvSpPr txBox="1"/>
          <p:nvPr>
            <p:ph idx="4294967295" type="ctrTitle"/>
          </p:nvPr>
        </p:nvSpPr>
        <p:spPr>
          <a:xfrm>
            <a:off x="1054400" y="356225"/>
            <a:ext cx="69033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Symmetric Multiprocessing Architecture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52" name="Google Shape;152;g2ea45e9f6a5_0_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887" y="995518"/>
            <a:ext cx="4963876" cy="375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a4a49a025_0_7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158" name="Google Shape;158;g2ea4a49a025_0_7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2ea4a49a025_0_7"/>
          <p:cNvSpPr/>
          <p:nvPr/>
        </p:nvSpPr>
        <p:spPr>
          <a:xfrm>
            <a:off x="1764000" y="399675"/>
            <a:ext cx="51783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2ea4a49a025_0_7"/>
          <p:cNvSpPr txBox="1"/>
          <p:nvPr>
            <p:ph idx="4294967295" type="ctrTitle"/>
          </p:nvPr>
        </p:nvSpPr>
        <p:spPr>
          <a:xfrm>
            <a:off x="1926175" y="356225"/>
            <a:ext cx="55026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Dual-Core Design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1" name="Google Shape;161;g2ea4a49a025_0_7"/>
          <p:cNvSpPr txBox="1"/>
          <p:nvPr/>
        </p:nvSpPr>
        <p:spPr>
          <a:xfrm>
            <a:off x="795750" y="1354825"/>
            <a:ext cx="3306600" cy="22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Multi-chip and multicore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Systems containing all  chips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Chassis containing multiple separate systems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2" name="Google Shape;162;g2ea4a49a025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450" y="1247025"/>
            <a:ext cx="3575300" cy="31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c1405170a_0_123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168" name="Google Shape;168;g2ec1405170a_0_123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2ec1405170a_0_123"/>
          <p:cNvSpPr/>
          <p:nvPr/>
        </p:nvSpPr>
        <p:spPr>
          <a:xfrm>
            <a:off x="1764000" y="399675"/>
            <a:ext cx="51783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2ec1405170a_0_123"/>
          <p:cNvSpPr txBox="1"/>
          <p:nvPr>
            <p:ph idx="4294967295" type="ctrTitle"/>
          </p:nvPr>
        </p:nvSpPr>
        <p:spPr>
          <a:xfrm>
            <a:off x="897300" y="356225"/>
            <a:ext cx="73374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Non-Uniform Memory Access System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1" name="Google Shape;171;g2ec1405170a_0_123"/>
          <p:cNvSpPr txBox="1"/>
          <p:nvPr/>
        </p:nvSpPr>
        <p:spPr>
          <a:xfrm>
            <a:off x="795750" y="977750"/>
            <a:ext cx="7552500" cy="27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Non-Uniform Memory Access (NUMA) is a computer architecture design used in multiprocessor systems where each processor has its own local memory but can access shared memory. 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Here's a concise overview of NUMA systems: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AutoNum type="arabicPeriod"/>
            </a:pPr>
            <a:r>
              <a:rPr b="1"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Architecture: </a:t>
            </a: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NUMA systems consist of multiple processors (or nodes), each connected to a portion of the system's memory. Each processor can access its local memory quickly (low latency), but accessing memory attached to another processor involves longer access times (higher latency).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c1405170a_0_135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177" name="Google Shape;177;g2ec1405170a_0_135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2ec1405170a_0_135"/>
          <p:cNvSpPr/>
          <p:nvPr/>
        </p:nvSpPr>
        <p:spPr>
          <a:xfrm>
            <a:off x="1764000" y="399675"/>
            <a:ext cx="51783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2ec1405170a_0_135"/>
          <p:cNvSpPr txBox="1"/>
          <p:nvPr>
            <p:ph idx="4294967295" type="ctrTitle"/>
          </p:nvPr>
        </p:nvSpPr>
        <p:spPr>
          <a:xfrm>
            <a:off x="897300" y="356225"/>
            <a:ext cx="73374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Non-Uniform Memory Access System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0" name="Google Shape;180;g2ec1405170a_0_135"/>
          <p:cNvSpPr txBox="1"/>
          <p:nvPr/>
        </p:nvSpPr>
        <p:spPr>
          <a:xfrm>
            <a:off x="795750" y="977750"/>
            <a:ext cx="7552500" cy="3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Here's a concise overview of NUMA systems: (cont.)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 </a:t>
            </a:r>
            <a:r>
              <a:rPr b="1"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Memory Access Characteristics:</a:t>
            </a: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In NUMA systems, memory access times can vary depending on whether the memory being accessed is local to the processor or located on a different node. This non-uniformity in access times gives rise to the term Non-Uniform Memory Access.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3.  </a:t>
            </a:r>
            <a:r>
              <a:rPr b="1"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Advantages: </a:t>
            </a: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NUMA architecture allows for scalability in multiprocessor systems, as adding more processors and memory nodes can enhance system performance without necessarily increasing latency significantly for local memory access.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ec1405170a_0_146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186" name="Google Shape;186;g2ec1405170a_0_146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2ec1405170a_0_146"/>
          <p:cNvSpPr/>
          <p:nvPr/>
        </p:nvSpPr>
        <p:spPr>
          <a:xfrm>
            <a:off x="1764000" y="399675"/>
            <a:ext cx="51783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2ec1405170a_0_146"/>
          <p:cNvSpPr txBox="1"/>
          <p:nvPr>
            <p:ph idx="4294967295" type="ctrTitle"/>
          </p:nvPr>
        </p:nvSpPr>
        <p:spPr>
          <a:xfrm>
            <a:off x="897300" y="356225"/>
            <a:ext cx="73374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Non-Uniform Memory Access System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9" name="Google Shape;189;g2ec1405170a_0_146"/>
          <p:cNvSpPr txBox="1"/>
          <p:nvPr/>
        </p:nvSpPr>
        <p:spPr>
          <a:xfrm>
            <a:off x="795750" y="977750"/>
            <a:ext cx="7552500" cy="3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Applications: 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Efficient handling of large databases with multiple concurrent queries.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Optimized for data-intensive operations and transaction processing.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Supports virtual machines (VMs) with dedicated memory access to enhance performance.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Enables efficient resource allocation and management across virtualized environments.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Parallel processing capabilities for scientific simulations and computations.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Handles large datasets and complex calculations with improved performance.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Supports high-throughput transaction processing in banking, finance, and e-commerce.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ec1405170a_0_158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195" name="Google Shape;195;g2ec1405170a_0_158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2ec1405170a_0_158"/>
          <p:cNvSpPr/>
          <p:nvPr/>
        </p:nvSpPr>
        <p:spPr>
          <a:xfrm>
            <a:off x="1764000" y="399675"/>
            <a:ext cx="51783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ec1405170a_0_158"/>
          <p:cNvSpPr txBox="1"/>
          <p:nvPr>
            <p:ph idx="4294967295" type="ctrTitle"/>
          </p:nvPr>
        </p:nvSpPr>
        <p:spPr>
          <a:xfrm>
            <a:off x="897300" y="356225"/>
            <a:ext cx="73374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Non-Uniform Memory Access System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8" name="Google Shape;198;g2ec1405170a_0_158"/>
          <p:cNvSpPr txBox="1"/>
          <p:nvPr/>
        </p:nvSpPr>
        <p:spPr>
          <a:xfrm>
            <a:off x="795750" y="977750"/>
            <a:ext cx="7552500" cy="3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Challenges: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NUMA-aware Memory Allocation: Allocate memory closer to the processor (node) where it will be accessed most frequently to minimize latency.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Memory Placement Policies: Use policies to prefer local memory allocation and minimize remote accesses.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Load Balancing: Monitor and adjust workload distribution to evenly utilize processing power across NUMA nodes.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Cache Management: Use caching strategies to improve data locality and reduce memory access times.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Performance Monitoring: Continuously monitor NUMA node utilization and memory access patterns to identify bottlenecks and optimize performance.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a4a49a025_0_15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04" name="Google Shape;204;g2ea4a49a025_0_15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2ea4a49a025_0_15"/>
          <p:cNvSpPr/>
          <p:nvPr/>
        </p:nvSpPr>
        <p:spPr>
          <a:xfrm>
            <a:off x="1764000" y="399675"/>
            <a:ext cx="51783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2ea4a49a025_0_15"/>
          <p:cNvSpPr txBox="1"/>
          <p:nvPr>
            <p:ph idx="4294967295" type="ctrTitle"/>
          </p:nvPr>
        </p:nvSpPr>
        <p:spPr>
          <a:xfrm>
            <a:off x="897300" y="356225"/>
            <a:ext cx="73374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Non-Uniform Memory Access System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07" name="Google Shape;207;g2ea4a49a025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425" y="1046475"/>
            <a:ext cx="4107126" cy="388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a4a49a025_0_23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13" name="Google Shape;213;g2ea4a49a025_0_23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2ea4a49a025_0_23"/>
          <p:cNvSpPr/>
          <p:nvPr/>
        </p:nvSpPr>
        <p:spPr>
          <a:xfrm>
            <a:off x="1764000" y="399675"/>
            <a:ext cx="51783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ea4a49a025_0_23"/>
          <p:cNvSpPr txBox="1"/>
          <p:nvPr>
            <p:ph idx="4294967295" type="ctrTitle"/>
          </p:nvPr>
        </p:nvSpPr>
        <p:spPr>
          <a:xfrm>
            <a:off x="1926175" y="356225"/>
            <a:ext cx="55026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Clustered Systems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6" name="Google Shape;216;g2ea4a49a025_0_23"/>
          <p:cNvSpPr txBox="1"/>
          <p:nvPr/>
        </p:nvSpPr>
        <p:spPr>
          <a:xfrm>
            <a:off x="795750" y="977750"/>
            <a:ext cx="7552500" cy="3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Like multiprocessor systems, but multiple systems working together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Usually sharing storage via a</a:t>
            </a:r>
            <a:r>
              <a:rPr b="1"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storage-area network (SAN)</a:t>
            </a:r>
            <a:endParaRPr b="1"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Provides a high-availability service which survives failures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➢"/>
            </a:pPr>
            <a:r>
              <a:rPr b="1"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Asymmetric clustering </a:t>
            </a: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has one machine in hot-standby mode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➢"/>
            </a:pPr>
            <a:r>
              <a:rPr b="1"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Symmetric clustering</a:t>
            </a: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has multiple nodes running applications, monitoring each other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Some clusters are for</a:t>
            </a:r>
            <a:r>
              <a:rPr b="1"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high-performance computing (HPC)</a:t>
            </a:r>
            <a:endParaRPr b="1"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➢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Applications must be written to use</a:t>
            </a:r>
            <a:r>
              <a:rPr b="1"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parallelization</a:t>
            </a:r>
            <a:endParaRPr b="1"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Some have </a:t>
            </a:r>
            <a:r>
              <a:rPr b="1"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distributed lock manager (DLM)</a:t>
            </a: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to avoid conflicting operations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ea4a49a025_0_31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22" name="Google Shape;222;g2ea4a49a025_0_31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2ea4a49a025_0_31"/>
          <p:cNvSpPr/>
          <p:nvPr/>
        </p:nvSpPr>
        <p:spPr>
          <a:xfrm>
            <a:off x="1764000" y="399675"/>
            <a:ext cx="51783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2ea4a49a025_0_31"/>
          <p:cNvSpPr txBox="1"/>
          <p:nvPr>
            <p:ph idx="4294967295" type="ctrTitle"/>
          </p:nvPr>
        </p:nvSpPr>
        <p:spPr>
          <a:xfrm>
            <a:off x="1926175" y="356225"/>
            <a:ext cx="55026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Clustered Systems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25" name="Google Shape;225;g2ea4a49a025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950" y="1289950"/>
            <a:ext cx="6111739" cy="31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ea4a49a025_0_39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31" name="Google Shape;231;g2ea4a49a025_0_39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2ea4a49a025_0_39"/>
          <p:cNvSpPr/>
          <p:nvPr/>
        </p:nvSpPr>
        <p:spPr>
          <a:xfrm>
            <a:off x="1764000" y="399675"/>
            <a:ext cx="51783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2ea4a49a025_0_39"/>
          <p:cNvSpPr txBox="1"/>
          <p:nvPr>
            <p:ph idx="4294967295" type="ctrTitle"/>
          </p:nvPr>
        </p:nvSpPr>
        <p:spPr>
          <a:xfrm>
            <a:off x="1926175" y="356225"/>
            <a:ext cx="55026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  PC Motherboard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34" name="Google Shape;234;g2ea4a49a025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4050" y="872525"/>
            <a:ext cx="5266851" cy="41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2"/>
          <p:cNvPicPr preferRelativeResize="0"/>
          <p:nvPr/>
        </p:nvPicPr>
        <p:blipFill rotWithShape="1">
          <a:blip r:embed="rId3">
            <a:alphaModFix/>
          </a:blip>
          <a:srcRect b="8965" l="24460" r="11305" t="8716"/>
          <a:stretch/>
        </p:blipFill>
        <p:spPr>
          <a:xfrm flipH="1">
            <a:off x="5236150" y="1425725"/>
            <a:ext cx="3350425" cy="34682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"/>
          <p:cNvSpPr txBox="1"/>
          <p:nvPr>
            <p:ph idx="4294967295" type="ctrTitle"/>
          </p:nvPr>
        </p:nvSpPr>
        <p:spPr>
          <a:xfrm>
            <a:off x="521200" y="1846725"/>
            <a:ext cx="45597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3100">
                <a:solidFill>
                  <a:srgbClr val="198754"/>
                </a:solidFill>
              </a:rPr>
              <a:t>Computer system Architecture, Special Purpose Processor, Computing Environment</a:t>
            </a:r>
            <a:endParaRPr b="1" i="0" sz="31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8" name="Google Shape;78;p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ea4a49a025_0_47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40" name="Google Shape;240;g2ea4a49a025_0_47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ea4a49a025_0_47"/>
          <p:cNvSpPr/>
          <p:nvPr/>
        </p:nvSpPr>
        <p:spPr>
          <a:xfrm>
            <a:off x="1764000" y="399675"/>
            <a:ext cx="51783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2ea4a49a025_0_47"/>
          <p:cNvSpPr txBox="1"/>
          <p:nvPr>
            <p:ph idx="4294967295" type="ctrTitle"/>
          </p:nvPr>
        </p:nvSpPr>
        <p:spPr>
          <a:xfrm>
            <a:off x="1926175" y="356225"/>
            <a:ext cx="55026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Computing Environments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43" name="Google Shape;243;g2ea4a49a025_0_47"/>
          <p:cNvSpPr txBox="1"/>
          <p:nvPr/>
        </p:nvSpPr>
        <p:spPr>
          <a:xfrm>
            <a:off x="795750" y="1244850"/>
            <a:ext cx="75525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Traditional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Mobile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Client Server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Peer-to-Peer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Cloud computing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Real-time Embedded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ea4a49a025_0_55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49" name="Google Shape;249;g2ea4a49a025_0_55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2ea4a49a025_0_55"/>
          <p:cNvSpPr/>
          <p:nvPr/>
        </p:nvSpPr>
        <p:spPr>
          <a:xfrm>
            <a:off x="1764000" y="399675"/>
            <a:ext cx="51783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2ea4a49a025_0_55"/>
          <p:cNvSpPr txBox="1"/>
          <p:nvPr>
            <p:ph idx="4294967295" type="ctrTitle"/>
          </p:nvPr>
        </p:nvSpPr>
        <p:spPr>
          <a:xfrm>
            <a:off x="1926175" y="356225"/>
            <a:ext cx="55026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Traditional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52" name="Google Shape;252;g2ea4a49a025_0_55"/>
          <p:cNvSpPr txBox="1"/>
          <p:nvPr/>
        </p:nvSpPr>
        <p:spPr>
          <a:xfrm>
            <a:off x="598775" y="1098575"/>
            <a:ext cx="4666500" cy="3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Stand-alone general-purpose machines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But blurred as most systems interconnect with others (i.e., the Internet)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Portals provide web access to internal systems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Network computers (thin clients) are like Web terminals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Mobile computers interconnect via wireless networks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Networking becoming ubiquitous – even home systems use firewalls to protect home computers from Internet attacks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53" name="Google Shape;253;g2ea4a49a025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550" y="1189250"/>
            <a:ext cx="3156638" cy="3016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ec1405170a_0_0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59" name="Google Shape;259;g2ec1405170a_0_0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2ec1405170a_0_0"/>
          <p:cNvSpPr/>
          <p:nvPr/>
        </p:nvSpPr>
        <p:spPr>
          <a:xfrm>
            <a:off x="1764000" y="399675"/>
            <a:ext cx="51783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2ec1405170a_0_0"/>
          <p:cNvSpPr txBox="1"/>
          <p:nvPr>
            <p:ph idx="4294967295" type="ctrTitle"/>
          </p:nvPr>
        </p:nvSpPr>
        <p:spPr>
          <a:xfrm>
            <a:off x="693050" y="356225"/>
            <a:ext cx="76671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Applications of </a:t>
            </a:r>
            <a:r>
              <a:rPr b="1" lang="en" sz="2700">
                <a:solidFill>
                  <a:srgbClr val="198754"/>
                </a:solidFill>
              </a:rPr>
              <a:t>Traditional Computing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62" name="Google Shape;262;g2ec1405170a_0_0"/>
          <p:cNvSpPr txBox="1"/>
          <p:nvPr/>
        </p:nvSpPr>
        <p:spPr>
          <a:xfrm>
            <a:off x="1054425" y="1334250"/>
            <a:ext cx="4666500" cy="16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●"/>
            </a:pPr>
            <a:r>
              <a:rPr lang="en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Mainframes for large-scale data processing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●"/>
            </a:pPr>
            <a:r>
              <a:rPr lang="en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Legacy systems in banking and finance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●"/>
            </a:pPr>
            <a:r>
              <a:rPr lang="en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Industrial control systems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ea4a49a025_0_63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68" name="Google Shape;268;g2ea4a49a025_0_63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2ea4a49a025_0_63"/>
          <p:cNvSpPr/>
          <p:nvPr/>
        </p:nvSpPr>
        <p:spPr>
          <a:xfrm>
            <a:off x="1764000" y="399675"/>
            <a:ext cx="51783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2ea4a49a025_0_63"/>
          <p:cNvSpPr txBox="1"/>
          <p:nvPr>
            <p:ph idx="4294967295" type="ctrTitle"/>
          </p:nvPr>
        </p:nvSpPr>
        <p:spPr>
          <a:xfrm>
            <a:off x="1926175" y="356225"/>
            <a:ext cx="55026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Mobile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71" name="Google Shape;271;g2ea4a49a025_0_63"/>
          <p:cNvSpPr txBox="1"/>
          <p:nvPr/>
        </p:nvSpPr>
        <p:spPr>
          <a:xfrm>
            <a:off x="699000" y="1040600"/>
            <a:ext cx="3997800" cy="39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Handheld smartphones, tablets, etc.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What is the functional difference between them and a “traditional” laptop?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Extra feature – more OS features (GPS, gyroscope)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Allows new types of apps like augmented reality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 IEEE 802.11 wireless, or cellular data networks for connectivity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Leaders are Apple iOS and Google Android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72" name="Google Shape;272;g2ea4a49a025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925" y="1350600"/>
            <a:ext cx="3997951" cy="22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ec1405170a_0_10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78" name="Google Shape;278;g2ec1405170a_0_10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2ec1405170a_0_10"/>
          <p:cNvSpPr/>
          <p:nvPr/>
        </p:nvSpPr>
        <p:spPr>
          <a:xfrm>
            <a:off x="1764000" y="399675"/>
            <a:ext cx="51783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2ec1405170a_0_10"/>
          <p:cNvSpPr txBox="1"/>
          <p:nvPr>
            <p:ph idx="4294967295" type="ctrTitle"/>
          </p:nvPr>
        </p:nvSpPr>
        <p:spPr>
          <a:xfrm>
            <a:off x="693050" y="356225"/>
            <a:ext cx="76671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Applications of Mobile Computing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81" name="Google Shape;281;g2ec1405170a_0_10"/>
          <p:cNvSpPr txBox="1"/>
          <p:nvPr/>
        </p:nvSpPr>
        <p:spPr>
          <a:xfrm>
            <a:off x="1054425" y="1334250"/>
            <a:ext cx="4666500" cy="28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●"/>
            </a:pPr>
            <a:r>
              <a:rPr lang="en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Mobile apps for social networking (e.g., Facebook, Instagram)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●"/>
            </a:pPr>
            <a:r>
              <a:rPr lang="en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Navigation apps (e.g., Google Maps, Waze)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●"/>
            </a:pPr>
            <a:r>
              <a:rPr lang="en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Gaming (e.g., mobile games)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●"/>
            </a:pPr>
            <a:r>
              <a:rPr lang="en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Productivity tools (e.g., Microsoft Office Mobile)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●"/>
            </a:pPr>
            <a:r>
              <a:rPr lang="en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Health monitoring apps (e.g., fitness trackers)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a4a49a025_0_71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87" name="Google Shape;287;g2ea4a49a025_0_71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2ea4a49a025_0_71"/>
          <p:cNvSpPr/>
          <p:nvPr/>
        </p:nvSpPr>
        <p:spPr>
          <a:xfrm>
            <a:off x="1764000" y="399675"/>
            <a:ext cx="51783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2ea4a49a025_0_71"/>
          <p:cNvSpPr txBox="1"/>
          <p:nvPr>
            <p:ph idx="4294967295" type="ctrTitle"/>
          </p:nvPr>
        </p:nvSpPr>
        <p:spPr>
          <a:xfrm>
            <a:off x="1926175" y="356225"/>
            <a:ext cx="55026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Client Server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90" name="Google Shape;290;g2ea4a49a025_0_71"/>
          <p:cNvSpPr txBox="1"/>
          <p:nvPr/>
        </p:nvSpPr>
        <p:spPr>
          <a:xfrm>
            <a:off x="795750" y="977750"/>
            <a:ext cx="75525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Client-Server Computing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Dumb terminals supplanted by smart PCs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Many systems now </a:t>
            </a:r>
            <a:r>
              <a:rPr b="1"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servers</a:t>
            </a: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responding to requests generated by </a:t>
            </a:r>
            <a:r>
              <a:rPr b="1"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clients</a:t>
            </a:r>
            <a:endParaRPr b="1"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➢"/>
            </a:pPr>
            <a:r>
              <a:rPr b="1"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Compute-server system</a:t>
            </a: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provides an interface to client to request services (i.e., database)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➢"/>
            </a:pPr>
            <a:r>
              <a:rPr b="1"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File-server system</a:t>
            </a: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provides interface for clients to store and retrieve files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91" name="Google Shape;291;g2ea4a49a025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6438" y="2858825"/>
            <a:ext cx="4351115" cy="18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ec1405170a_0_19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97" name="Google Shape;297;g2ec1405170a_0_19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2ec1405170a_0_19"/>
          <p:cNvSpPr/>
          <p:nvPr/>
        </p:nvSpPr>
        <p:spPr>
          <a:xfrm>
            <a:off x="1764000" y="399675"/>
            <a:ext cx="51783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2ec1405170a_0_19"/>
          <p:cNvSpPr txBox="1"/>
          <p:nvPr>
            <p:ph idx="4294967295" type="ctrTitle"/>
          </p:nvPr>
        </p:nvSpPr>
        <p:spPr>
          <a:xfrm>
            <a:off x="693050" y="356225"/>
            <a:ext cx="76671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Applications of Client-Server Computing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00" name="Google Shape;300;g2ec1405170a_0_19"/>
          <p:cNvSpPr txBox="1"/>
          <p:nvPr/>
        </p:nvSpPr>
        <p:spPr>
          <a:xfrm>
            <a:off x="1054425" y="1334250"/>
            <a:ext cx="4666500" cy="28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●"/>
            </a:pPr>
            <a:r>
              <a:rPr lang="en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Email servers (e.g., Microsoft Exchange)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●"/>
            </a:pPr>
            <a:r>
              <a:rPr lang="en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Database servers (e.g., Oracle Database)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●"/>
            </a:pPr>
            <a:r>
              <a:rPr lang="en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Web servers (e.g., Apache, Nginx)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●"/>
            </a:pPr>
            <a:r>
              <a:rPr lang="en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Enterprise resource planning (ERP) systems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●"/>
            </a:pPr>
            <a:r>
              <a:rPr lang="en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Cloud computing platforms (e.g., AWS, Azure)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ea4a49a025_0_79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06" name="Google Shape;306;g2ea4a49a025_0_79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2ea4a49a025_0_79"/>
          <p:cNvSpPr/>
          <p:nvPr/>
        </p:nvSpPr>
        <p:spPr>
          <a:xfrm>
            <a:off x="1764000" y="399675"/>
            <a:ext cx="51783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2ea4a49a025_0_79"/>
          <p:cNvSpPr txBox="1"/>
          <p:nvPr>
            <p:ph idx="4294967295" type="ctrTitle"/>
          </p:nvPr>
        </p:nvSpPr>
        <p:spPr>
          <a:xfrm>
            <a:off x="1926175" y="356225"/>
            <a:ext cx="55026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Peer-to-Peer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09" name="Google Shape;309;g2ea4a49a025_0_79"/>
          <p:cNvSpPr txBox="1"/>
          <p:nvPr/>
        </p:nvSpPr>
        <p:spPr>
          <a:xfrm>
            <a:off x="795750" y="977750"/>
            <a:ext cx="4548000" cy="43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Another model of distributed system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P2P does not distinguish clients and servers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Instead all nodes are considered peers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May each act as client, server or both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Node must join P2P network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➢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Registers its service with central lookup service on network, or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➢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Broadcast request for service and respond to requests for service via </a:t>
            </a:r>
            <a:r>
              <a:rPr b="1"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discovery protocol</a:t>
            </a:r>
            <a:endParaRPr b="1"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Examples include Napster and Gnutella, </a:t>
            </a:r>
            <a:r>
              <a:rPr b="1"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Voice over IP (VoIP)</a:t>
            </a: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such as Skype 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10" name="Google Shape;310;g2ea4a49a025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025" y="1525650"/>
            <a:ext cx="3090875" cy="23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c1405170a_0_37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16" name="Google Shape;316;g2ec1405170a_0_37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2ec1405170a_0_37"/>
          <p:cNvSpPr/>
          <p:nvPr/>
        </p:nvSpPr>
        <p:spPr>
          <a:xfrm>
            <a:off x="1764000" y="399675"/>
            <a:ext cx="51783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2ec1405170a_0_37"/>
          <p:cNvSpPr txBox="1"/>
          <p:nvPr>
            <p:ph idx="4294967295" type="ctrTitle"/>
          </p:nvPr>
        </p:nvSpPr>
        <p:spPr>
          <a:xfrm>
            <a:off x="693050" y="356225"/>
            <a:ext cx="76671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Applications of Peer-to-Peer Computing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19" name="Google Shape;319;g2ec1405170a_0_37"/>
          <p:cNvSpPr txBox="1"/>
          <p:nvPr/>
        </p:nvSpPr>
        <p:spPr>
          <a:xfrm>
            <a:off x="1054425" y="1334250"/>
            <a:ext cx="5530500" cy="16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●"/>
            </a:pPr>
            <a:r>
              <a:rPr lang="en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File sharing networks (e.g., BitTorrent)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●"/>
            </a:pPr>
            <a:r>
              <a:rPr lang="en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Distributed computing (e.g., blockchain networks)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●"/>
            </a:pPr>
            <a:r>
              <a:rPr lang="en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Collaborative applications (e.g., decentralized communication apps)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ea4a49a025_0_87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25" name="Google Shape;325;g2ea4a49a025_0_87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2ea4a49a025_0_87"/>
          <p:cNvSpPr/>
          <p:nvPr/>
        </p:nvSpPr>
        <p:spPr>
          <a:xfrm>
            <a:off x="1764000" y="399675"/>
            <a:ext cx="51783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2ea4a49a025_0_87"/>
          <p:cNvSpPr txBox="1"/>
          <p:nvPr>
            <p:ph idx="4294967295" type="ctrTitle"/>
          </p:nvPr>
        </p:nvSpPr>
        <p:spPr>
          <a:xfrm>
            <a:off x="1926175" y="356225"/>
            <a:ext cx="55026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Cloud Computing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28" name="Google Shape;328;g2ea4a49a025_0_87"/>
          <p:cNvSpPr txBox="1"/>
          <p:nvPr/>
        </p:nvSpPr>
        <p:spPr>
          <a:xfrm>
            <a:off x="795750" y="977750"/>
            <a:ext cx="4202100" cy="3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Delivers computing, storage, even apps as a service across a network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Logical extension of virtualization because it uses virtualization as the base for it functionality.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Amazon EC2  has thousands of servers, millions of virtual machines, petabytes of storage available across the Internet, pay based on usage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29" name="Google Shape;329;g2ea4a49a025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250" y="1059413"/>
            <a:ext cx="3741578" cy="27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a235dae9c_0_66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84" name="Google Shape;84;g2ea235dae9c_0_66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2ea235dae9c_0_66"/>
          <p:cNvSpPr/>
          <p:nvPr/>
        </p:nvSpPr>
        <p:spPr>
          <a:xfrm>
            <a:off x="1764000" y="399675"/>
            <a:ext cx="51783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2ea235dae9c_0_66"/>
          <p:cNvSpPr txBox="1"/>
          <p:nvPr>
            <p:ph idx="4294967295" type="ctrTitle"/>
          </p:nvPr>
        </p:nvSpPr>
        <p:spPr>
          <a:xfrm>
            <a:off x="1926175" y="356225"/>
            <a:ext cx="55026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Computer-System Architecture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7" name="Google Shape;87;g2ea235dae9c_0_66"/>
          <p:cNvSpPr txBox="1"/>
          <p:nvPr/>
        </p:nvSpPr>
        <p:spPr>
          <a:xfrm>
            <a:off x="795750" y="977750"/>
            <a:ext cx="7552500" cy="3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Most systems use a single general-purpose processor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Most systems have special-purpose processors as well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Multiprocessors</a:t>
            </a: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systems growing in use and importance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Also known as parallel systems, tightly-coupled systems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Advantages include: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➢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Increased throughput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➢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Economy of scale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➢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Increased reliability – graceful degradation or fault tolerance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ea4a49a025_0_126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35" name="Google Shape;335;g2ea4a49a025_0_126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2ea4a49a025_0_126"/>
          <p:cNvSpPr/>
          <p:nvPr/>
        </p:nvSpPr>
        <p:spPr>
          <a:xfrm>
            <a:off x="1764000" y="399675"/>
            <a:ext cx="51783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2ea4a49a025_0_126"/>
          <p:cNvSpPr txBox="1"/>
          <p:nvPr>
            <p:ph idx="4294967295" type="ctrTitle"/>
          </p:nvPr>
        </p:nvSpPr>
        <p:spPr>
          <a:xfrm>
            <a:off x="1926175" y="356225"/>
            <a:ext cx="55026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Cloud Computing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38" name="Google Shape;338;g2ea4a49a025_0_126"/>
          <p:cNvSpPr txBox="1"/>
          <p:nvPr/>
        </p:nvSpPr>
        <p:spPr>
          <a:xfrm>
            <a:off x="795750" y="977750"/>
            <a:ext cx="7552500" cy="3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Many types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b="1"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Public cloud</a:t>
            </a: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– available via Internet to anyone willing to pay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b="1"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Private cloud</a:t>
            </a: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– run by a company for the company’s own use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b="1"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Hybrid cloud</a:t>
            </a: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– includes both public and private cloud components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b="1"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Software as a Service (SaaS)</a:t>
            </a: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– one or more applications available via the Internet (i.e., word processor)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b="1"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Platform as a Service (PaaS)</a:t>
            </a: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– software stack ready for application use via the Internet (i.e., a database server)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b="1"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Infrastructure as a Service (IaaS)</a:t>
            </a: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– servers or storage available over Internet (i.e., storage available for backup use)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ea4a49a025_0_134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44" name="Google Shape;344;g2ea4a49a025_0_134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2ea4a49a025_0_134"/>
          <p:cNvSpPr/>
          <p:nvPr/>
        </p:nvSpPr>
        <p:spPr>
          <a:xfrm>
            <a:off x="1764000" y="399675"/>
            <a:ext cx="51783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2ea4a49a025_0_134"/>
          <p:cNvSpPr txBox="1"/>
          <p:nvPr>
            <p:ph idx="4294967295" type="ctrTitle"/>
          </p:nvPr>
        </p:nvSpPr>
        <p:spPr>
          <a:xfrm>
            <a:off x="1926175" y="356225"/>
            <a:ext cx="55026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Cloud Computing 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47" name="Google Shape;347;g2ea4a49a025_0_134"/>
          <p:cNvSpPr txBox="1"/>
          <p:nvPr/>
        </p:nvSpPr>
        <p:spPr>
          <a:xfrm>
            <a:off x="701475" y="1434250"/>
            <a:ext cx="3558000" cy="3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Cloud computing environments composed of traditional OSes, plus VMMs, plus cloud management tools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Internet connectivity requires security like firewalls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Load balancers spread traffic across multiple applications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48" name="Google Shape;348;g2ea4a49a025_0_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475" y="1184150"/>
            <a:ext cx="3927800" cy="31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ec1405170a_0_46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54" name="Google Shape;354;g2ec1405170a_0_46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2ec1405170a_0_46"/>
          <p:cNvSpPr/>
          <p:nvPr/>
        </p:nvSpPr>
        <p:spPr>
          <a:xfrm>
            <a:off x="1764000" y="399675"/>
            <a:ext cx="51783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2ec1405170a_0_46"/>
          <p:cNvSpPr txBox="1"/>
          <p:nvPr>
            <p:ph idx="4294967295" type="ctrTitle"/>
          </p:nvPr>
        </p:nvSpPr>
        <p:spPr>
          <a:xfrm>
            <a:off x="693050" y="356225"/>
            <a:ext cx="76671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Applications of Cloud Computing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57" name="Google Shape;357;g2ec1405170a_0_46"/>
          <p:cNvSpPr txBox="1"/>
          <p:nvPr/>
        </p:nvSpPr>
        <p:spPr>
          <a:xfrm>
            <a:off x="1054425" y="1334250"/>
            <a:ext cx="5718900" cy="28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●"/>
            </a:pPr>
            <a:r>
              <a:rPr lang="en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Software-as-a-Service (SaaS) applications (e.g., Salesforce, Google Workspace)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●"/>
            </a:pPr>
            <a:r>
              <a:rPr lang="en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Platform-as-a-Service (PaaS) for app development (e.g., Heroku)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●"/>
            </a:pPr>
            <a:r>
              <a:rPr lang="en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Infrastructure-as-a-Service (IaaS) for scalable computing resources (e.g., AWS EC2)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●"/>
            </a:pPr>
            <a:r>
              <a:rPr lang="en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 storage and backup solutions (e.g., Dropbox, Google Drive)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●"/>
            </a:pPr>
            <a:r>
              <a:rPr lang="en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Scalable web applications and websites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ea4a49a025_0_142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63" name="Google Shape;363;g2ea4a49a025_0_142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2ea4a49a025_0_142"/>
          <p:cNvSpPr/>
          <p:nvPr/>
        </p:nvSpPr>
        <p:spPr>
          <a:xfrm>
            <a:off x="1764000" y="399675"/>
            <a:ext cx="51783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2ea4a49a025_0_142"/>
          <p:cNvSpPr txBox="1"/>
          <p:nvPr>
            <p:ph idx="4294967295" type="ctrTitle"/>
          </p:nvPr>
        </p:nvSpPr>
        <p:spPr>
          <a:xfrm>
            <a:off x="1926175" y="356225"/>
            <a:ext cx="55026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Real-Time Embedded Systems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66" name="Google Shape;366;g2ea4a49a025_0_142"/>
          <p:cNvSpPr txBox="1"/>
          <p:nvPr/>
        </p:nvSpPr>
        <p:spPr>
          <a:xfrm>
            <a:off x="795750" y="977750"/>
            <a:ext cx="7552500" cy="3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Real-time embedded systems most prevalent form of computers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➢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Vary considerable, special purpose, limited purpose OS,  real-time OS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➢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 expanding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Many other special computing environments as well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➢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Some have OSes, some perform tasks without an OS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Real-time OS has well-defined fixed time constraints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➢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Processing must be done within constraint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➢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Correct operation only if constraints met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ec1405170a_0_55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72" name="Google Shape;372;g2ec1405170a_0_55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2ec1405170a_0_55"/>
          <p:cNvSpPr/>
          <p:nvPr/>
        </p:nvSpPr>
        <p:spPr>
          <a:xfrm>
            <a:off x="1764000" y="399675"/>
            <a:ext cx="51783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2ec1405170a_0_55"/>
          <p:cNvSpPr txBox="1"/>
          <p:nvPr>
            <p:ph idx="4294967295" type="ctrTitle"/>
          </p:nvPr>
        </p:nvSpPr>
        <p:spPr>
          <a:xfrm>
            <a:off x="111725" y="356225"/>
            <a:ext cx="86148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Applications of </a:t>
            </a:r>
            <a:r>
              <a:rPr b="1" lang="en" sz="2700">
                <a:solidFill>
                  <a:srgbClr val="198754"/>
                </a:solidFill>
              </a:rPr>
              <a:t>Real-Time Embedded</a:t>
            </a:r>
            <a:r>
              <a:rPr b="1" lang="en" sz="2700">
                <a:solidFill>
                  <a:srgbClr val="198754"/>
                </a:solidFill>
              </a:rPr>
              <a:t> Computing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75" name="Google Shape;375;g2ec1405170a_0_55"/>
          <p:cNvSpPr txBox="1"/>
          <p:nvPr/>
        </p:nvSpPr>
        <p:spPr>
          <a:xfrm>
            <a:off x="1054425" y="1334250"/>
            <a:ext cx="5718900" cy="2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●"/>
            </a:pPr>
            <a:r>
              <a:rPr lang="en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Automotive electronics (e.g., engine control units)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●"/>
            </a:pPr>
            <a:r>
              <a:rPr lang="en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Consumer electronics (e.g., smart appliances)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●"/>
            </a:pPr>
            <a:r>
              <a:rPr lang="en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Medical devices (e.g., patient monitoring systems)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●"/>
            </a:pPr>
            <a:r>
              <a:rPr lang="en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Industrial automation (e.g., robotics)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Char char="●"/>
            </a:pPr>
            <a:r>
              <a:rPr lang="en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Aerospace systems (e.g., flight control systems)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ea4a49a025_0_150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81" name="Google Shape;381;g2ea4a49a025_0_150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2ea4a49a025_0_150"/>
          <p:cNvSpPr/>
          <p:nvPr/>
        </p:nvSpPr>
        <p:spPr>
          <a:xfrm>
            <a:off x="1764000" y="399675"/>
            <a:ext cx="51783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2ea4a49a025_0_150"/>
          <p:cNvSpPr txBox="1"/>
          <p:nvPr>
            <p:ph idx="4294967295" type="ctrTitle"/>
          </p:nvPr>
        </p:nvSpPr>
        <p:spPr>
          <a:xfrm>
            <a:off x="928725" y="356225"/>
            <a:ext cx="71487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Free and Open-Source Operating Systems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84" name="Google Shape;384;g2ea4a49a025_0_150"/>
          <p:cNvSpPr txBox="1"/>
          <p:nvPr/>
        </p:nvSpPr>
        <p:spPr>
          <a:xfrm>
            <a:off x="795750" y="977750"/>
            <a:ext cx="7552500" cy="50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Operating systems made available in source-code format rather than just binary closed-source and proprietary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Counter to the copy protection and Digital Rights Management (DRM) movement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Started by Free Software Foundation (FSF), which has “copyleft” GNU Public License (GPL)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➢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Free software and open-source software are two different ideas championed by different groups of people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</a:t>
            </a:r>
            <a:r>
              <a:rPr lang="en" sz="15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https://www.gnu.org/philosophy/open-source-misses-the-point.en.html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Examples include GNU/Linux and BSD UNIX (including core of Mac OS X), and many more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</a:t>
            </a: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 use VMM like VMware Player (Free on Windows), Virtualbox (open source and free on many platforms - </a:t>
            </a:r>
            <a:r>
              <a:rPr lang="en" sz="15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http://www.virtualbox.com</a:t>
            </a: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) 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/>
          <p:nvPr>
            <p:ph idx="4294967295" type="ctrTitle"/>
          </p:nvPr>
        </p:nvSpPr>
        <p:spPr>
          <a:xfrm>
            <a:off x="1097900" y="1111225"/>
            <a:ext cx="5230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43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Let’s do some exercises!</a:t>
            </a:r>
            <a:endParaRPr b="1" i="0" sz="43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90" name="Google Shape;390;p3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pic>
        <p:nvPicPr>
          <p:cNvPr id="391" name="Google Shape;39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4700" y="1647275"/>
            <a:ext cx="2920650" cy="29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0"/>
          <p:cNvSpPr/>
          <p:nvPr/>
        </p:nvSpPr>
        <p:spPr>
          <a:xfrm>
            <a:off x="1617825" y="422850"/>
            <a:ext cx="59082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0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40"/>
          <p:cNvSpPr txBox="1"/>
          <p:nvPr>
            <p:ph idx="4294967295" type="ctrTitle"/>
          </p:nvPr>
        </p:nvSpPr>
        <p:spPr>
          <a:xfrm>
            <a:off x="3427300" y="295400"/>
            <a:ext cx="31344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30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  Exercises</a:t>
            </a:r>
            <a:endParaRPr b="1" i="0" sz="30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99" name="Google Shape;399;p40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0"/>
          <p:cNvSpPr txBox="1"/>
          <p:nvPr/>
        </p:nvSpPr>
        <p:spPr>
          <a:xfrm>
            <a:off x="642575" y="1081725"/>
            <a:ext cx="8002500" cy="39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rgbClr val="374151"/>
                </a:solidFill>
                <a:latin typeface="Merriweather"/>
                <a:ea typeface="Merriweather"/>
                <a:cs typeface="Merriweather"/>
                <a:sym typeface="Merriweather"/>
              </a:rPr>
              <a:t>Define and compare asymmetric and symmetric multiprocessing systems.</a:t>
            </a:r>
            <a:endParaRPr sz="1500">
              <a:solidFill>
                <a:srgbClr val="37415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rgbClr val="374151"/>
                </a:solidFill>
                <a:latin typeface="Merriweather"/>
                <a:ea typeface="Merriweather"/>
                <a:cs typeface="Merriweather"/>
                <a:sym typeface="Merriweather"/>
              </a:rPr>
              <a:t>Describe the roles of storage-area networks (SANs) in clustered systems.</a:t>
            </a:r>
            <a:endParaRPr sz="1500">
              <a:solidFill>
                <a:srgbClr val="37415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rgbClr val="374151"/>
                </a:solidFill>
                <a:latin typeface="Merriweather"/>
                <a:ea typeface="Merriweather"/>
                <a:cs typeface="Merriweather"/>
                <a:sym typeface="Merriweather"/>
              </a:rPr>
              <a:t>Identify and explain the characteristics of traditional, mobile, client-server, peer-to-peer, cloud computing, and real-time embedded computing environments.</a:t>
            </a:r>
            <a:endParaRPr sz="1500">
              <a:solidFill>
                <a:srgbClr val="37415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rgbClr val="374151"/>
                </a:solidFill>
                <a:latin typeface="Merriweather"/>
                <a:ea typeface="Merriweather"/>
                <a:cs typeface="Merriweather"/>
                <a:sym typeface="Merriweather"/>
              </a:rPr>
              <a:t>Discuss the functional differences between handheld mobile devices and traditional laptops.</a:t>
            </a:r>
            <a:endParaRPr sz="1500">
              <a:solidFill>
                <a:srgbClr val="37415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rgbClr val="374151"/>
                </a:solidFill>
                <a:latin typeface="Merriweather"/>
                <a:ea typeface="Merriweather"/>
                <a:cs typeface="Merriweather"/>
                <a:sym typeface="Merriweather"/>
              </a:rPr>
              <a:t>Describe the various types of cloud computing (public, private, hybrid) and their respective services (SaaS, PaaS, IaaS).</a:t>
            </a:r>
            <a:endParaRPr sz="1500">
              <a:solidFill>
                <a:srgbClr val="37415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rgbClr val="374151"/>
                </a:solidFill>
                <a:latin typeface="Merriweather"/>
                <a:ea typeface="Merriweather"/>
                <a:cs typeface="Merriweather"/>
                <a:sym typeface="Merriweather"/>
              </a:rPr>
              <a:t>Define the peer-to-peer (P2P) computing model and describe how it differs from the client-server model.</a:t>
            </a:r>
            <a:endParaRPr sz="1500">
              <a:solidFill>
                <a:srgbClr val="37415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rgbClr val="374151"/>
                </a:solidFill>
                <a:latin typeface="Merriweather"/>
                <a:ea typeface="Merriweather"/>
                <a:cs typeface="Merriweather"/>
                <a:sym typeface="Merriweather"/>
              </a:rPr>
              <a:t>Explain the differences between public, private, and hybrid clouds, providing examples of each.</a:t>
            </a:r>
            <a:endParaRPr sz="1500">
              <a:solidFill>
                <a:srgbClr val="37415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37415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5"/>
          <p:cNvSpPr txBox="1"/>
          <p:nvPr>
            <p:ph idx="4294967295" type="ctrTitle"/>
          </p:nvPr>
        </p:nvSpPr>
        <p:spPr>
          <a:xfrm>
            <a:off x="1097900" y="1111225"/>
            <a:ext cx="3962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60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Thanks!</a:t>
            </a:r>
            <a:endParaRPr b="1" i="0" sz="60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406" name="Google Shape;406;p45"/>
          <p:cNvPicPr preferRelativeResize="0"/>
          <p:nvPr/>
        </p:nvPicPr>
        <p:blipFill rotWithShape="1">
          <a:blip r:embed="rId3">
            <a:alphaModFix/>
          </a:blip>
          <a:srcRect b="8965" l="24460" r="11305" t="8716"/>
          <a:stretch/>
        </p:blipFill>
        <p:spPr>
          <a:xfrm flipH="1">
            <a:off x="4933050" y="1490025"/>
            <a:ext cx="3350425" cy="346827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c1405170a_0_103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93" name="Google Shape;93;g2ec1405170a_0_103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2ec1405170a_0_103"/>
          <p:cNvSpPr/>
          <p:nvPr/>
        </p:nvSpPr>
        <p:spPr>
          <a:xfrm>
            <a:off x="1764000" y="399675"/>
            <a:ext cx="51783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2ec1405170a_0_103"/>
          <p:cNvSpPr txBox="1"/>
          <p:nvPr>
            <p:ph idx="4294967295" type="ctrTitle"/>
          </p:nvPr>
        </p:nvSpPr>
        <p:spPr>
          <a:xfrm>
            <a:off x="1926175" y="356225"/>
            <a:ext cx="55026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Computer-System Architecture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6" name="Google Shape;96;g2ec1405170a_0_103"/>
          <p:cNvSpPr txBox="1"/>
          <p:nvPr/>
        </p:nvSpPr>
        <p:spPr>
          <a:xfrm>
            <a:off x="795750" y="977750"/>
            <a:ext cx="75525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There are </a:t>
            </a: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Two types of Computer-System Architecture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Asymmetric Multiprocessing</a:t>
            </a: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– each processor is assigned a specie task.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Symmetric Multiprocessing</a:t>
            </a: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– each processor performs all tasks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7" name="Google Shape;97;g2ec1405170a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750" y="2237400"/>
            <a:ext cx="4491450" cy="26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c1405170a_0_65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103" name="Google Shape;103;g2ec1405170a_0_65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2ec1405170a_0_65"/>
          <p:cNvSpPr/>
          <p:nvPr/>
        </p:nvSpPr>
        <p:spPr>
          <a:xfrm>
            <a:off x="1764000" y="399675"/>
            <a:ext cx="51783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2ec1405170a_0_65"/>
          <p:cNvSpPr txBox="1"/>
          <p:nvPr>
            <p:ph idx="4294967295" type="ctrTitle"/>
          </p:nvPr>
        </p:nvSpPr>
        <p:spPr>
          <a:xfrm>
            <a:off x="1926175" y="356225"/>
            <a:ext cx="55026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Special Purpose Processor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6" name="Google Shape;106;g2ec1405170a_0_65"/>
          <p:cNvSpPr txBox="1"/>
          <p:nvPr/>
        </p:nvSpPr>
        <p:spPr>
          <a:xfrm>
            <a:off x="795750" y="977750"/>
            <a:ext cx="75525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 special-purpose processor, also known as an application-specific processor, is designed to execute a specific set of tasks or functions efficiently. Unlike general-purpose processors (like those found in personal computers or smartphones), which are versatile and capable of running a wide range of software applications, special-purpose processors are optimized for a particular workload or application domain.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7" name="Google Shape;107;g2ec1405170a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425" y="2826275"/>
            <a:ext cx="3692789" cy="19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c1405170a_0_74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113" name="Google Shape;113;g2ec1405170a_0_74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2ec1405170a_0_74"/>
          <p:cNvSpPr/>
          <p:nvPr/>
        </p:nvSpPr>
        <p:spPr>
          <a:xfrm>
            <a:off x="1764000" y="399675"/>
            <a:ext cx="51783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ec1405170a_0_74"/>
          <p:cNvSpPr txBox="1"/>
          <p:nvPr>
            <p:ph idx="4294967295" type="ctrTitle"/>
          </p:nvPr>
        </p:nvSpPr>
        <p:spPr>
          <a:xfrm>
            <a:off x="1926175" y="356225"/>
            <a:ext cx="55026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Special Purpose Processor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6" name="Google Shape;116;g2ec1405170a_0_74"/>
          <p:cNvSpPr txBox="1"/>
          <p:nvPr/>
        </p:nvSpPr>
        <p:spPr>
          <a:xfrm>
            <a:off x="795750" y="977750"/>
            <a:ext cx="7552500" cy="47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Here's a breakdown of what makes special-purpose processors unique: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Task-Specific Optimization:</a:t>
            </a: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Special-purpose processors are engineered to excel in executing specific algorithms, tasks, or operations. This optimization often includes hardware and software tailored to the specific requirements of the application.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Efficiency: </a:t>
            </a: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By focusing on a narrow set of tasks, special-purpose processors can achieve higher performance and efficiency compared to general-purpose processors. They can often perform tasks faster and with less power consumption.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Hardware Customization:</a:t>
            </a: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These processors may integrate specialized hardware components, such as accelerators, dedicated caches, or custom instruction sets, to further enhance performance and efficiency for their targeted applications.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c1405170a_0_95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122" name="Google Shape;122;g2ec1405170a_0_95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2ec1405170a_0_95"/>
          <p:cNvSpPr/>
          <p:nvPr/>
        </p:nvSpPr>
        <p:spPr>
          <a:xfrm>
            <a:off x="1764000" y="399675"/>
            <a:ext cx="51783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ec1405170a_0_95"/>
          <p:cNvSpPr txBox="1"/>
          <p:nvPr>
            <p:ph idx="4294967295" type="ctrTitle"/>
          </p:nvPr>
        </p:nvSpPr>
        <p:spPr>
          <a:xfrm>
            <a:off x="1926175" y="356225"/>
            <a:ext cx="55026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Special Purpose Processor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5" name="Google Shape;125;g2ec1405170a_0_95"/>
          <p:cNvSpPr txBox="1"/>
          <p:nvPr/>
        </p:nvSpPr>
        <p:spPr>
          <a:xfrm>
            <a:off x="795750" y="977750"/>
            <a:ext cx="7552500" cy="2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Here's a breakdown of what makes special-purpose processors unique: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Hardware Customization:</a:t>
            </a: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These processors may integrate specialized hardware components, such as accelerators, dedicated caches, or custom instruction sets, to further enhance performance and efficiency for their targeted applications.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c1405170a_0_84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131" name="Google Shape;131;g2ec1405170a_0_84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2ec1405170a_0_84"/>
          <p:cNvSpPr/>
          <p:nvPr/>
        </p:nvSpPr>
        <p:spPr>
          <a:xfrm>
            <a:off x="1764000" y="399675"/>
            <a:ext cx="51783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2ec1405170a_0_84"/>
          <p:cNvSpPr txBox="1"/>
          <p:nvPr>
            <p:ph idx="4294967295" type="ctrTitle"/>
          </p:nvPr>
        </p:nvSpPr>
        <p:spPr>
          <a:xfrm>
            <a:off x="1926175" y="356225"/>
            <a:ext cx="55026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Special Purpose Processor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4" name="Google Shape;134;g2ec1405170a_0_84"/>
          <p:cNvSpPr txBox="1"/>
          <p:nvPr/>
        </p:nvSpPr>
        <p:spPr>
          <a:xfrm>
            <a:off x="795750" y="977750"/>
            <a:ext cx="75525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Special-purpose processors are commonly used in various domains: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Graphics Processing Units (GPUs):</a:t>
            </a: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Optimized for parallel processing tasks in graphics rendering, AI, and scientific simulations.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Digital Signal Processors (DSPs): </a:t>
            </a: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Designed for real-time signal processing tasks in telecommunications, audio processing, and image processing.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Network Processors: </a:t>
            </a: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Tailored for handling networking protocols and packet processing in routers and switches.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Embedded Processors: </a:t>
            </a: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Optimized for specific embedded systems applications like automotive control units, industrial automation, and consumer electronics.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c1405170a_0_113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140" name="Google Shape;140;g2ec1405170a_0_113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ec1405170a_0_113"/>
          <p:cNvSpPr/>
          <p:nvPr/>
        </p:nvSpPr>
        <p:spPr>
          <a:xfrm>
            <a:off x="1764000" y="399675"/>
            <a:ext cx="51783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2ec1405170a_0_113"/>
          <p:cNvSpPr txBox="1"/>
          <p:nvPr>
            <p:ph idx="4294967295" type="ctrTitle"/>
          </p:nvPr>
        </p:nvSpPr>
        <p:spPr>
          <a:xfrm>
            <a:off x="795750" y="356225"/>
            <a:ext cx="72972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An Overview of </a:t>
            </a:r>
            <a:r>
              <a:rPr b="1" lang="en" sz="2700">
                <a:solidFill>
                  <a:srgbClr val="198754"/>
                </a:solidFill>
              </a:rPr>
              <a:t>Special Purpose Processor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43" name="Google Shape;143;g2ec1405170a_0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050" y="1033409"/>
            <a:ext cx="6789900" cy="3716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