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303" r:id="rId2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4"/>
      <p:bold r:id="rId25"/>
      <p:italic r:id="rId26"/>
      <p:boldItalic r:id="rId27"/>
    </p:embeddedFont>
    <p:embeddedFont>
      <p:font typeface="Roboto Slab" pitchFamily="2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gWmJFqNtY458tX0gF/Lhgt0M0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59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abec5fd3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2eabec5fd3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abec5fd3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2eabec5fd3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abec5fd3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g2eabec5fd3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abec5fd3f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2eabec5fd3f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abec5fd3f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2eabec5fd3f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abec5fd3f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g2eabec5fd3f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eabec5fd3f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2eabec5fd3f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abec5fd3f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2eabec5fd3f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eabec5fd3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g2eabec5fd3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abec5fd3f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2eabec5fd3f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abec5fd3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eabec5fd3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abec5fd3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eabec5fd3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abec5fd3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2eabec5fd3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abec5fd3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eabec5fd3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abec5fd3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2eabec5fd3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abec5fd3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2eabec5fd3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abec5fd3f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eabec5fd3f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abec5fd3f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2eabec5fd3f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47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7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7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7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7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7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7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7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7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7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7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7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7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7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6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9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9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1" name="Google Shape;31;p49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2" name="Google Shape;32;p49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lang="en" sz="60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sz="6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" name="Google Shape;35;p49"/>
          <p:cNvCxnSpPr>
            <a:endCxn id="3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49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49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2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52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0" name="Google Shape;50;p5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3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3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3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4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5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2" name="Google Shape;62;p55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3245250" y="453050"/>
            <a:ext cx="55623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Operating System</a:t>
            </a:r>
            <a:endParaRPr sz="3100">
              <a:solidFill>
                <a:srgbClr val="19875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Lecture: 9</a:t>
            </a:r>
            <a:endParaRPr sz="3100">
              <a:solidFill>
                <a:srgbClr val="198754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850" y="1966775"/>
            <a:ext cx="3234900" cy="3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bec5fd3f_1_44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eabec5fd3f_1_4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63" name="Google Shape;363;g2eabec5fd3f_1_4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eabec5fd3f_1_44"/>
          <p:cNvSpPr txBox="1">
            <a:spLocks noGrp="1"/>
          </p:cNvSpPr>
          <p:nvPr>
            <p:ph type="ctrTitle" idx="4294967295"/>
          </p:nvPr>
        </p:nvSpPr>
        <p:spPr>
          <a:xfrm>
            <a:off x="1235700" y="4228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Intended users of</a:t>
            </a:r>
            <a:r>
              <a:rPr lang="en" sz="3000" b="1">
                <a:solidFill>
                  <a:srgbClr val="198754"/>
                </a:solidFill>
              </a:rPr>
              <a:t> Fedora Linux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5" name="Google Shape;365;g2eabec5fd3f_1_44"/>
          <p:cNvSpPr txBox="1"/>
          <p:nvPr/>
        </p:nvSpPr>
        <p:spPr>
          <a:xfrm>
            <a:off x="1026525" y="1153450"/>
            <a:ext cx="70908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Developers: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Benefit from the latest development tools, libraries, and languages, as Fedora often includes the newest software releases.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System Administrators: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Appreciate Fedora’s robust security features, such as SELinux, and its tools for managing and deploying servers.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Tech Enthusiasts: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Enjoy the cutting-edge technology and frequent updates, allowing them to explore and experiment with the latest advancements in the Linux ecosystem.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abec5fd3f_1_52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eabec5fd3f_1_52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2" name="Google Shape;372;g2eabec5fd3f_1_52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eabec5fd3f_1_52"/>
          <p:cNvSpPr txBox="1">
            <a:spLocks noGrp="1"/>
          </p:cNvSpPr>
          <p:nvPr>
            <p:ph type="ctrTitle" idx="4294967295"/>
          </p:nvPr>
        </p:nvSpPr>
        <p:spPr>
          <a:xfrm>
            <a:off x="1235700" y="4228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Intended users of </a:t>
            </a:r>
            <a:r>
              <a:rPr lang="en" sz="3000" b="1">
                <a:solidFill>
                  <a:srgbClr val="198754"/>
                </a:solidFill>
              </a:rPr>
              <a:t>Fedora Linux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4" name="Google Shape;374;g2eabec5fd3f_1_52"/>
          <p:cNvSpPr txBox="1"/>
          <p:nvPr/>
        </p:nvSpPr>
        <p:spPr>
          <a:xfrm>
            <a:off x="986774" y="1243350"/>
            <a:ext cx="7326600" cy="3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Educational Institutions: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Use Fedora for its open-source nature, providing a cost-effective and customizable platform for teaching and research.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Enterprises and Businesses: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Fedora’s role as the upstream source for Red Hat Enterprise Linux (RHEL) makes it suitable for businesses looking to stay on the forefront of enterprise-grade Linux technologies.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Contributors to Open Source: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Fedora’s strong community and open development process attract contributors who want to participate in the open-source movement and collaborate on projects.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abec5fd3f_1_109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eabec5fd3f_1_109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81" name="Google Shape;381;g2eabec5fd3f_1_109"/>
          <p:cNvSpPr txBox="1">
            <a:spLocks noGrp="1"/>
          </p:cNvSpPr>
          <p:nvPr>
            <p:ph type="ctrTitle" idx="4294967295"/>
          </p:nvPr>
        </p:nvSpPr>
        <p:spPr>
          <a:xfrm>
            <a:off x="2369600" y="521150"/>
            <a:ext cx="45009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500" b="1">
                <a:solidFill>
                  <a:srgbClr val="198754"/>
                </a:solidFill>
              </a:rPr>
              <a:t>Microsoft Hyper-V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2" name="Google Shape;382;g2eabec5fd3f_1_109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eabec5fd3f_1_109"/>
          <p:cNvSpPr txBox="1"/>
          <p:nvPr/>
        </p:nvSpPr>
        <p:spPr>
          <a:xfrm>
            <a:off x="926750" y="1246225"/>
            <a:ext cx="7386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Microsoft Hyper-V is a native hypervisor for Windows</a:t>
            </a:r>
            <a:endParaRPr sz="1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Microsoft Hyper-V was initially released on June 28, 2008 by Microsoft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 provides  virtualization capabilities for a wide range of use cases</a:t>
            </a:r>
            <a:endParaRPr sz="1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84" name="Google Shape;384;g2eabec5fd3f_1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475" y="3118275"/>
            <a:ext cx="4027575" cy="16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eabec5fd3f_1_154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eabec5fd3f_1_15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1" name="Google Shape;391;g2eabec5fd3f_1_154"/>
          <p:cNvSpPr txBox="1">
            <a:spLocks noGrp="1"/>
          </p:cNvSpPr>
          <p:nvPr>
            <p:ph type="ctrTitle" idx="4294967295"/>
          </p:nvPr>
        </p:nvSpPr>
        <p:spPr>
          <a:xfrm>
            <a:off x="936600" y="521150"/>
            <a:ext cx="7270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200" b="1">
                <a:solidFill>
                  <a:srgbClr val="198754"/>
                </a:solidFill>
              </a:rPr>
              <a:t>Microsoft Hyper-V(cont.)</a:t>
            </a:r>
            <a:endParaRPr sz="32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2" name="Google Shape;392;g2eabec5fd3f_1_15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eabec5fd3f_1_154"/>
          <p:cNvSpPr txBox="1"/>
          <p:nvPr/>
        </p:nvSpPr>
        <p:spPr>
          <a:xfrm>
            <a:off x="926750" y="1246225"/>
            <a:ext cx="7386600" cy="3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Computing environment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A Hyper-V virtual machine includes the same basic parts as a physical computer, such as memory, processor, storage, and networking. All these parts have features and options that you can configure different ways to meet different needs. 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Disaster recovery and backup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For disaster recovery, Hyper-V Replica creates copies of virtual machines, intended to be stored in another physical location, so you can restore the virtual machine from the copy. For backup, Hyper-V offers two types. One uses saved states and the other uses Volume Shadow Copy Service (VSS) so you can make application-consistent backups for programs that support VSS.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abec5fd3f_1_165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eabec5fd3f_1_16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00" name="Google Shape;400;g2eabec5fd3f_1_165"/>
          <p:cNvSpPr txBox="1">
            <a:spLocks noGrp="1"/>
          </p:cNvSpPr>
          <p:nvPr>
            <p:ph type="ctrTitle" idx="4294967295"/>
          </p:nvPr>
        </p:nvSpPr>
        <p:spPr>
          <a:xfrm>
            <a:off x="936600" y="521150"/>
            <a:ext cx="72708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200" b="1">
                <a:solidFill>
                  <a:srgbClr val="198754"/>
                </a:solidFill>
              </a:rPr>
              <a:t>Microsoft Hyper-V(cont.)</a:t>
            </a:r>
            <a:endParaRPr sz="32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1" name="Google Shape;401;g2eabec5fd3f_1_165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eabec5fd3f_1_165"/>
          <p:cNvSpPr txBox="1"/>
          <p:nvPr/>
        </p:nvSpPr>
        <p:spPr>
          <a:xfrm>
            <a:off x="926750" y="1246225"/>
            <a:ext cx="7386600" cy="3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Optimization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Each supported guest operating system has a customized set of services and drivers, called integration services, that make it easier to use the operating system in a Hyper-V virtual machine.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Portability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- Features such as live migration, storage migration, and import/export make it easier to move or distribute a virtual machine.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Remote connectivity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Hyper-V includes Virtual Machine Connection, a remote connection tool for use with both Windows and Linux. Unlike Remote Desktop, this tool gives you console access, so you can see what's happening in the guest.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eabec5fd3f_1_118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eabec5fd3f_1_118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09" name="Google Shape;409;g2eabec5fd3f_1_118"/>
          <p:cNvSpPr txBox="1">
            <a:spLocks noGrp="1"/>
          </p:cNvSpPr>
          <p:nvPr>
            <p:ph type="ctrTitle" idx="4294967295"/>
          </p:nvPr>
        </p:nvSpPr>
        <p:spPr>
          <a:xfrm>
            <a:off x="1080800" y="290225"/>
            <a:ext cx="68883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</a:t>
            </a:r>
            <a:r>
              <a:rPr lang="en" sz="3000" b="1">
                <a:solidFill>
                  <a:srgbClr val="198754"/>
                </a:solidFill>
              </a:rPr>
              <a:t>Microsoft Hyper-V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0" name="Google Shape;410;g2eabec5fd3f_1_118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eabec5fd3f_1_118"/>
          <p:cNvSpPr txBox="1"/>
          <p:nvPr/>
        </p:nvSpPr>
        <p:spPr>
          <a:xfrm>
            <a:off x="853100" y="1031025"/>
            <a:ext cx="71160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Security.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Secure boot and shielded virtual machines help protect against malware and other unauthorized access to a virtual machine and its data.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Establish or expand a private cloud environment.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Provide more flexible, on-demand IT services by moving to or expanding your use of shared resources and adjust utilization as demand changes.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 your hardware more effectively.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Consolidate servers and workloads onto fewer, more powerful physical computers to use less power and physical space.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eabec5fd3f_1_126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eabec5fd3f_1_126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18" name="Google Shape;418;g2eabec5fd3f_1_126"/>
          <p:cNvSpPr txBox="1">
            <a:spLocks noGrp="1"/>
          </p:cNvSpPr>
          <p:nvPr>
            <p:ph type="ctrTitle" idx="4294967295"/>
          </p:nvPr>
        </p:nvSpPr>
        <p:spPr>
          <a:xfrm>
            <a:off x="780151" y="320175"/>
            <a:ext cx="77202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</a:t>
            </a:r>
            <a:r>
              <a:rPr lang="en" sz="3000" b="1">
                <a:solidFill>
                  <a:srgbClr val="198754"/>
                </a:solidFill>
              </a:rPr>
              <a:t>Microsoft Hyper-V</a:t>
            </a: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(cont.)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9" name="Google Shape;419;g2eabec5fd3f_1_126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eabec5fd3f_1_126"/>
          <p:cNvSpPr txBox="1"/>
          <p:nvPr/>
        </p:nvSpPr>
        <p:spPr>
          <a:xfrm>
            <a:off x="698015" y="1031025"/>
            <a:ext cx="7271100" cy="16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 business continuity.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Minimize the impact of both scheduled and unscheduled downtime of your workloads.</a:t>
            </a:r>
            <a:endParaRPr sz="1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Make development and test more efficient.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Reproduce different computing environments without having to buy or maintain all the hardware you'd need if you only used physical systems.</a:t>
            </a:r>
            <a:endParaRPr sz="160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eabec5fd3f_1_134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eabec5fd3f_1_13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27" name="Google Shape;427;g2eabec5fd3f_1_13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eabec5fd3f_1_134"/>
          <p:cNvSpPr txBox="1">
            <a:spLocks noGrp="1"/>
          </p:cNvSpPr>
          <p:nvPr>
            <p:ph type="ctrTitle" idx="4294967295"/>
          </p:nvPr>
        </p:nvSpPr>
        <p:spPr>
          <a:xfrm>
            <a:off x="1119700" y="341750"/>
            <a:ext cx="6971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Disadvantages of </a:t>
            </a:r>
            <a:r>
              <a:rPr lang="en" sz="3000" b="1">
                <a:solidFill>
                  <a:srgbClr val="198754"/>
                </a:solidFill>
              </a:rPr>
              <a:t>Microsoft Hyper-V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9" name="Google Shape;429;g2eabec5fd3f_1_134"/>
          <p:cNvSpPr txBox="1"/>
          <p:nvPr/>
        </p:nvSpPr>
        <p:spPr>
          <a:xfrm>
            <a:off x="834100" y="1123675"/>
            <a:ext cx="7208700" cy="3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Limited Non-Windows Support: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While Hyper-V supports various Linux distributions, it is primarily optimized for Windows environments, which can lead to compatibility issues or limited feature sets when running non-Windows operating systems.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Hardware Compatibility: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Requires specific hardware support (e.g., CPU features like SLAT), which might not be available on all systems, particularly older hardware.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Advanced Features: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Some advanced features and configurations might be difficult to understand and implement without prior experience or in-depth knowledge.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abec5fd3f_1_185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eabec5fd3f_1_18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36" name="Google Shape;436;g2eabec5fd3f_1_185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eabec5fd3f_1_185"/>
          <p:cNvSpPr txBox="1">
            <a:spLocks noGrp="1"/>
          </p:cNvSpPr>
          <p:nvPr>
            <p:ph type="ctrTitle" idx="4294967295"/>
          </p:nvPr>
        </p:nvSpPr>
        <p:spPr>
          <a:xfrm>
            <a:off x="1119700" y="341750"/>
            <a:ext cx="6971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Disadvantages of </a:t>
            </a:r>
            <a:r>
              <a:rPr lang="en" sz="3000" b="1">
                <a:solidFill>
                  <a:srgbClr val="198754"/>
                </a:solidFill>
              </a:rPr>
              <a:t>Microsoft Hyper-V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8" name="Google Shape;438;g2eabec5fd3f_1_185"/>
          <p:cNvSpPr txBox="1"/>
          <p:nvPr/>
        </p:nvSpPr>
        <p:spPr>
          <a:xfrm>
            <a:off x="834100" y="1123675"/>
            <a:ext cx="7208700" cy="3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Resource Consumption: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Hyper-V can introduce additional resource overhead, particularly when running multiple VMs or when using features like nested virtualization, which can impact the overall performance of the host system.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Disk I/O Performance: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In some cases, the disk I/O performance of VMs may not be as high as that of other hypervisors, potentially affecting applications with high disk throughput requirements.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Additional Costs: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Some features, such as advanced management tools or integrations with other Microsoft products, may require additional licenses or subscriptions.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abec5fd3f_1_142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eabec5fd3f_1_142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45" name="Google Shape;445;g2eabec5fd3f_1_142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eabec5fd3f_1_142"/>
          <p:cNvSpPr txBox="1">
            <a:spLocks noGrp="1"/>
          </p:cNvSpPr>
          <p:nvPr>
            <p:ph type="ctrTitle" idx="4294967295"/>
          </p:nvPr>
        </p:nvSpPr>
        <p:spPr>
          <a:xfrm>
            <a:off x="1109700" y="341750"/>
            <a:ext cx="73407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Intended users of </a:t>
            </a:r>
            <a:r>
              <a:rPr lang="en" sz="3000" b="1">
                <a:solidFill>
                  <a:srgbClr val="198754"/>
                </a:solidFill>
              </a:rPr>
              <a:t>Microsoft Hyper-V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7" name="Google Shape;447;g2eabec5fd3f_1_142"/>
          <p:cNvSpPr txBox="1"/>
          <p:nvPr/>
        </p:nvSpPr>
        <p:spPr>
          <a:xfrm>
            <a:off x="834100" y="1123675"/>
            <a:ext cx="7208700" cy="3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Enterprise IT Departments: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For server consolidation, high availability, and disaster recovery solutions.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Small and Medium-sized Businesses (SMBs):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Seeking cost-effective virtualization and simplified IT management.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Centers and Hosting Providers: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For virtualized infrastructure services and hybrid cloud integration with platforms like Azure.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Development and Testing Teams: 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Requiring isolated environments for development, testing, and staging of applications.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abec5fd3f_1_1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eabec5fd3f_1_1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89" name="Google Shape;289;g2eabec5fd3f_1_1"/>
          <p:cNvSpPr txBox="1">
            <a:spLocks noGrp="1"/>
          </p:cNvSpPr>
          <p:nvPr>
            <p:ph type="ctrTitle" idx="4294967295"/>
          </p:nvPr>
        </p:nvSpPr>
        <p:spPr>
          <a:xfrm>
            <a:off x="2950650" y="511150"/>
            <a:ext cx="3134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500" b="1">
                <a:solidFill>
                  <a:srgbClr val="198754"/>
                </a:solidFill>
              </a:rPr>
              <a:t>Fedora Linux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0" name="Google Shape;290;g2eabec5fd3f_1_1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eabec5fd3f_1_1"/>
          <p:cNvSpPr txBox="1"/>
          <p:nvPr/>
        </p:nvSpPr>
        <p:spPr>
          <a:xfrm>
            <a:off x="1181550" y="1272075"/>
            <a:ext cx="6672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sz="1800">
                <a:latin typeface="Merriweather"/>
                <a:ea typeface="Merriweather"/>
                <a:cs typeface="Merriweather"/>
                <a:sym typeface="Merriweather"/>
              </a:rPr>
              <a:t>Open Source Linux-based operating system.</a:t>
            </a:r>
            <a:endParaRPr sz="18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Char char="●"/>
            </a:pPr>
            <a:r>
              <a:rPr lang="en" sz="1800">
                <a:solidFill>
                  <a:srgbClr val="202124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Fedora is developed on a six-month to eight-month release cycle under the Fedora Project.</a:t>
            </a:r>
            <a:endParaRPr sz="1800" b="0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2" name="Google Shape;292;g2eabec5fd3f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825" y="2638787"/>
            <a:ext cx="3638125" cy="20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>
            <a:spLocks noGrp="1"/>
          </p:cNvSpPr>
          <p:nvPr>
            <p:ph type="ctrTitle" idx="4294967295"/>
          </p:nvPr>
        </p:nvSpPr>
        <p:spPr>
          <a:xfrm>
            <a:off x="1097900" y="1111225"/>
            <a:ext cx="5230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43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Let’s do some exercises!</a:t>
            </a:r>
            <a:endParaRPr sz="43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3" name="Google Shape;453;p3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20</a:t>
            </a:fld>
            <a:endParaRPr>
              <a:solidFill>
                <a:srgbClr val="198754"/>
              </a:solidFill>
            </a:endParaRPr>
          </a:p>
        </p:txBody>
      </p:sp>
      <p:pic>
        <p:nvPicPr>
          <p:cNvPr id="454" name="Google Shape;45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4700" y="1647275"/>
            <a:ext cx="292065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>
            <a:spLocks noGrp="1"/>
          </p:cNvSpPr>
          <p:nvPr>
            <p:ph type="ctrTitle" idx="4294967295"/>
          </p:nvPr>
        </p:nvSpPr>
        <p:spPr>
          <a:xfrm>
            <a:off x="1097900" y="1111225"/>
            <a:ext cx="3962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6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6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97" name="Google Shape;497;p45"/>
          <p:cNvPicPr preferRelativeResize="0"/>
          <p:nvPr/>
        </p:nvPicPr>
        <p:blipFill rotWithShape="1">
          <a:blip r:embed="rId3">
            <a:alphaModFix/>
          </a:blip>
          <a:srcRect l="24460" t="8716" r="11305" b="8970"/>
          <a:stretch/>
        </p:blipFill>
        <p:spPr>
          <a:xfrm flipH="1">
            <a:off x="4933050" y="1490025"/>
            <a:ext cx="3350425" cy="3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4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21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abec5fd3f_1_11"/>
          <p:cNvSpPr/>
          <p:nvPr/>
        </p:nvSpPr>
        <p:spPr>
          <a:xfrm>
            <a:off x="1617825" y="422850"/>
            <a:ext cx="5908200" cy="122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eabec5fd3f_1_11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9" name="Google Shape;299;g2eabec5fd3f_1_11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eabec5fd3f_1_11"/>
          <p:cNvSpPr txBox="1">
            <a:spLocks noGrp="1"/>
          </p:cNvSpPr>
          <p:nvPr>
            <p:ph type="ctrTitle" idx="4294967295"/>
          </p:nvPr>
        </p:nvSpPr>
        <p:spPr>
          <a:xfrm>
            <a:off x="2528575" y="511150"/>
            <a:ext cx="47034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198754"/>
                </a:solidFill>
              </a:rPr>
              <a:t>Fedora Linux </a:t>
            </a:r>
            <a:r>
              <a:rPr lang="en" sz="35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(cont.)</a:t>
            </a:r>
            <a:endParaRPr sz="35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1" name="Google Shape;301;g2eabec5fd3f_1_11"/>
          <p:cNvSpPr txBox="1"/>
          <p:nvPr/>
        </p:nvSpPr>
        <p:spPr>
          <a:xfrm>
            <a:off x="822500" y="1378575"/>
            <a:ext cx="6861000" cy="3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Five official Fedora editions are available. Each edition is free, open source and downloadable from the Fedora website. These editions are the following: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 Workstation.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User-friendly OS for laptops and desktops with a comprehensive tool set for developers and software makers.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 Server.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 flexible OS with the latest data center technologies to control and manage infrastructure and services.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bec5fd3f_1_19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eabec5fd3f_1_19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08" name="Google Shape;308;g2eabec5fd3f_1_19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eabec5fd3f_1_19"/>
          <p:cNvSpPr txBox="1">
            <a:spLocks noGrp="1"/>
          </p:cNvSpPr>
          <p:nvPr>
            <p:ph type="ctrTitle" idx="4294967295"/>
          </p:nvPr>
        </p:nvSpPr>
        <p:spPr>
          <a:xfrm>
            <a:off x="1335375" y="5227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98754"/>
                </a:solidFill>
              </a:rPr>
              <a:t>Fedora Linux (cont.)</a:t>
            </a:r>
            <a:endParaRPr sz="3000" b="1">
              <a:solidFill>
                <a:srgbClr val="198754"/>
              </a:solidFill>
            </a:endParaRPr>
          </a:p>
        </p:txBody>
      </p:sp>
      <p:sp>
        <p:nvSpPr>
          <p:cNvPr id="310" name="Google Shape;310;g2eabec5fd3f_1_19"/>
          <p:cNvSpPr txBox="1"/>
          <p:nvPr/>
        </p:nvSpPr>
        <p:spPr>
          <a:xfrm>
            <a:off x="603975" y="1246225"/>
            <a:ext cx="74850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 Cloud.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A powerful and minimal base OS image with tailored images for public and many private cloud applications.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 IoT.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A trusted and reliable platform to build strong internet of things.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 CoreOS.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A minimal, container-focused OS that automatically updates.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abec5fd3f_1_27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eabec5fd3f_1_27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17" name="Google Shape;317;g2eabec5fd3f_1_27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eabec5fd3f_1_27"/>
          <p:cNvSpPr txBox="1">
            <a:spLocks noGrp="1"/>
          </p:cNvSpPr>
          <p:nvPr>
            <p:ph type="ctrTitle" idx="4294967295"/>
          </p:nvPr>
        </p:nvSpPr>
        <p:spPr>
          <a:xfrm>
            <a:off x="1335375" y="5227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</a:t>
            </a:r>
            <a:r>
              <a:rPr lang="en" sz="3000" b="1">
                <a:solidFill>
                  <a:srgbClr val="198754"/>
                </a:solidFill>
              </a:rPr>
              <a:t>Fedora Linux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9" name="Google Shape;319;g2eabec5fd3f_1_27"/>
          <p:cNvSpPr txBox="1"/>
          <p:nvPr/>
        </p:nvSpPr>
        <p:spPr>
          <a:xfrm>
            <a:off x="603975" y="1246225"/>
            <a:ext cx="75429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Frequent Updates: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 is known for adopting the latest technologies and software updates quickly, often including the newest versions of software and system components shortly after they are released.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Cutting-Edge Software: 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It includes the latest versions of desktop environments, programming languages, and development tools, making it a great choice for developers and tech enthusiasts.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SELinux: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 comes with Security-Enhanced Linux (SELinux) enabled by default, providing robust security policies and mechanisms.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abec5fd3f_1_70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eabec5fd3f_1_70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6" name="Google Shape;326;g2eabec5fd3f_1_7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eabec5fd3f_1_70"/>
          <p:cNvSpPr txBox="1">
            <a:spLocks noGrp="1"/>
          </p:cNvSpPr>
          <p:nvPr>
            <p:ph type="ctrTitle" idx="4294967295"/>
          </p:nvPr>
        </p:nvSpPr>
        <p:spPr>
          <a:xfrm>
            <a:off x="1335375" y="5227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</a:t>
            </a:r>
            <a:r>
              <a:rPr lang="en" sz="3000" b="1">
                <a:solidFill>
                  <a:srgbClr val="198754"/>
                </a:solidFill>
              </a:rPr>
              <a:t>Fedora Linux(Cont.)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8" name="Google Shape;328;g2eabec5fd3f_1_70"/>
          <p:cNvSpPr txBox="1"/>
          <p:nvPr/>
        </p:nvSpPr>
        <p:spPr>
          <a:xfrm>
            <a:off x="603975" y="1246225"/>
            <a:ext cx="7542900" cy="5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Regular Security Updates: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The Fedora Project provides frequent security updates, ensuring that users are protected against the latest vulnerabilities.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Modular Repository: 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Fedora’s modularity allows users to choose different versions of software packages, enabling them to tailor their system to their specific needs.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Multiple Editions: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 offers several editions tailored to different use cases, such as Fedora Workstation for desktops, Fedora Server for servers, and Fedora Silverblue for immutable desktop systems.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Rich Development Environment: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 includes a wide range of development tools and libraries, making it an excellent choice for developers.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abec5fd3f_1_82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eabec5fd3f_1_82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35" name="Google Shape;335;g2eabec5fd3f_1_82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eabec5fd3f_1_82"/>
          <p:cNvSpPr txBox="1">
            <a:spLocks noGrp="1"/>
          </p:cNvSpPr>
          <p:nvPr>
            <p:ph type="ctrTitle" idx="4294967295"/>
          </p:nvPr>
        </p:nvSpPr>
        <p:spPr>
          <a:xfrm>
            <a:off x="1335375" y="5227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</a:t>
            </a:r>
            <a:r>
              <a:rPr lang="en" sz="3000" b="1">
                <a:solidFill>
                  <a:srgbClr val="198754"/>
                </a:solidFill>
              </a:rPr>
              <a:t>Fedora Linux(Cont.)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7" name="Google Shape;337;g2eabec5fd3f_1_82"/>
          <p:cNvSpPr txBox="1"/>
          <p:nvPr/>
        </p:nvSpPr>
        <p:spPr>
          <a:xfrm>
            <a:off x="603975" y="1246225"/>
            <a:ext cx="75429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 for Multiple Languages and Frameworks: 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Fedora supports a variety of programming languages and frameworks, including Python, Java, Ruby, and Node.js.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Open Source Philosophy:</a:t>
            </a:r>
            <a:r>
              <a:rPr lang="en" sz="1600">
                <a:solidFill>
                  <a:srgbClr val="37415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 is entirely free and open source, aligning with the philosophy of software freedom and transparency.</a:t>
            </a: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9144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37415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abec5fd3f_1_35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eabec5fd3f_1_35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44" name="Google Shape;344;g2eabec5fd3f_1_35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2eabec5fd3f_1_35"/>
          <p:cNvSpPr txBox="1">
            <a:spLocks noGrp="1"/>
          </p:cNvSpPr>
          <p:nvPr>
            <p:ph type="ctrTitle" idx="4294967295"/>
          </p:nvPr>
        </p:nvSpPr>
        <p:spPr>
          <a:xfrm>
            <a:off x="1335375" y="522750"/>
            <a:ext cx="66726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Disadvantages of </a:t>
            </a:r>
            <a:r>
              <a:rPr lang="en" sz="3000" b="1">
                <a:solidFill>
                  <a:srgbClr val="198754"/>
                </a:solidFill>
              </a:rPr>
              <a:t>Fedora Linux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6" name="Google Shape;346;g2eabec5fd3f_1_35"/>
          <p:cNvSpPr txBox="1"/>
          <p:nvPr/>
        </p:nvSpPr>
        <p:spPr>
          <a:xfrm>
            <a:off x="1335375" y="1243350"/>
            <a:ext cx="6742200" cy="25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Short Release Cycle: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 has a relatively short release cycle (around 6 months), which means users need to upgrade frequently to stay current. This can be inconvenient for users who prefer long-term stability over cutting-edge features.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Frequent Changes: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The rapid adoption of new technologies can sometimes lead to instability or compatibility issues, particularly with third-party software and drivers.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47" name="Google Shape;347;g2eabec5fd3f_1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6025" y="3520800"/>
            <a:ext cx="1229050" cy="12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abec5fd3f_1_94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eabec5fd3f_1_9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54" name="Google Shape;354;g2eabec5fd3f_1_9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eabec5fd3f_1_94"/>
          <p:cNvSpPr txBox="1">
            <a:spLocks noGrp="1"/>
          </p:cNvSpPr>
          <p:nvPr>
            <p:ph type="ctrTitle" idx="4294967295"/>
          </p:nvPr>
        </p:nvSpPr>
        <p:spPr>
          <a:xfrm>
            <a:off x="1335375" y="522750"/>
            <a:ext cx="7071000" cy="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lang="en" sz="3000" b="1" i="0" u="none" strike="noStrike" cap="non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Disadvantages of </a:t>
            </a:r>
            <a:r>
              <a:rPr lang="en" sz="3000" b="1">
                <a:solidFill>
                  <a:srgbClr val="198754"/>
                </a:solidFill>
              </a:rPr>
              <a:t>Fedora Linux(Cont.)</a:t>
            </a:r>
            <a:endParaRPr sz="3000" b="1" i="0" u="none" strike="noStrike" cap="non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6" name="Google Shape;356;g2eabec5fd3f_1_94"/>
          <p:cNvSpPr txBox="1"/>
          <p:nvPr/>
        </p:nvSpPr>
        <p:spPr>
          <a:xfrm>
            <a:off x="1335375" y="1243350"/>
            <a:ext cx="6742200" cy="3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Limited Multimedia Support: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Out-of-the-box multimedia support is limited due to the exclusion of proprietary codecs. Users need to enable third-party repositories to get full multimedia capabilities.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Advanced Features: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Some of Fedora’s features and configurations might be too advanced for casual users who are not familiar with Linux.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en" sz="16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Internet-Dependent Installation:</a:t>
            </a:r>
            <a:r>
              <a:rPr lang="en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Fedora’s installation process often requires an active internet connection to download packages, which can be a limitation for users with limited or no internet access during setup.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Microsoft Office PowerPoint</Application>
  <PresentationFormat>On-screen Show (16:9)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 Slab</vt:lpstr>
      <vt:lpstr>Merriweather</vt:lpstr>
      <vt:lpstr>Cordelia template</vt:lpstr>
      <vt:lpstr>Operating System Lecture: 9</vt:lpstr>
      <vt:lpstr>Fedora Linux</vt:lpstr>
      <vt:lpstr>Fedora Linux (cont.)</vt:lpstr>
      <vt:lpstr>Fedora Linux (cont.)</vt:lpstr>
      <vt:lpstr>Advantages of Fedora Linux</vt:lpstr>
      <vt:lpstr>Advantages of Fedora Linux(Cont.)</vt:lpstr>
      <vt:lpstr>Advantages of Fedora Linux(Cont.)</vt:lpstr>
      <vt:lpstr>Disadvantages of Fedora Linux</vt:lpstr>
      <vt:lpstr>Disadvantages of Fedora Linux(Cont.)</vt:lpstr>
      <vt:lpstr>Intended users of Fedora Linux</vt:lpstr>
      <vt:lpstr>Intended users of Fedora Linux</vt:lpstr>
      <vt:lpstr>Microsoft Hyper-V</vt:lpstr>
      <vt:lpstr>Microsoft Hyper-V(cont.)</vt:lpstr>
      <vt:lpstr>Microsoft Hyper-V(cont.)</vt:lpstr>
      <vt:lpstr>Advantages of Microsoft Hyper-V</vt:lpstr>
      <vt:lpstr>Advantages of Microsoft Hyper-V(cont.)</vt:lpstr>
      <vt:lpstr>Disadvantages of Microsoft Hyper-V</vt:lpstr>
      <vt:lpstr>Disadvantages of Microsoft Hyper-V</vt:lpstr>
      <vt:lpstr>Intended users of Microsoft Hyper-V</vt:lpstr>
      <vt:lpstr>Let’s do some exercises!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Shams, Fahim</cp:lastModifiedBy>
  <cp:revision>1</cp:revision>
  <dcterms:modified xsi:type="dcterms:W3CDTF">2024-10-28T03:00:30Z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65e3ec-2057-4a1c-aac9-900f17f24dd1_Enabled">
    <vt:lpwstr>true</vt:lpwstr>
  </property>
  <property fmtid="{D5CDD505-2E9C-101B-9397-08002B2CF9AE}" pid="3" name="MSIP_Label_ba65e3ec-2057-4a1c-aac9-900f17f24dd1_SetDate">
    <vt:lpwstr>2024-10-28T03:00:30Z</vt:lpwstr>
  </property>
  <property fmtid="{D5CDD505-2E9C-101B-9397-08002B2CF9AE}" pid="4" name="MSIP_Label_ba65e3ec-2057-4a1c-aac9-900f17f24dd1_Method">
    <vt:lpwstr>Standard</vt:lpwstr>
  </property>
  <property fmtid="{D5CDD505-2E9C-101B-9397-08002B2CF9AE}" pid="5" name="MSIP_Label_ba65e3ec-2057-4a1c-aac9-900f17f24dd1_Name">
    <vt:lpwstr>defa4170-0d19-0005-0004-bc88714345d2</vt:lpwstr>
  </property>
  <property fmtid="{D5CDD505-2E9C-101B-9397-08002B2CF9AE}" pid="6" name="MSIP_Label_ba65e3ec-2057-4a1c-aac9-900f17f24dd1_SiteId">
    <vt:lpwstr>61f86c18-3283-4e11-ac6e-accd12e10ed4</vt:lpwstr>
  </property>
  <property fmtid="{D5CDD505-2E9C-101B-9397-08002B2CF9AE}" pid="7" name="MSIP_Label_ba65e3ec-2057-4a1c-aac9-900f17f24dd1_ActionId">
    <vt:lpwstr>44f0fa9a-8ea9-4ee5-9aa5-6899ad64c972</vt:lpwstr>
  </property>
  <property fmtid="{D5CDD505-2E9C-101B-9397-08002B2CF9AE}" pid="8" name="MSIP_Label_ba65e3ec-2057-4a1c-aac9-900f17f24dd1_ContentBits">
    <vt:lpwstr>0</vt:lpwstr>
  </property>
</Properties>
</file>