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y="5143500" cx="9144000"/>
  <p:notesSz cx="6858000" cy="9144000"/>
  <p:embeddedFontLst>
    <p:embeddedFont>
      <p:font typeface="Roboto Slab"/>
      <p:regular r:id="rId42"/>
      <p:bold r:id="rId43"/>
    </p:embeddedFont>
    <p:embeddedFont>
      <p:font typeface="Merriweather"/>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8" roundtripDataSignature="AMtx7mgYrRVSBuhn1Gz1awvqKHPfjK5lY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font" Target="fonts/RobotoSlab-regular.fntdata"/><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font" Target="fonts/Merriweather-regular.fntdata"/><Relationship Id="rId21" Type="http://schemas.openxmlformats.org/officeDocument/2006/relationships/slide" Target="slides/slide17.xml"/><Relationship Id="rId43" Type="http://schemas.openxmlformats.org/officeDocument/2006/relationships/font" Target="fonts/RobotoSlab-bold.fntdata"/><Relationship Id="rId24" Type="http://schemas.openxmlformats.org/officeDocument/2006/relationships/slide" Target="slides/slide20.xml"/><Relationship Id="rId46" Type="http://schemas.openxmlformats.org/officeDocument/2006/relationships/font" Target="fonts/Merriweather-italic.fntdata"/><Relationship Id="rId23" Type="http://schemas.openxmlformats.org/officeDocument/2006/relationships/slide" Target="slides/slide19.xml"/><Relationship Id="rId45" Type="http://schemas.openxmlformats.org/officeDocument/2006/relationships/font" Target="fonts/Merriweather-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48" Type="http://customschemas.google.com/relationships/presentationmetadata" Target="metadata"/><Relationship Id="rId25" Type="http://schemas.openxmlformats.org/officeDocument/2006/relationships/slide" Target="slides/slide21.xml"/><Relationship Id="rId47" Type="http://schemas.openxmlformats.org/officeDocument/2006/relationships/font" Target="fonts/Merriweather-boldItalic.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ec28dd7866_0_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2ec28dd7866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ec28dd7866_0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2ec28dd7866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ec28dd7866_0_1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2ec28dd7866_0_1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ec28dd7866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2ec28dd7866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ec28dd7866_0_1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g2ec28dd7866_0_1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8" name="Google Shape;398;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ec28dd7866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g2ec28dd7866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ec28dd7866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2ec28dd7866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ec28dd7866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2ec28dd7866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ec28dd7866_0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2ec28dd7866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ec28dd7866_0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2ec28dd7866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ec28dd7866_0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2ec28dd7866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48"/>
          <p:cNvSpPr txBox="1"/>
          <p:nvPr>
            <p:ph type="ctrTitle"/>
          </p:nvPr>
        </p:nvSpPr>
        <p:spPr>
          <a:xfrm>
            <a:off x="1700185" y="1991850"/>
            <a:ext cx="5807400" cy="115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800"/>
              <a:buNone/>
              <a:defRPr b="1" sz="5800"/>
            </a:lvl1pPr>
            <a:lvl2pPr lvl="1" algn="l">
              <a:lnSpc>
                <a:spcPct val="100000"/>
              </a:lnSpc>
              <a:spcBef>
                <a:spcPts val="0"/>
              </a:spcBef>
              <a:spcAft>
                <a:spcPts val="0"/>
              </a:spcAft>
              <a:buSzPts val="5800"/>
              <a:buNone/>
              <a:defRPr b="1" sz="5800"/>
            </a:lvl2pPr>
            <a:lvl3pPr lvl="2" algn="l">
              <a:lnSpc>
                <a:spcPct val="100000"/>
              </a:lnSpc>
              <a:spcBef>
                <a:spcPts val="0"/>
              </a:spcBef>
              <a:spcAft>
                <a:spcPts val="0"/>
              </a:spcAft>
              <a:buSzPts val="5800"/>
              <a:buNone/>
              <a:defRPr b="1" sz="5800"/>
            </a:lvl3pPr>
            <a:lvl4pPr lvl="3" algn="l">
              <a:lnSpc>
                <a:spcPct val="100000"/>
              </a:lnSpc>
              <a:spcBef>
                <a:spcPts val="0"/>
              </a:spcBef>
              <a:spcAft>
                <a:spcPts val="0"/>
              </a:spcAft>
              <a:buSzPts val="5800"/>
              <a:buNone/>
              <a:defRPr b="1" sz="5800"/>
            </a:lvl4pPr>
            <a:lvl5pPr lvl="4" algn="l">
              <a:lnSpc>
                <a:spcPct val="100000"/>
              </a:lnSpc>
              <a:spcBef>
                <a:spcPts val="0"/>
              </a:spcBef>
              <a:spcAft>
                <a:spcPts val="0"/>
              </a:spcAft>
              <a:buSzPts val="5800"/>
              <a:buNone/>
              <a:defRPr b="1" sz="5800"/>
            </a:lvl5pPr>
            <a:lvl6pPr lvl="5" algn="l">
              <a:lnSpc>
                <a:spcPct val="100000"/>
              </a:lnSpc>
              <a:spcBef>
                <a:spcPts val="0"/>
              </a:spcBef>
              <a:spcAft>
                <a:spcPts val="0"/>
              </a:spcAft>
              <a:buSzPts val="5800"/>
              <a:buNone/>
              <a:defRPr b="1" sz="5800"/>
            </a:lvl6pPr>
            <a:lvl7pPr lvl="6" algn="l">
              <a:lnSpc>
                <a:spcPct val="100000"/>
              </a:lnSpc>
              <a:spcBef>
                <a:spcPts val="0"/>
              </a:spcBef>
              <a:spcAft>
                <a:spcPts val="0"/>
              </a:spcAft>
              <a:buSzPts val="5800"/>
              <a:buNone/>
              <a:defRPr b="1" sz="5800"/>
            </a:lvl7pPr>
            <a:lvl8pPr lvl="7" algn="l">
              <a:lnSpc>
                <a:spcPct val="100000"/>
              </a:lnSpc>
              <a:spcBef>
                <a:spcPts val="0"/>
              </a:spcBef>
              <a:spcAft>
                <a:spcPts val="0"/>
              </a:spcAft>
              <a:buSzPts val="5800"/>
              <a:buNone/>
              <a:defRPr b="1" sz="5800"/>
            </a:lvl8pPr>
            <a:lvl9pPr lvl="8" algn="l">
              <a:lnSpc>
                <a:spcPct val="100000"/>
              </a:lnSpc>
              <a:spcBef>
                <a:spcPts val="0"/>
              </a:spcBef>
              <a:spcAft>
                <a:spcPts val="0"/>
              </a:spcAft>
              <a:buSzPts val="5800"/>
              <a:buNone/>
              <a:defRPr b="1" sz="5800"/>
            </a:lvl9pPr>
          </a:lstStyle>
          <a:p/>
        </p:txBody>
      </p:sp>
      <p:sp>
        <p:nvSpPr>
          <p:cNvPr id="11" name="Google Shape;11;p48"/>
          <p:cNvSpPr/>
          <p:nvPr/>
        </p:nvSpPr>
        <p:spPr>
          <a:xfrm>
            <a:off x="7337531" y="463007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48"/>
          <p:cNvSpPr/>
          <p:nvPr/>
        </p:nvSpPr>
        <p:spPr>
          <a:xfrm>
            <a:off x="7790243" y="4182401"/>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48"/>
          <p:cNvSpPr/>
          <p:nvPr/>
        </p:nvSpPr>
        <p:spPr>
          <a:xfrm>
            <a:off x="8893253" y="3333348"/>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48"/>
          <p:cNvSpPr/>
          <p:nvPr/>
        </p:nvSpPr>
        <p:spPr>
          <a:xfrm>
            <a:off x="8771302" y="4923775"/>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48"/>
          <p:cNvSpPr/>
          <p:nvPr/>
        </p:nvSpPr>
        <p:spPr>
          <a:xfrm>
            <a:off x="2386266" y="50813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48"/>
          <p:cNvSpPr/>
          <p:nvPr/>
        </p:nvSpPr>
        <p:spPr>
          <a:xfrm>
            <a:off x="479460" y="2703980"/>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48"/>
          <p:cNvSpPr/>
          <p:nvPr/>
        </p:nvSpPr>
        <p:spPr>
          <a:xfrm>
            <a:off x="261540" y="643097"/>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48"/>
          <p:cNvSpPr/>
          <p:nvPr/>
        </p:nvSpPr>
        <p:spPr>
          <a:xfrm>
            <a:off x="507235" y="1080863"/>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48"/>
          <p:cNvSpPr/>
          <p:nvPr/>
        </p:nvSpPr>
        <p:spPr>
          <a:xfrm>
            <a:off x="8314019" y="3625322"/>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48"/>
          <p:cNvSpPr/>
          <p:nvPr/>
        </p:nvSpPr>
        <p:spPr>
          <a:xfrm>
            <a:off x="8882858" y="4186761"/>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48"/>
          <p:cNvSpPr/>
          <p:nvPr/>
        </p:nvSpPr>
        <p:spPr>
          <a:xfrm>
            <a:off x="158313" y="1596559"/>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48"/>
          <p:cNvSpPr/>
          <p:nvPr/>
        </p:nvSpPr>
        <p:spPr>
          <a:xfrm>
            <a:off x="1396483" y="226428"/>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48"/>
          <p:cNvSpPr/>
          <p:nvPr/>
        </p:nvSpPr>
        <p:spPr>
          <a:xfrm>
            <a:off x="617492" y="2000594"/>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8"/>
          <p:cNvSpPr/>
          <p:nvPr/>
        </p:nvSpPr>
        <p:spPr>
          <a:xfrm>
            <a:off x="3425273" y="387880"/>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48"/>
          <p:cNvSpPr/>
          <p:nvPr/>
        </p:nvSpPr>
        <p:spPr>
          <a:xfrm>
            <a:off x="8014029" y="4567546"/>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mplete pattern">
  <p:cSld name="BLANK_1">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57"/>
          <p:cNvSpPr/>
          <p:nvPr/>
        </p:nvSpPr>
        <p:spPr>
          <a:xfrm>
            <a:off x="-26550" y="-14850"/>
            <a:ext cx="9197100" cy="5173200"/>
          </a:xfrm>
          <a:prstGeom prst="rect">
            <a:avLst/>
          </a:prstGeom>
          <a:solidFill>
            <a:srgbClr val="CFD8DC">
              <a:alpha val="490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57"/>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49"/>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8" name="Shape 28"/>
        <p:cNvGrpSpPr/>
        <p:nvPr/>
      </p:nvGrpSpPr>
      <p:grpSpPr>
        <a:xfrm>
          <a:off x="0" y="0"/>
          <a:ext cx="0" cy="0"/>
          <a:chOff x="0" y="0"/>
          <a:chExt cx="0" cy="0"/>
        </a:xfrm>
      </p:grpSpPr>
      <p:pic>
        <p:nvPicPr>
          <p:cNvPr id="29" name="Google Shape;29;p50"/>
          <p:cNvPicPr preferRelativeResize="0"/>
          <p:nvPr/>
        </p:nvPicPr>
        <p:blipFill rotWithShape="1">
          <a:blip r:embed="rId2">
            <a:alphaModFix/>
          </a:blip>
          <a:srcRect b="0" l="19" r="19" t="0"/>
          <a:stretch/>
        </p:blipFill>
        <p:spPr>
          <a:xfrm flipH="1" rot="10800000">
            <a:off x="5952" y="0"/>
            <a:ext cx="9140602" cy="5143500"/>
          </a:xfrm>
          <a:prstGeom prst="rect">
            <a:avLst/>
          </a:prstGeom>
          <a:noFill/>
          <a:ln>
            <a:noFill/>
          </a:ln>
        </p:spPr>
      </p:pic>
      <p:sp>
        <p:nvSpPr>
          <p:cNvPr id="30" name="Google Shape;30;p50"/>
          <p:cNvSpPr txBox="1"/>
          <p:nvPr>
            <p:ph idx="1" type="body"/>
          </p:nvPr>
        </p:nvSpPr>
        <p:spPr>
          <a:xfrm>
            <a:off x="1215300" y="1723650"/>
            <a:ext cx="6713400" cy="819900"/>
          </a:xfrm>
          <a:prstGeom prst="rect">
            <a:avLst/>
          </a:prstGeom>
          <a:noFill/>
          <a:ln>
            <a:noFill/>
          </a:ln>
        </p:spPr>
        <p:txBody>
          <a:bodyPr anchorCtr="0" anchor="t" bIns="91425" lIns="91425" spcFirstLastPara="1" rIns="91425" wrap="square" tIns="91425">
            <a:noAutofit/>
          </a:bodyPr>
          <a:lstStyle>
            <a:lvl1pPr indent="-457200" lvl="0" marL="457200" algn="ctr">
              <a:lnSpc>
                <a:spcPct val="100000"/>
              </a:lnSpc>
              <a:spcBef>
                <a:spcPts val="600"/>
              </a:spcBef>
              <a:spcAft>
                <a:spcPts val="0"/>
              </a:spcAft>
              <a:buClr>
                <a:schemeClr val="dk1"/>
              </a:buClr>
              <a:buSzPts val="3600"/>
              <a:buChar char="◎"/>
              <a:defRPr i="1" sz="3600"/>
            </a:lvl1pPr>
            <a:lvl2pPr indent="-457200" lvl="1" marL="914400" algn="ctr">
              <a:lnSpc>
                <a:spcPct val="100000"/>
              </a:lnSpc>
              <a:spcBef>
                <a:spcPts val="0"/>
              </a:spcBef>
              <a:spcAft>
                <a:spcPts val="0"/>
              </a:spcAft>
              <a:buClr>
                <a:schemeClr val="dk1"/>
              </a:buClr>
              <a:buSzPts val="3600"/>
              <a:buChar char="○"/>
              <a:defRPr i="1" sz="3600"/>
            </a:lvl2pPr>
            <a:lvl3pPr indent="-457200" lvl="2" marL="1371600" algn="ctr">
              <a:lnSpc>
                <a:spcPct val="100000"/>
              </a:lnSpc>
              <a:spcBef>
                <a:spcPts val="0"/>
              </a:spcBef>
              <a:spcAft>
                <a:spcPts val="0"/>
              </a:spcAft>
              <a:buClr>
                <a:schemeClr val="dk1"/>
              </a:buClr>
              <a:buSzPts val="3600"/>
              <a:buChar char="◉"/>
              <a:defRPr i="1" sz="3600"/>
            </a:lvl3pPr>
            <a:lvl4pPr indent="-457200" lvl="3" marL="1828800" algn="ctr">
              <a:lnSpc>
                <a:spcPct val="100000"/>
              </a:lnSpc>
              <a:spcBef>
                <a:spcPts val="0"/>
              </a:spcBef>
              <a:spcAft>
                <a:spcPts val="0"/>
              </a:spcAft>
              <a:buSzPts val="3600"/>
              <a:buChar char="●"/>
              <a:defRPr i="1" sz="3600"/>
            </a:lvl4pPr>
            <a:lvl5pPr indent="-457200" lvl="4" marL="2286000" algn="ctr">
              <a:lnSpc>
                <a:spcPct val="100000"/>
              </a:lnSpc>
              <a:spcBef>
                <a:spcPts val="0"/>
              </a:spcBef>
              <a:spcAft>
                <a:spcPts val="0"/>
              </a:spcAft>
              <a:buSzPts val="3600"/>
              <a:buChar char="○"/>
              <a:defRPr i="1" sz="3600"/>
            </a:lvl5pPr>
            <a:lvl6pPr indent="-457200" lvl="5" marL="2743200" algn="ctr">
              <a:lnSpc>
                <a:spcPct val="100000"/>
              </a:lnSpc>
              <a:spcBef>
                <a:spcPts val="0"/>
              </a:spcBef>
              <a:spcAft>
                <a:spcPts val="0"/>
              </a:spcAft>
              <a:buSzPts val="3600"/>
              <a:buChar char="■"/>
              <a:defRPr i="1" sz="3600"/>
            </a:lvl6pPr>
            <a:lvl7pPr indent="-457200" lvl="6" marL="3200400" algn="ctr">
              <a:lnSpc>
                <a:spcPct val="100000"/>
              </a:lnSpc>
              <a:spcBef>
                <a:spcPts val="0"/>
              </a:spcBef>
              <a:spcAft>
                <a:spcPts val="0"/>
              </a:spcAft>
              <a:buSzPts val="3600"/>
              <a:buChar char="●"/>
              <a:defRPr i="1" sz="3600"/>
            </a:lvl7pPr>
            <a:lvl8pPr indent="-457200" lvl="7" marL="3657600" algn="ctr">
              <a:lnSpc>
                <a:spcPct val="100000"/>
              </a:lnSpc>
              <a:spcBef>
                <a:spcPts val="0"/>
              </a:spcBef>
              <a:spcAft>
                <a:spcPts val="0"/>
              </a:spcAft>
              <a:buSzPts val="3600"/>
              <a:buChar char="○"/>
              <a:defRPr i="1" sz="3600"/>
            </a:lvl8pPr>
            <a:lvl9pPr indent="-457200" lvl="8" marL="4114800" algn="ctr">
              <a:lnSpc>
                <a:spcPct val="100000"/>
              </a:lnSpc>
              <a:spcBef>
                <a:spcPts val="0"/>
              </a:spcBef>
              <a:spcAft>
                <a:spcPts val="0"/>
              </a:spcAft>
              <a:buSzPts val="3600"/>
              <a:buChar char="■"/>
              <a:defRPr i="1" sz="3600"/>
            </a:lvl9pPr>
          </a:lstStyle>
          <a:p/>
        </p:txBody>
      </p:sp>
      <p:grpSp>
        <p:nvGrpSpPr>
          <p:cNvPr id="31" name="Google Shape;31;p50"/>
          <p:cNvGrpSpPr/>
          <p:nvPr/>
        </p:nvGrpSpPr>
        <p:grpSpPr>
          <a:xfrm>
            <a:off x="3839646" y="782918"/>
            <a:ext cx="1464573" cy="842707"/>
            <a:chOff x="3593400" y="1729675"/>
            <a:chExt cx="1957200" cy="1123610"/>
          </a:xfrm>
        </p:grpSpPr>
        <p:sp>
          <p:nvSpPr>
            <p:cNvPr id="32" name="Google Shape;32;p50"/>
            <p:cNvSpPr txBox="1"/>
            <p:nvPr/>
          </p:nvSpPr>
          <p:spPr>
            <a:xfrm>
              <a:off x="3593400" y="1729675"/>
              <a:ext cx="1957200" cy="87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1"/>
                  </a:solidFill>
                  <a:latin typeface="Arial"/>
                  <a:ea typeface="Arial"/>
                  <a:cs typeface="Arial"/>
                  <a:sym typeface="Arial"/>
                </a:rPr>
                <a:t>“</a:t>
              </a:r>
              <a:endParaRPr b="1" i="0" sz="6000" u="none" cap="none" strike="noStrike">
                <a:solidFill>
                  <a:schemeClr val="accent1"/>
                </a:solidFill>
                <a:latin typeface="Arial"/>
                <a:ea typeface="Arial"/>
                <a:cs typeface="Arial"/>
                <a:sym typeface="Arial"/>
              </a:endParaRPr>
            </a:p>
          </p:txBody>
        </p:sp>
        <p:sp>
          <p:nvSpPr>
            <p:cNvPr id="33" name="Google Shape;33;p50"/>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50"/>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5" name="Google Shape;35;p50"/>
          <p:cNvCxnSpPr>
            <a:endCxn id="33" idx="1"/>
          </p:cNvCxnSpPr>
          <p:nvPr/>
        </p:nvCxnSpPr>
        <p:spPr>
          <a:xfrm>
            <a:off x="3750511" y="390297"/>
            <a:ext cx="532200" cy="535500"/>
          </a:xfrm>
          <a:prstGeom prst="straightConnector1">
            <a:avLst/>
          </a:prstGeom>
          <a:noFill/>
          <a:ln cap="flat" cmpd="sng" w="9525">
            <a:solidFill>
              <a:srgbClr val="CFD8DC"/>
            </a:solidFill>
            <a:prstDash val="solid"/>
            <a:round/>
            <a:headEnd len="sm" w="sm" type="none"/>
            <a:tailEnd len="sm" w="sm" type="none"/>
          </a:ln>
        </p:spPr>
      </p:cxnSp>
      <p:cxnSp>
        <p:nvCxnSpPr>
          <p:cNvPr id="36" name="Google Shape;36;p50"/>
          <p:cNvCxnSpPr/>
          <p:nvPr/>
        </p:nvCxnSpPr>
        <p:spPr>
          <a:xfrm rot="10800000">
            <a:off x="4362902" y="436125"/>
            <a:ext cx="209100" cy="369600"/>
          </a:xfrm>
          <a:prstGeom prst="straightConnector1">
            <a:avLst/>
          </a:prstGeom>
          <a:noFill/>
          <a:ln cap="flat" cmpd="sng" w="9525">
            <a:solidFill>
              <a:srgbClr val="CFD8DC"/>
            </a:solidFill>
            <a:prstDash val="solid"/>
            <a:round/>
            <a:headEnd len="sm" w="sm" type="none"/>
            <a:tailEnd len="sm" w="sm" type="none"/>
          </a:ln>
        </p:spPr>
      </p:cxnSp>
      <p:cxnSp>
        <p:nvCxnSpPr>
          <p:cNvPr id="37" name="Google Shape;37;p50"/>
          <p:cNvCxnSpPr/>
          <p:nvPr/>
        </p:nvCxnSpPr>
        <p:spPr>
          <a:xfrm flipH="1" rot="10800000">
            <a:off x="4704510" y="351930"/>
            <a:ext cx="347100" cy="474600"/>
          </a:xfrm>
          <a:prstGeom prst="straightConnector1">
            <a:avLst/>
          </a:prstGeom>
          <a:noFill/>
          <a:ln cap="flat" cmpd="sng" w="9525">
            <a:solidFill>
              <a:srgbClr val="CFD8DC"/>
            </a:solidFill>
            <a:prstDash val="solid"/>
            <a:round/>
            <a:headEnd len="sm" w="sm" type="none"/>
            <a:tailEnd len="sm" w="sm" type="none"/>
          </a:ln>
        </p:spPr>
      </p:cxnSp>
      <p:sp>
        <p:nvSpPr>
          <p:cNvPr id="38" name="Google Shape;38;p50"/>
          <p:cNvSpPr txBox="1"/>
          <p:nvPr>
            <p:ph idx="12" type="sldNum"/>
          </p:nvPr>
        </p:nvSpPr>
        <p:spPr>
          <a:xfrm>
            <a:off x="-87" y="4749844"/>
            <a:ext cx="91440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Google Shape;40;p51"/>
          <p:cNvSpPr txBox="1"/>
          <p:nvPr>
            <p:ph type="ctrTitle"/>
          </p:nvPr>
        </p:nvSpPr>
        <p:spPr>
          <a:xfrm>
            <a:off x="1546025" y="1754794"/>
            <a:ext cx="58326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400"/>
              <a:buNone/>
              <a:defRPr b="1" sz="4400"/>
            </a:lvl1pPr>
            <a:lvl2pPr lvl="1" algn="l">
              <a:lnSpc>
                <a:spcPct val="100000"/>
              </a:lnSpc>
              <a:spcBef>
                <a:spcPts val="0"/>
              </a:spcBef>
              <a:spcAft>
                <a:spcPts val="0"/>
              </a:spcAft>
              <a:buSzPts val="4400"/>
              <a:buNone/>
              <a:defRPr b="1" sz="4400"/>
            </a:lvl2pPr>
            <a:lvl3pPr lvl="2" algn="l">
              <a:lnSpc>
                <a:spcPct val="100000"/>
              </a:lnSpc>
              <a:spcBef>
                <a:spcPts val="0"/>
              </a:spcBef>
              <a:spcAft>
                <a:spcPts val="0"/>
              </a:spcAft>
              <a:buSzPts val="4400"/>
              <a:buNone/>
              <a:defRPr b="1" sz="4400"/>
            </a:lvl3pPr>
            <a:lvl4pPr lvl="3" algn="l">
              <a:lnSpc>
                <a:spcPct val="100000"/>
              </a:lnSpc>
              <a:spcBef>
                <a:spcPts val="0"/>
              </a:spcBef>
              <a:spcAft>
                <a:spcPts val="0"/>
              </a:spcAft>
              <a:buSzPts val="4400"/>
              <a:buNone/>
              <a:defRPr b="1" sz="4400"/>
            </a:lvl4pPr>
            <a:lvl5pPr lvl="4" algn="l">
              <a:lnSpc>
                <a:spcPct val="100000"/>
              </a:lnSpc>
              <a:spcBef>
                <a:spcPts val="0"/>
              </a:spcBef>
              <a:spcAft>
                <a:spcPts val="0"/>
              </a:spcAft>
              <a:buSzPts val="4400"/>
              <a:buNone/>
              <a:defRPr b="1" sz="4400"/>
            </a:lvl5pPr>
            <a:lvl6pPr lvl="5" algn="l">
              <a:lnSpc>
                <a:spcPct val="100000"/>
              </a:lnSpc>
              <a:spcBef>
                <a:spcPts val="0"/>
              </a:spcBef>
              <a:spcAft>
                <a:spcPts val="0"/>
              </a:spcAft>
              <a:buSzPts val="4400"/>
              <a:buNone/>
              <a:defRPr b="1" sz="4400"/>
            </a:lvl6pPr>
            <a:lvl7pPr lvl="6" algn="l">
              <a:lnSpc>
                <a:spcPct val="100000"/>
              </a:lnSpc>
              <a:spcBef>
                <a:spcPts val="0"/>
              </a:spcBef>
              <a:spcAft>
                <a:spcPts val="0"/>
              </a:spcAft>
              <a:buSzPts val="4400"/>
              <a:buNone/>
              <a:defRPr b="1" sz="4400"/>
            </a:lvl7pPr>
            <a:lvl8pPr lvl="7" algn="l">
              <a:lnSpc>
                <a:spcPct val="100000"/>
              </a:lnSpc>
              <a:spcBef>
                <a:spcPts val="0"/>
              </a:spcBef>
              <a:spcAft>
                <a:spcPts val="0"/>
              </a:spcAft>
              <a:buSzPts val="4400"/>
              <a:buNone/>
              <a:defRPr b="1" sz="4400"/>
            </a:lvl8pPr>
            <a:lvl9pPr lvl="8" algn="l">
              <a:lnSpc>
                <a:spcPct val="100000"/>
              </a:lnSpc>
              <a:spcBef>
                <a:spcPts val="0"/>
              </a:spcBef>
              <a:spcAft>
                <a:spcPts val="0"/>
              </a:spcAft>
              <a:buSzPts val="4400"/>
              <a:buNone/>
              <a:defRPr b="1" sz="4400"/>
            </a:lvl9pPr>
          </a:lstStyle>
          <a:p/>
        </p:txBody>
      </p:sp>
      <p:sp>
        <p:nvSpPr>
          <p:cNvPr id="41" name="Google Shape;41;p51"/>
          <p:cNvSpPr txBox="1"/>
          <p:nvPr>
            <p:ph idx="1" type="subTitle"/>
          </p:nvPr>
        </p:nvSpPr>
        <p:spPr>
          <a:xfrm>
            <a:off x="1546025" y="3011511"/>
            <a:ext cx="58326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3"/>
              </a:buClr>
              <a:buSzPts val="3000"/>
              <a:buNone/>
              <a:defRPr>
                <a:solidFill>
                  <a:schemeClr val="accent3"/>
                </a:solidFill>
              </a:defRPr>
            </a:lvl1pPr>
            <a:lvl2pPr lvl="1" algn="l">
              <a:lnSpc>
                <a:spcPct val="100000"/>
              </a:lnSpc>
              <a:spcBef>
                <a:spcPts val="0"/>
              </a:spcBef>
              <a:spcAft>
                <a:spcPts val="0"/>
              </a:spcAft>
              <a:buClr>
                <a:schemeClr val="accent3"/>
              </a:buClr>
              <a:buSzPts val="3000"/>
              <a:buNone/>
              <a:defRPr sz="3000">
                <a:solidFill>
                  <a:schemeClr val="accent3"/>
                </a:solidFill>
              </a:defRPr>
            </a:lvl2pPr>
            <a:lvl3pPr lvl="2" algn="l">
              <a:lnSpc>
                <a:spcPct val="100000"/>
              </a:lnSpc>
              <a:spcBef>
                <a:spcPts val="0"/>
              </a:spcBef>
              <a:spcAft>
                <a:spcPts val="0"/>
              </a:spcAft>
              <a:buClr>
                <a:schemeClr val="accent3"/>
              </a:buClr>
              <a:buSzPts val="3000"/>
              <a:buNone/>
              <a:defRPr sz="3000">
                <a:solidFill>
                  <a:schemeClr val="accent3"/>
                </a:solidFill>
              </a:defRPr>
            </a:lvl3pPr>
            <a:lvl4pPr lvl="3" algn="l">
              <a:lnSpc>
                <a:spcPct val="100000"/>
              </a:lnSpc>
              <a:spcBef>
                <a:spcPts val="0"/>
              </a:spcBef>
              <a:spcAft>
                <a:spcPts val="0"/>
              </a:spcAft>
              <a:buClr>
                <a:schemeClr val="accent3"/>
              </a:buClr>
              <a:buSzPts val="3000"/>
              <a:buNone/>
              <a:defRPr sz="3000">
                <a:solidFill>
                  <a:schemeClr val="accent3"/>
                </a:solidFill>
              </a:defRPr>
            </a:lvl4pPr>
            <a:lvl5pPr lvl="4" algn="l">
              <a:lnSpc>
                <a:spcPct val="100000"/>
              </a:lnSpc>
              <a:spcBef>
                <a:spcPts val="0"/>
              </a:spcBef>
              <a:spcAft>
                <a:spcPts val="0"/>
              </a:spcAft>
              <a:buClr>
                <a:schemeClr val="accent3"/>
              </a:buClr>
              <a:buSzPts val="3000"/>
              <a:buNone/>
              <a:defRPr sz="3000">
                <a:solidFill>
                  <a:schemeClr val="accent3"/>
                </a:solidFill>
              </a:defRPr>
            </a:lvl5pPr>
            <a:lvl6pPr lvl="5" algn="l">
              <a:lnSpc>
                <a:spcPct val="100000"/>
              </a:lnSpc>
              <a:spcBef>
                <a:spcPts val="0"/>
              </a:spcBef>
              <a:spcAft>
                <a:spcPts val="0"/>
              </a:spcAft>
              <a:buClr>
                <a:schemeClr val="accent3"/>
              </a:buClr>
              <a:buSzPts val="3000"/>
              <a:buNone/>
              <a:defRPr sz="3000">
                <a:solidFill>
                  <a:schemeClr val="accent3"/>
                </a:solidFill>
              </a:defRPr>
            </a:lvl6pPr>
            <a:lvl7pPr lvl="6" algn="l">
              <a:lnSpc>
                <a:spcPct val="100000"/>
              </a:lnSpc>
              <a:spcBef>
                <a:spcPts val="0"/>
              </a:spcBef>
              <a:spcAft>
                <a:spcPts val="0"/>
              </a:spcAft>
              <a:buClr>
                <a:schemeClr val="accent3"/>
              </a:buClr>
              <a:buSzPts val="3000"/>
              <a:buNone/>
              <a:defRPr sz="3000">
                <a:solidFill>
                  <a:schemeClr val="accent3"/>
                </a:solidFill>
              </a:defRPr>
            </a:lvl7pPr>
            <a:lvl8pPr lvl="7" algn="l">
              <a:lnSpc>
                <a:spcPct val="100000"/>
              </a:lnSpc>
              <a:spcBef>
                <a:spcPts val="0"/>
              </a:spcBef>
              <a:spcAft>
                <a:spcPts val="0"/>
              </a:spcAft>
              <a:buClr>
                <a:schemeClr val="accent3"/>
              </a:buClr>
              <a:buSzPts val="3000"/>
              <a:buNone/>
              <a:defRPr sz="3000">
                <a:solidFill>
                  <a:schemeClr val="accent3"/>
                </a:solidFill>
              </a:defRPr>
            </a:lvl8pPr>
            <a:lvl9pPr lvl="8" algn="l">
              <a:lnSpc>
                <a:spcPct val="100000"/>
              </a:lnSpc>
              <a:spcBef>
                <a:spcPts val="0"/>
              </a:spcBef>
              <a:spcAft>
                <a:spcPts val="0"/>
              </a:spcAft>
              <a:buClr>
                <a:schemeClr val="accent3"/>
              </a:buClr>
              <a:buSzPts val="3000"/>
              <a:buNone/>
              <a:defRPr sz="3000">
                <a:solidFill>
                  <a:schemeClr val="accent3"/>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42" name="Shape 42"/>
        <p:cNvGrpSpPr/>
        <p:nvPr/>
      </p:nvGrpSpPr>
      <p:grpSpPr>
        <a:xfrm>
          <a:off x="0" y="0"/>
          <a:ext cx="0" cy="0"/>
          <a:chOff x="0" y="0"/>
          <a:chExt cx="0" cy="0"/>
        </a:xfrm>
      </p:grpSpPr>
      <p:sp>
        <p:nvSpPr>
          <p:cNvPr id="43" name="Google Shape;43;p52"/>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4" name="Google Shape;44;p52"/>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SzPts val="2400"/>
              <a:buChar char="◎"/>
              <a:defRPr sz="2400"/>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sz="2400"/>
            </a:lvl4pPr>
            <a:lvl5pPr indent="-381000" lvl="4" marL="2286000" algn="l">
              <a:lnSpc>
                <a:spcPct val="100000"/>
              </a:lnSpc>
              <a:spcBef>
                <a:spcPts val="0"/>
              </a:spcBef>
              <a:spcAft>
                <a:spcPts val="0"/>
              </a:spcAft>
              <a:buSzPts val="2400"/>
              <a:buChar char="○"/>
              <a:defRPr sz="2400"/>
            </a:lvl5pPr>
            <a:lvl6pPr indent="-381000" lvl="5" marL="2743200" algn="l">
              <a:lnSpc>
                <a:spcPct val="100000"/>
              </a:lnSpc>
              <a:spcBef>
                <a:spcPts val="0"/>
              </a:spcBef>
              <a:spcAft>
                <a:spcPts val="0"/>
              </a:spcAft>
              <a:buSzPts val="2400"/>
              <a:buChar char="■"/>
              <a:defRPr sz="2400"/>
            </a:lvl6pPr>
            <a:lvl7pPr indent="-381000" lvl="6" marL="3200400" algn="l">
              <a:lnSpc>
                <a:spcPct val="100000"/>
              </a:lnSpc>
              <a:spcBef>
                <a:spcPts val="0"/>
              </a:spcBef>
              <a:spcAft>
                <a:spcPts val="0"/>
              </a:spcAft>
              <a:buSzPts val="2400"/>
              <a:buChar char="●"/>
              <a:defRPr sz="2400"/>
            </a:lvl7pPr>
            <a:lvl8pPr indent="-381000" lvl="7" marL="3657600" algn="l">
              <a:lnSpc>
                <a:spcPct val="100000"/>
              </a:lnSpc>
              <a:spcBef>
                <a:spcPts val="0"/>
              </a:spcBef>
              <a:spcAft>
                <a:spcPts val="0"/>
              </a:spcAft>
              <a:buSzPts val="2400"/>
              <a:buChar char="○"/>
              <a:defRPr sz="2400"/>
            </a:lvl8pPr>
            <a:lvl9pPr indent="-381000" lvl="8" marL="4114800" algn="l">
              <a:lnSpc>
                <a:spcPct val="100000"/>
              </a:lnSpc>
              <a:spcBef>
                <a:spcPts val="0"/>
              </a:spcBef>
              <a:spcAft>
                <a:spcPts val="0"/>
              </a:spcAft>
              <a:buSzPts val="2400"/>
              <a:buChar char="■"/>
              <a:defRPr sz="2400"/>
            </a:lvl9pPr>
          </a:lstStyle>
          <a:p/>
        </p:txBody>
      </p:sp>
      <p:sp>
        <p:nvSpPr>
          <p:cNvPr id="45" name="Google Shape;45;p52"/>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6" name="Shape 46"/>
        <p:cNvGrpSpPr/>
        <p:nvPr/>
      </p:nvGrpSpPr>
      <p:grpSpPr>
        <a:xfrm>
          <a:off x="0" y="0"/>
          <a:ext cx="0" cy="0"/>
          <a:chOff x="0" y="0"/>
          <a:chExt cx="0" cy="0"/>
        </a:xfrm>
      </p:grpSpPr>
      <p:sp>
        <p:nvSpPr>
          <p:cNvPr id="47" name="Google Shape;47;p53"/>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8" name="Google Shape;48;p53"/>
          <p:cNvSpPr txBox="1"/>
          <p:nvPr>
            <p:ph idx="1" type="body"/>
          </p:nvPr>
        </p:nvSpPr>
        <p:spPr>
          <a:xfrm>
            <a:off x="786137" y="1200150"/>
            <a:ext cx="3675300" cy="37257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49" name="Google Shape;49;p53"/>
          <p:cNvSpPr txBox="1"/>
          <p:nvPr>
            <p:ph idx="2" type="body"/>
          </p:nvPr>
        </p:nvSpPr>
        <p:spPr>
          <a:xfrm>
            <a:off x="4682659" y="1200150"/>
            <a:ext cx="3675300" cy="37257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50" name="Google Shape;50;p53"/>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51" name="Shape 51"/>
        <p:cNvGrpSpPr/>
        <p:nvPr/>
      </p:nvGrpSpPr>
      <p:grpSpPr>
        <a:xfrm>
          <a:off x="0" y="0"/>
          <a:ext cx="0" cy="0"/>
          <a:chOff x="0" y="0"/>
          <a:chExt cx="0" cy="0"/>
        </a:xfrm>
      </p:grpSpPr>
      <p:sp>
        <p:nvSpPr>
          <p:cNvPr id="52" name="Google Shape;52;p54"/>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53" name="Google Shape;53;p54"/>
          <p:cNvSpPr txBox="1"/>
          <p:nvPr>
            <p:ph idx="1" type="body"/>
          </p:nvPr>
        </p:nvSpPr>
        <p:spPr>
          <a:xfrm>
            <a:off x="786150" y="1200150"/>
            <a:ext cx="24198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54" name="Google Shape;54;p54"/>
          <p:cNvSpPr txBox="1"/>
          <p:nvPr>
            <p:ph idx="2" type="body"/>
          </p:nvPr>
        </p:nvSpPr>
        <p:spPr>
          <a:xfrm>
            <a:off x="3329992" y="1200150"/>
            <a:ext cx="24198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55" name="Google Shape;55;p54"/>
          <p:cNvSpPr txBox="1"/>
          <p:nvPr>
            <p:ph idx="3" type="body"/>
          </p:nvPr>
        </p:nvSpPr>
        <p:spPr>
          <a:xfrm>
            <a:off x="5873834" y="1200150"/>
            <a:ext cx="24198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56" name="Google Shape;56;p54"/>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55"/>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59" name="Google Shape;59;p55"/>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60" name="Shape 60"/>
        <p:cNvGrpSpPr/>
        <p:nvPr/>
      </p:nvGrpSpPr>
      <p:grpSpPr>
        <a:xfrm>
          <a:off x="0" y="0"/>
          <a:ext cx="0" cy="0"/>
          <a:chOff x="0" y="0"/>
          <a:chExt cx="0" cy="0"/>
        </a:xfrm>
      </p:grpSpPr>
      <p:sp>
        <p:nvSpPr>
          <p:cNvPr id="61" name="Google Shape;61;p56"/>
          <p:cNvSpPr txBox="1"/>
          <p:nvPr>
            <p:ph idx="1" type="body"/>
          </p:nvPr>
        </p:nvSpPr>
        <p:spPr>
          <a:xfrm>
            <a:off x="457200" y="4055343"/>
            <a:ext cx="8229600" cy="368700"/>
          </a:xfrm>
          <a:prstGeom prst="rect">
            <a:avLst/>
          </a:prstGeom>
          <a:noFill/>
          <a:ln>
            <a:noFill/>
          </a:ln>
        </p:spPr>
        <p:txBody>
          <a:bodyPr anchorCtr="0" anchor="t" bIns="91425" lIns="91425" spcFirstLastPara="1" rIns="91425" wrap="square" tIns="91425">
            <a:noAutofit/>
          </a:bodyPr>
          <a:lstStyle>
            <a:lvl1pPr indent="-228600" lvl="0" marL="457200" algn="ctr">
              <a:lnSpc>
                <a:spcPct val="100000"/>
              </a:lnSpc>
              <a:spcBef>
                <a:spcPts val="360"/>
              </a:spcBef>
              <a:spcAft>
                <a:spcPts val="0"/>
              </a:spcAft>
              <a:buSzPts val="1800"/>
              <a:buNone/>
              <a:defRPr sz="1800"/>
            </a:lvl1pPr>
          </a:lstStyle>
          <a:p/>
        </p:txBody>
      </p:sp>
      <p:sp>
        <p:nvSpPr>
          <p:cNvPr id="62" name="Google Shape;62;p56"/>
          <p:cNvSpPr txBox="1"/>
          <p:nvPr>
            <p:ph idx="12" type="sldNum"/>
          </p:nvPr>
        </p:nvSpPr>
        <p:spPr>
          <a:xfrm>
            <a:off x="-92" y="4749844"/>
            <a:ext cx="91440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47"/>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1pPr>
            <a:lvl2pPr lvl="1"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2pPr>
            <a:lvl3pPr lvl="2"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3pPr>
            <a:lvl4pPr lvl="3"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4pPr>
            <a:lvl5pPr lvl="4"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5pPr>
            <a:lvl6pPr lvl="5"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6pPr>
            <a:lvl7pPr lvl="6"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7pPr>
            <a:lvl8pPr lvl="7"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8pPr>
            <a:lvl9pPr lvl="8"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9pPr>
          </a:lstStyle>
          <a:p/>
        </p:txBody>
      </p:sp>
      <p:sp>
        <p:nvSpPr>
          <p:cNvPr id="7" name="Google Shape;7;p47"/>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600"/>
              </a:spcBef>
              <a:spcAft>
                <a:spcPts val="0"/>
              </a:spcAft>
              <a:buClr>
                <a:schemeClr val="accent4"/>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marR="0" rtl="0" algn="l">
              <a:lnSpc>
                <a:spcPct val="100000"/>
              </a:lnSpc>
              <a:spcBef>
                <a:spcPts val="0"/>
              </a:spcBef>
              <a:spcAft>
                <a:spcPts val="0"/>
              </a:spcAft>
              <a:buClr>
                <a:schemeClr val="accent4"/>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marR="0" rtl="0" algn="l">
              <a:lnSpc>
                <a:spcPct val="100000"/>
              </a:lnSpc>
              <a:spcBef>
                <a:spcPts val="0"/>
              </a:spcBef>
              <a:spcAft>
                <a:spcPts val="0"/>
              </a:spcAft>
              <a:buClr>
                <a:schemeClr val="accent4"/>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47"/>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
          <p:cNvSpPr txBox="1"/>
          <p:nvPr>
            <p:ph type="ctrTitle"/>
          </p:nvPr>
        </p:nvSpPr>
        <p:spPr>
          <a:xfrm>
            <a:off x="3581700" y="337200"/>
            <a:ext cx="5562300" cy="1398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800"/>
              <a:buNone/>
            </a:pPr>
            <a:r>
              <a:rPr lang="en" sz="3100">
                <a:solidFill>
                  <a:srgbClr val="198754"/>
                </a:solidFill>
              </a:rPr>
              <a:t>Operating Systems</a:t>
            </a:r>
            <a:endParaRPr sz="3100">
              <a:solidFill>
                <a:srgbClr val="198754"/>
              </a:solidFill>
            </a:endParaRPr>
          </a:p>
          <a:p>
            <a:pPr indent="0" lvl="0" marL="0" rtl="0" algn="l">
              <a:lnSpc>
                <a:spcPct val="100000"/>
              </a:lnSpc>
              <a:spcBef>
                <a:spcPts val="0"/>
              </a:spcBef>
              <a:spcAft>
                <a:spcPts val="0"/>
              </a:spcAft>
              <a:buSzPts val="5800"/>
              <a:buNone/>
            </a:pPr>
            <a:r>
              <a:rPr lang="en" sz="3100">
                <a:solidFill>
                  <a:srgbClr val="198754"/>
                </a:solidFill>
              </a:rPr>
              <a:t>Lecture : 5</a:t>
            </a:r>
            <a:endParaRPr sz="3100">
              <a:solidFill>
                <a:srgbClr val="198754"/>
              </a:solidFill>
            </a:endParaRPr>
          </a:p>
        </p:txBody>
      </p:sp>
      <p:pic>
        <p:nvPicPr>
          <p:cNvPr id="71" name="Google Shape;71;p1"/>
          <p:cNvPicPr preferRelativeResize="0"/>
          <p:nvPr/>
        </p:nvPicPr>
        <p:blipFill rotWithShape="1">
          <a:blip r:embed="rId3">
            <a:alphaModFix/>
          </a:blip>
          <a:srcRect b="0" l="0" r="0" t="0"/>
          <a:stretch/>
        </p:blipFill>
        <p:spPr>
          <a:xfrm>
            <a:off x="290350" y="1805000"/>
            <a:ext cx="3234900" cy="3234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0" name="Shape 150"/>
        <p:cNvGrpSpPr/>
        <p:nvPr/>
      </p:nvGrpSpPr>
      <p:grpSpPr>
        <a:xfrm>
          <a:off x="0" y="0"/>
          <a:ext cx="0" cy="0"/>
          <a:chOff x="0" y="0"/>
          <a:chExt cx="0" cy="0"/>
        </a:xfrm>
      </p:grpSpPr>
      <p:sp>
        <p:nvSpPr>
          <p:cNvPr id="151" name="Google Shape;151;g2ec28dd7866_0_64"/>
          <p:cNvSpPr/>
          <p:nvPr/>
        </p:nvSpPr>
        <p:spPr>
          <a:xfrm>
            <a:off x="1617825" y="342925"/>
            <a:ext cx="59082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g2ec28dd7866_0_64"/>
          <p:cNvSpPr txBox="1"/>
          <p:nvPr>
            <p:ph idx="12" type="sldNum"/>
          </p:nvPr>
        </p:nvSpPr>
        <p:spPr>
          <a:xfrm>
            <a:off x="-87" y="4749844"/>
            <a:ext cx="91440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153" name="Google Shape;153;g2ec28dd7866_0_64"/>
          <p:cNvSpPr txBox="1"/>
          <p:nvPr/>
        </p:nvSpPr>
        <p:spPr>
          <a:xfrm>
            <a:off x="8406325" y="1246225"/>
            <a:ext cx="652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g2ec28dd7866_0_64"/>
          <p:cNvSpPr txBox="1"/>
          <p:nvPr>
            <p:ph idx="4294967295" type="ctrTitle"/>
          </p:nvPr>
        </p:nvSpPr>
        <p:spPr>
          <a:xfrm>
            <a:off x="2311350" y="259950"/>
            <a:ext cx="4521300" cy="613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3000" u="none" cap="none" strike="noStrike">
                <a:solidFill>
                  <a:srgbClr val="198754"/>
                </a:solidFill>
                <a:latin typeface="Roboto Slab"/>
                <a:ea typeface="Roboto Slab"/>
                <a:cs typeface="Roboto Slab"/>
                <a:sym typeface="Roboto Slab"/>
              </a:rPr>
              <a:t>Disadvantages of UI</a:t>
            </a:r>
            <a:endParaRPr b="1" i="0" sz="3000" u="none" cap="none" strike="noStrike">
              <a:solidFill>
                <a:srgbClr val="198754"/>
              </a:solidFill>
              <a:latin typeface="Roboto Slab"/>
              <a:ea typeface="Roboto Slab"/>
              <a:cs typeface="Roboto Slab"/>
              <a:sym typeface="Roboto Slab"/>
            </a:endParaRPr>
          </a:p>
        </p:txBody>
      </p:sp>
      <p:sp>
        <p:nvSpPr>
          <p:cNvPr id="155" name="Google Shape;155;g2ec28dd7866_0_64"/>
          <p:cNvSpPr txBox="1"/>
          <p:nvPr/>
        </p:nvSpPr>
        <p:spPr>
          <a:xfrm>
            <a:off x="832425" y="1059900"/>
            <a:ext cx="7331700" cy="26700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0"/>
              </a:spcAft>
              <a:buClr>
                <a:srgbClr val="000000"/>
              </a:buClr>
              <a:buSzPts val="1600"/>
              <a:buFont typeface="Merriweather"/>
              <a:buChar char="●"/>
            </a:pPr>
            <a:r>
              <a:rPr b="1" i="0" lang="en" sz="1600" u="none" cap="none" strike="noStrike">
                <a:solidFill>
                  <a:srgbClr val="000000"/>
                </a:solidFill>
                <a:latin typeface="Merriweather"/>
                <a:ea typeface="Merriweather"/>
                <a:cs typeface="Merriweather"/>
                <a:sym typeface="Merriweather"/>
              </a:rPr>
              <a:t>Complexity</a:t>
            </a:r>
            <a:r>
              <a:rPr b="0" i="0" lang="en" sz="1600" u="none" cap="none" strike="noStrike">
                <a:solidFill>
                  <a:srgbClr val="000000"/>
                </a:solidFill>
                <a:latin typeface="Merriweather"/>
                <a:ea typeface="Merriweather"/>
                <a:cs typeface="Merriweather"/>
                <a:sym typeface="Merriweather"/>
              </a:rPr>
              <a:t>: A UI that is overly complex and difficult to use can reduce efficiency and increase frustration for users.</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15000"/>
              </a:lnSpc>
              <a:spcBef>
                <a:spcPts val="1000"/>
              </a:spcBef>
              <a:spcAft>
                <a:spcPts val="0"/>
              </a:spcAft>
              <a:buClr>
                <a:srgbClr val="000000"/>
              </a:buClr>
              <a:buSzPts val="1600"/>
              <a:buFont typeface="Merriweather"/>
              <a:buChar char="●"/>
            </a:pPr>
            <a:r>
              <a:rPr b="1" i="0" lang="en" sz="1600" u="none" cap="none" strike="noStrike">
                <a:solidFill>
                  <a:srgbClr val="000000"/>
                </a:solidFill>
                <a:latin typeface="Merriweather"/>
                <a:ea typeface="Merriweather"/>
                <a:cs typeface="Merriweather"/>
                <a:sym typeface="Merriweather"/>
              </a:rPr>
              <a:t>Limitations</a:t>
            </a:r>
            <a:r>
              <a:rPr b="0" i="0" lang="en" sz="1600" u="none" cap="none" strike="noStrike">
                <a:solidFill>
                  <a:srgbClr val="000000"/>
                </a:solidFill>
                <a:latin typeface="Merriweather"/>
                <a:ea typeface="Merriweather"/>
                <a:cs typeface="Merriweather"/>
                <a:sym typeface="Merriweather"/>
              </a:rPr>
              <a:t>: UI can be limited by the underlying technology, making it difficult to provide a seamless and consistent experience across different devices and platforms.</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15000"/>
              </a:lnSpc>
              <a:spcBef>
                <a:spcPts val="1000"/>
              </a:spcBef>
              <a:spcAft>
                <a:spcPts val="1000"/>
              </a:spcAft>
              <a:buClr>
                <a:srgbClr val="000000"/>
              </a:buClr>
              <a:buSzPts val="1600"/>
              <a:buFont typeface="Merriweather"/>
              <a:buChar char="●"/>
            </a:pPr>
            <a:r>
              <a:rPr b="1" i="0" lang="en" sz="1600" u="none" cap="none" strike="noStrike">
                <a:solidFill>
                  <a:srgbClr val="000000"/>
                </a:solidFill>
                <a:latin typeface="Merriweather"/>
                <a:ea typeface="Merriweather"/>
                <a:cs typeface="Merriweather"/>
                <a:sym typeface="Merriweather"/>
              </a:rPr>
              <a:t>Resource Requirements</a:t>
            </a:r>
            <a:r>
              <a:rPr b="0" i="0" lang="en" sz="1600" u="none" cap="none" strike="noStrike">
                <a:solidFill>
                  <a:srgbClr val="000000"/>
                </a:solidFill>
                <a:latin typeface="Merriweather"/>
                <a:ea typeface="Merriweather"/>
                <a:cs typeface="Merriweather"/>
                <a:sym typeface="Merriweather"/>
              </a:rPr>
              <a:t>: UI can be resource-intensive, requiring significant processing power and memory to function smoothly and efficiently.</a:t>
            </a:r>
            <a:endParaRPr b="0" i="0" sz="16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9" name="Shape 159"/>
        <p:cNvGrpSpPr/>
        <p:nvPr/>
      </p:nvGrpSpPr>
      <p:grpSpPr>
        <a:xfrm>
          <a:off x="0" y="0"/>
          <a:ext cx="0" cy="0"/>
          <a:chOff x="0" y="0"/>
          <a:chExt cx="0" cy="0"/>
        </a:xfrm>
      </p:grpSpPr>
      <p:sp>
        <p:nvSpPr>
          <p:cNvPr id="160" name="Google Shape;160;g2ec28dd7866_0_72"/>
          <p:cNvSpPr/>
          <p:nvPr/>
        </p:nvSpPr>
        <p:spPr>
          <a:xfrm>
            <a:off x="1617825" y="342925"/>
            <a:ext cx="59082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g2ec28dd7866_0_72"/>
          <p:cNvSpPr txBox="1"/>
          <p:nvPr>
            <p:ph idx="12" type="sldNum"/>
          </p:nvPr>
        </p:nvSpPr>
        <p:spPr>
          <a:xfrm>
            <a:off x="-87" y="4749844"/>
            <a:ext cx="91440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162" name="Google Shape;162;g2ec28dd7866_0_72"/>
          <p:cNvSpPr txBox="1"/>
          <p:nvPr/>
        </p:nvSpPr>
        <p:spPr>
          <a:xfrm>
            <a:off x="8406325" y="1246225"/>
            <a:ext cx="652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g2ec28dd7866_0_72"/>
          <p:cNvSpPr txBox="1"/>
          <p:nvPr>
            <p:ph idx="4294967295" type="ctrTitle"/>
          </p:nvPr>
        </p:nvSpPr>
        <p:spPr>
          <a:xfrm>
            <a:off x="2104400" y="296575"/>
            <a:ext cx="5074200" cy="613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3000" u="none" cap="none" strike="noStrike">
                <a:solidFill>
                  <a:srgbClr val="198754"/>
                </a:solidFill>
                <a:latin typeface="Roboto Slab"/>
                <a:ea typeface="Roboto Slab"/>
                <a:cs typeface="Roboto Slab"/>
                <a:sym typeface="Roboto Slab"/>
              </a:rPr>
              <a:t>Disadvantages of UI (cont.)</a:t>
            </a:r>
            <a:endParaRPr b="1" i="0" sz="3000" u="none" cap="none" strike="noStrike">
              <a:solidFill>
                <a:srgbClr val="198754"/>
              </a:solidFill>
              <a:latin typeface="Roboto Slab"/>
              <a:ea typeface="Roboto Slab"/>
              <a:cs typeface="Roboto Slab"/>
              <a:sym typeface="Roboto Slab"/>
            </a:endParaRPr>
          </a:p>
        </p:txBody>
      </p:sp>
      <p:sp>
        <p:nvSpPr>
          <p:cNvPr id="164" name="Google Shape;164;g2ec28dd7866_0_72"/>
          <p:cNvSpPr txBox="1"/>
          <p:nvPr/>
        </p:nvSpPr>
        <p:spPr>
          <a:xfrm>
            <a:off x="810475" y="1033650"/>
            <a:ext cx="7331700" cy="16920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0"/>
              </a:spcAft>
              <a:buClr>
                <a:srgbClr val="000000"/>
              </a:buClr>
              <a:buSzPts val="1600"/>
              <a:buFont typeface="Merriweather"/>
              <a:buChar char="●"/>
            </a:pPr>
            <a:r>
              <a:rPr b="1" i="0" lang="en" sz="1600" u="none" cap="none" strike="noStrike">
                <a:solidFill>
                  <a:srgbClr val="000000"/>
                </a:solidFill>
                <a:latin typeface="Merriweather"/>
                <a:ea typeface="Merriweather"/>
                <a:cs typeface="Merriweather"/>
                <a:sym typeface="Merriweather"/>
              </a:rPr>
              <a:t>Dependence on Graphics</a:t>
            </a:r>
            <a:r>
              <a:rPr b="0" i="0" lang="en" sz="1600" u="none" cap="none" strike="noStrike">
                <a:solidFill>
                  <a:srgbClr val="000000"/>
                </a:solidFill>
                <a:latin typeface="Merriweather"/>
                <a:ea typeface="Merriweather"/>
                <a:cs typeface="Merriweather"/>
                <a:sym typeface="Merriweather"/>
              </a:rPr>
              <a:t>: UI that relies heavily on graphics and visual elements can be difficult to use on devices with limited graphical capabilities.</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15000"/>
              </a:lnSpc>
              <a:spcBef>
                <a:spcPts val="1000"/>
              </a:spcBef>
              <a:spcAft>
                <a:spcPts val="1000"/>
              </a:spcAft>
              <a:buClr>
                <a:srgbClr val="000000"/>
              </a:buClr>
              <a:buSzPts val="1600"/>
              <a:buFont typeface="Merriweather"/>
              <a:buChar char="●"/>
            </a:pPr>
            <a:r>
              <a:rPr b="1" i="0" lang="en" sz="1600" u="none" cap="none" strike="noStrike">
                <a:solidFill>
                  <a:srgbClr val="000000"/>
                </a:solidFill>
                <a:latin typeface="Merriweather"/>
                <a:ea typeface="Merriweather"/>
                <a:cs typeface="Merriweather"/>
                <a:sym typeface="Merriweather"/>
              </a:rPr>
              <a:t>Cost</a:t>
            </a:r>
            <a:r>
              <a:rPr b="0" i="0" lang="en" sz="1600" u="none" cap="none" strike="noStrike">
                <a:solidFill>
                  <a:srgbClr val="000000"/>
                </a:solidFill>
                <a:latin typeface="Merriweather"/>
                <a:ea typeface="Merriweather"/>
                <a:cs typeface="Merriweather"/>
                <a:sym typeface="Merriweather"/>
              </a:rPr>
              <a:t>: Developing and maintaining a high-quality UI can be expensive, requiring specialized skills and resources.</a:t>
            </a:r>
            <a:endParaRPr b="0" i="0" sz="16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g2ec28dd7866_0_141"/>
          <p:cNvPicPr preferRelativeResize="0"/>
          <p:nvPr/>
        </p:nvPicPr>
        <p:blipFill rotWithShape="1">
          <a:blip r:embed="rId3">
            <a:alphaModFix/>
          </a:blip>
          <a:srcRect b="8971" l="24460" r="11305" t="8716"/>
          <a:stretch/>
        </p:blipFill>
        <p:spPr>
          <a:xfrm flipH="1">
            <a:off x="5236150" y="1425725"/>
            <a:ext cx="3350425" cy="3468275"/>
          </a:xfrm>
          <a:prstGeom prst="rect">
            <a:avLst/>
          </a:prstGeom>
          <a:noFill/>
          <a:ln>
            <a:noFill/>
          </a:ln>
        </p:spPr>
      </p:pic>
      <p:sp>
        <p:nvSpPr>
          <p:cNvPr id="170" name="Google Shape;170;g2ec28dd7866_0_141"/>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171" name="Google Shape;171;g2ec28dd7866_0_141"/>
          <p:cNvSpPr txBox="1"/>
          <p:nvPr>
            <p:ph idx="4294967295" type="ctrTitle"/>
          </p:nvPr>
        </p:nvSpPr>
        <p:spPr>
          <a:xfrm>
            <a:off x="808925" y="858825"/>
            <a:ext cx="4296000" cy="1314900"/>
          </a:xfrm>
          <a:prstGeom prst="rect">
            <a:avLst/>
          </a:prstGeom>
          <a:noFill/>
          <a:ln>
            <a:noFill/>
          </a:ln>
        </p:spPr>
        <p:txBody>
          <a:bodyPr anchorCtr="0" anchor="b" bIns="91425" lIns="91425" spcFirstLastPara="1" rIns="91425" wrap="square" tIns="91425">
            <a:noAutofit/>
          </a:bodyPr>
          <a:lstStyle/>
          <a:p>
            <a:pPr indent="0" lvl="0" marL="0" marR="0" rtl="0" algn="just">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Explain the basics of boot sequences, methods and startup utilities </a:t>
            </a:r>
            <a:endParaRPr b="1" i="0" sz="5600" u="none" cap="none" strike="noStrike">
              <a:solidFill>
                <a:srgbClr val="198754"/>
              </a:solidFill>
              <a:latin typeface="Roboto Slab"/>
              <a:ea typeface="Roboto Slab"/>
              <a:cs typeface="Roboto Slab"/>
              <a:sym typeface="Roboto Slab"/>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5" name="Shape 175"/>
        <p:cNvGrpSpPr/>
        <p:nvPr/>
      </p:nvGrpSpPr>
      <p:grpSpPr>
        <a:xfrm>
          <a:off x="0" y="0"/>
          <a:ext cx="0" cy="0"/>
          <a:chOff x="0" y="0"/>
          <a:chExt cx="0" cy="0"/>
        </a:xfrm>
      </p:grpSpPr>
      <p:sp>
        <p:nvSpPr>
          <p:cNvPr id="176" name="Google Shape;176;p3"/>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177" name="Google Shape;177;p3"/>
          <p:cNvSpPr txBox="1"/>
          <p:nvPr>
            <p:ph idx="4294967295" type="ctrTitle"/>
          </p:nvPr>
        </p:nvSpPr>
        <p:spPr>
          <a:xfrm>
            <a:off x="1311200" y="1411475"/>
            <a:ext cx="3318000" cy="572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000"/>
              <a:buFont typeface="Roboto Slab"/>
              <a:buNone/>
            </a:pPr>
            <a:r>
              <a:rPr b="1" i="0" lang="en" sz="3300" u="none" cap="none" strike="noStrike">
                <a:solidFill>
                  <a:srgbClr val="198754"/>
                </a:solidFill>
                <a:latin typeface="Roboto Slab"/>
                <a:ea typeface="Roboto Slab"/>
                <a:cs typeface="Roboto Slab"/>
                <a:sym typeface="Roboto Slab"/>
              </a:rPr>
              <a:t>Boot Sequences</a:t>
            </a:r>
            <a:endParaRPr b="1" i="0" sz="3300" u="none" cap="none" strike="noStrike">
              <a:solidFill>
                <a:srgbClr val="198754"/>
              </a:solidFill>
              <a:latin typeface="Roboto Slab"/>
              <a:ea typeface="Roboto Slab"/>
              <a:cs typeface="Roboto Slab"/>
              <a:sym typeface="Roboto Slab"/>
            </a:endParaRPr>
          </a:p>
        </p:txBody>
      </p:sp>
      <p:sp>
        <p:nvSpPr>
          <p:cNvPr id="178" name="Google Shape;178;p3"/>
          <p:cNvSpPr txBox="1"/>
          <p:nvPr/>
        </p:nvSpPr>
        <p:spPr>
          <a:xfrm>
            <a:off x="8406325" y="1246225"/>
            <a:ext cx="652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9" name="Google Shape;179;p3"/>
          <p:cNvPicPr preferRelativeResize="0"/>
          <p:nvPr/>
        </p:nvPicPr>
        <p:blipFill rotWithShape="1">
          <a:blip r:embed="rId4">
            <a:alphaModFix/>
          </a:blip>
          <a:srcRect b="0" l="10954" r="11188" t="12785"/>
          <a:stretch/>
        </p:blipFill>
        <p:spPr>
          <a:xfrm>
            <a:off x="4542300" y="1874575"/>
            <a:ext cx="4554000" cy="2971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4"/>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185" name="Google Shape;185;p4"/>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4"/>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4"/>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3000" u="none" cap="none" strike="noStrike">
                <a:solidFill>
                  <a:srgbClr val="198754"/>
                </a:solidFill>
                <a:latin typeface="Roboto Slab"/>
                <a:ea typeface="Roboto Slab"/>
                <a:cs typeface="Roboto Slab"/>
                <a:sym typeface="Roboto Slab"/>
              </a:rPr>
              <a:t>Boot Sequences</a:t>
            </a:r>
            <a:endParaRPr b="1" i="0" sz="3000" u="none" cap="none" strike="noStrike">
              <a:solidFill>
                <a:srgbClr val="198754"/>
              </a:solidFill>
              <a:latin typeface="Roboto Slab"/>
              <a:ea typeface="Roboto Slab"/>
              <a:cs typeface="Roboto Slab"/>
              <a:sym typeface="Roboto Slab"/>
            </a:endParaRPr>
          </a:p>
        </p:txBody>
      </p:sp>
      <p:sp>
        <p:nvSpPr>
          <p:cNvPr id="188" name="Google Shape;188;p4"/>
          <p:cNvSpPr txBox="1"/>
          <p:nvPr/>
        </p:nvSpPr>
        <p:spPr>
          <a:xfrm>
            <a:off x="1084225" y="1412000"/>
            <a:ext cx="7027800" cy="17907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A boot sequence, also known as a boot process, is the sequence of steps that a computer system goes through in order to start up and become operational. </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It is the process by which the computer hardware is initialized, the operating system is loaded into memory, and the system is made ready for use.</a:t>
            </a:r>
            <a:endParaRPr b="0" i="0" sz="1600" u="none" cap="none" strike="noStrike">
              <a:solidFill>
                <a:srgbClr val="000000"/>
              </a:solidFill>
              <a:latin typeface="Merriweather"/>
              <a:ea typeface="Merriweather"/>
              <a:cs typeface="Merriweather"/>
              <a:sym typeface="Merriweather"/>
            </a:endParaRPr>
          </a:p>
        </p:txBody>
      </p:sp>
      <p:sp>
        <p:nvSpPr>
          <p:cNvPr id="189" name="Google Shape;189;p4"/>
          <p:cNvSpPr txBox="1"/>
          <p:nvPr/>
        </p:nvSpPr>
        <p:spPr>
          <a:xfrm>
            <a:off x="1084225" y="950300"/>
            <a:ext cx="5838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Merriweather"/>
                <a:ea typeface="Merriweather"/>
                <a:cs typeface="Merriweather"/>
                <a:sym typeface="Merriweather"/>
              </a:rPr>
              <a:t>What is boot sequence?</a:t>
            </a:r>
            <a:endParaRPr b="1" i="0" sz="18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5"/>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195" name="Google Shape;195;p5"/>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5"/>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5"/>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3000" u="none" cap="none" strike="noStrike">
                <a:solidFill>
                  <a:srgbClr val="198754"/>
                </a:solidFill>
                <a:latin typeface="Roboto Slab"/>
                <a:ea typeface="Roboto Slab"/>
                <a:cs typeface="Roboto Slab"/>
                <a:sym typeface="Roboto Slab"/>
              </a:rPr>
              <a:t>Boot Sequences (cont.)</a:t>
            </a:r>
            <a:endParaRPr b="1" i="0" sz="3000" u="none" cap="none" strike="noStrike">
              <a:solidFill>
                <a:srgbClr val="198754"/>
              </a:solidFill>
              <a:latin typeface="Roboto Slab"/>
              <a:ea typeface="Roboto Slab"/>
              <a:cs typeface="Roboto Slab"/>
              <a:sym typeface="Roboto Slab"/>
            </a:endParaRPr>
          </a:p>
        </p:txBody>
      </p:sp>
      <p:sp>
        <p:nvSpPr>
          <p:cNvPr id="198" name="Google Shape;198;p5"/>
          <p:cNvSpPr txBox="1"/>
          <p:nvPr/>
        </p:nvSpPr>
        <p:spPr>
          <a:xfrm>
            <a:off x="1084225" y="950300"/>
            <a:ext cx="5838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Merriweather"/>
                <a:ea typeface="Merriweather"/>
                <a:cs typeface="Merriweather"/>
                <a:sym typeface="Merriweather"/>
              </a:rPr>
              <a:t>The Process of Booting a Computer System</a:t>
            </a:r>
            <a:endParaRPr b="1" i="0" sz="1800" u="none" cap="none" strike="noStrike">
              <a:solidFill>
                <a:srgbClr val="000000"/>
              </a:solidFill>
              <a:latin typeface="Merriweather"/>
              <a:ea typeface="Merriweather"/>
              <a:cs typeface="Merriweather"/>
              <a:sym typeface="Merriweather"/>
            </a:endParaRPr>
          </a:p>
        </p:txBody>
      </p:sp>
      <p:sp>
        <p:nvSpPr>
          <p:cNvPr id="199" name="Google Shape;199;p5"/>
          <p:cNvSpPr txBox="1"/>
          <p:nvPr/>
        </p:nvSpPr>
        <p:spPr>
          <a:xfrm>
            <a:off x="1084225" y="1412000"/>
            <a:ext cx="7027800" cy="29337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The process of booting a computer system starts with the activation of the power button. </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This initiates the boot sequence, which includes the following stages:</a:t>
            </a:r>
            <a:endParaRPr b="0" i="0" sz="1600" u="none" cap="none" strike="noStrike">
              <a:solidFill>
                <a:srgbClr val="000000"/>
              </a:solidFill>
              <a:latin typeface="Merriweather"/>
              <a:ea typeface="Merriweather"/>
              <a:cs typeface="Merriweather"/>
              <a:sym typeface="Merriweather"/>
            </a:endParaRPr>
          </a:p>
          <a:p>
            <a:pPr indent="-330200" lvl="1" marL="914400" marR="0" rtl="0" algn="just">
              <a:lnSpc>
                <a:spcPct val="115000"/>
              </a:lnSpc>
              <a:spcBef>
                <a:spcPts val="1000"/>
              </a:spcBef>
              <a:spcAft>
                <a:spcPts val="0"/>
              </a:spcAft>
              <a:buClr>
                <a:srgbClr val="000000"/>
              </a:buClr>
              <a:buSzPts val="1600"/>
              <a:buFont typeface="Merriweather"/>
              <a:buAutoNum type="alphaLcPeriod"/>
            </a:pPr>
            <a:r>
              <a:rPr b="1" i="0" lang="en" sz="1600" u="none" cap="none" strike="noStrike">
                <a:solidFill>
                  <a:srgbClr val="000000"/>
                </a:solidFill>
                <a:latin typeface="Merriweather"/>
                <a:ea typeface="Merriweather"/>
                <a:cs typeface="Merriweather"/>
                <a:sym typeface="Merriweather"/>
              </a:rPr>
              <a:t>Power-On Self Test (POST)</a:t>
            </a:r>
            <a:r>
              <a:rPr b="0" i="0" lang="en" sz="1600" u="none" cap="none" strike="noStrike">
                <a:solidFill>
                  <a:srgbClr val="000000"/>
                </a:solidFill>
                <a:latin typeface="Merriweather"/>
                <a:ea typeface="Merriweather"/>
                <a:cs typeface="Merriweather"/>
                <a:sym typeface="Merriweather"/>
              </a:rPr>
              <a:t> - A series of tests performed to verify that the computer hardware is functioning correctly.</a:t>
            </a:r>
            <a:endParaRPr b="0" i="0" sz="1600" u="none" cap="none" strike="noStrike">
              <a:solidFill>
                <a:srgbClr val="000000"/>
              </a:solidFill>
              <a:latin typeface="Merriweather"/>
              <a:ea typeface="Merriweather"/>
              <a:cs typeface="Merriweather"/>
              <a:sym typeface="Merriweather"/>
            </a:endParaRPr>
          </a:p>
          <a:p>
            <a:pPr indent="-330200" lvl="1" marL="914400" marR="0" rtl="0" algn="just">
              <a:lnSpc>
                <a:spcPct val="115000"/>
              </a:lnSpc>
              <a:spcBef>
                <a:spcPts val="1000"/>
              </a:spcBef>
              <a:spcAft>
                <a:spcPts val="1000"/>
              </a:spcAft>
              <a:buClr>
                <a:srgbClr val="000000"/>
              </a:buClr>
              <a:buSzPts val="1600"/>
              <a:buFont typeface="Merriweather"/>
              <a:buAutoNum type="alphaLcPeriod"/>
            </a:pPr>
            <a:r>
              <a:rPr b="1" i="0" lang="en" sz="1600" u="none" cap="none" strike="noStrike">
                <a:solidFill>
                  <a:srgbClr val="000000"/>
                </a:solidFill>
                <a:latin typeface="Merriweather"/>
                <a:ea typeface="Merriweather"/>
                <a:cs typeface="Merriweather"/>
                <a:sym typeface="Merriweather"/>
              </a:rPr>
              <a:t>Loading the BIOS</a:t>
            </a:r>
            <a:r>
              <a:rPr b="0" i="0" lang="en" sz="1600" u="none" cap="none" strike="noStrike">
                <a:solidFill>
                  <a:srgbClr val="000000"/>
                </a:solidFill>
                <a:latin typeface="Merriweather"/>
                <a:ea typeface="Merriweather"/>
                <a:cs typeface="Merriweather"/>
                <a:sym typeface="Merriweather"/>
              </a:rPr>
              <a:t> - The Basic Input/Output System is responsible for initializing the system hardware and preparing the system to boot.</a:t>
            </a:r>
            <a:endParaRPr b="0" i="0" sz="16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6"/>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05" name="Google Shape;205;p6"/>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6"/>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6"/>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3000" u="none" cap="none" strike="noStrike">
                <a:solidFill>
                  <a:srgbClr val="198754"/>
                </a:solidFill>
                <a:latin typeface="Roboto Slab"/>
                <a:ea typeface="Roboto Slab"/>
                <a:cs typeface="Roboto Slab"/>
                <a:sym typeface="Roboto Slab"/>
              </a:rPr>
              <a:t>Boot Sequences (cont.)</a:t>
            </a:r>
            <a:endParaRPr b="1" i="0" sz="3000" u="none" cap="none" strike="noStrike">
              <a:solidFill>
                <a:srgbClr val="198754"/>
              </a:solidFill>
              <a:latin typeface="Roboto Slab"/>
              <a:ea typeface="Roboto Slab"/>
              <a:cs typeface="Roboto Slab"/>
              <a:sym typeface="Roboto Slab"/>
            </a:endParaRPr>
          </a:p>
        </p:txBody>
      </p:sp>
      <p:sp>
        <p:nvSpPr>
          <p:cNvPr id="208" name="Google Shape;208;p6"/>
          <p:cNvSpPr txBox="1"/>
          <p:nvPr/>
        </p:nvSpPr>
        <p:spPr>
          <a:xfrm>
            <a:off x="1084225" y="950300"/>
            <a:ext cx="60636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Merriweather"/>
                <a:ea typeface="Merriweather"/>
                <a:cs typeface="Merriweather"/>
                <a:sym typeface="Merriweather"/>
              </a:rPr>
              <a:t>The Process of Booting a Computer System (cont.)</a:t>
            </a:r>
            <a:endParaRPr b="1" i="0" sz="1800" u="none" cap="none" strike="noStrike">
              <a:solidFill>
                <a:srgbClr val="000000"/>
              </a:solidFill>
              <a:latin typeface="Merriweather"/>
              <a:ea typeface="Merriweather"/>
              <a:cs typeface="Merriweather"/>
              <a:sym typeface="Merriweather"/>
            </a:endParaRPr>
          </a:p>
        </p:txBody>
      </p:sp>
      <p:sp>
        <p:nvSpPr>
          <p:cNvPr id="209" name="Google Shape;209;p6"/>
          <p:cNvSpPr txBox="1"/>
          <p:nvPr/>
        </p:nvSpPr>
        <p:spPr>
          <a:xfrm>
            <a:off x="1084225" y="1412000"/>
            <a:ext cx="7027800" cy="3278700"/>
          </a:xfrm>
          <a:prstGeom prst="rect">
            <a:avLst/>
          </a:prstGeom>
          <a:noFill/>
          <a:ln>
            <a:noFill/>
          </a:ln>
        </p:spPr>
        <p:txBody>
          <a:bodyPr anchorCtr="0" anchor="t" bIns="91425" lIns="91425" spcFirstLastPara="1" rIns="91425" wrap="square" tIns="91425">
            <a:spAutoFit/>
          </a:bodyPr>
          <a:lstStyle/>
          <a:p>
            <a:pPr indent="0" lvl="0" marL="457200" marR="0" rtl="0" algn="just">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Merriweather"/>
                <a:ea typeface="Merriweather"/>
                <a:cs typeface="Merriweather"/>
                <a:sym typeface="Merriweather"/>
              </a:rPr>
              <a:t>c.    </a:t>
            </a:r>
            <a:r>
              <a:rPr b="1" i="0" lang="en" sz="1600" u="none" cap="none" strike="noStrike">
                <a:solidFill>
                  <a:srgbClr val="000000"/>
                </a:solidFill>
                <a:latin typeface="Merriweather"/>
                <a:ea typeface="Merriweather"/>
                <a:cs typeface="Merriweather"/>
                <a:sym typeface="Merriweather"/>
              </a:rPr>
              <a:t>Selecting the Boot Device</a:t>
            </a:r>
            <a:r>
              <a:rPr b="0" i="0" lang="en" sz="1600" u="none" cap="none" strike="noStrike">
                <a:solidFill>
                  <a:srgbClr val="000000"/>
                </a:solidFill>
                <a:latin typeface="Merriweather"/>
                <a:ea typeface="Merriweather"/>
                <a:cs typeface="Merriweather"/>
                <a:sym typeface="Merriweather"/>
              </a:rPr>
              <a:t> - The BIOS identifies and selects  the boot device to load the operating system.</a:t>
            </a:r>
            <a:endParaRPr b="0" i="0" sz="1600" u="none" cap="none" strike="noStrike">
              <a:solidFill>
                <a:srgbClr val="000000"/>
              </a:solidFill>
              <a:latin typeface="Merriweather"/>
              <a:ea typeface="Merriweather"/>
              <a:cs typeface="Merriweather"/>
              <a:sym typeface="Merriweather"/>
            </a:endParaRPr>
          </a:p>
          <a:p>
            <a:pPr indent="0" lvl="0" marL="457200" marR="0" rtl="0" algn="just">
              <a:lnSpc>
                <a:spcPct val="100000"/>
              </a:lnSpc>
              <a:spcBef>
                <a:spcPts val="1000"/>
              </a:spcBef>
              <a:spcAft>
                <a:spcPts val="0"/>
              </a:spcAft>
              <a:buClr>
                <a:srgbClr val="000000"/>
              </a:buClr>
              <a:buSzPts val="1600"/>
              <a:buFont typeface="Arial"/>
              <a:buNone/>
            </a:pPr>
            <a:r>
              <a:rPr b="0" i="0" lang="en" sz="1600" u="none" cap="none" strike="noStrike">
                <a:solidFill>
                  <a:srgbClr val="000000"/>
                </a:solidFill>
                <a:latin typeface="Merriweather"/>
                <a:ea typeface="Merriweather"/>
                <a:cs typeface="Merriweather"/>
                <a:sym typeface="Merriweather"/>
              </a:rPr>
              <a:t>d.    </a:t>
            </a:r>
            <a:r>
              <a:rPr b="1" i="0" lang="en" sz="1600" u="none" cap="none" strike="noStrike">
                <a:solidFill>
                  <a:srgbClr val="000000"/>
                </a:solidFill>
                <a:latin typeface="Merriweather"/>
                <a:ea typeface="Merriweather"/>
                <a:cs typeface="Merriweather"/>
                <a:sym typeface="Merriweather"/>
              </a:rPr>
              <a:t>Loading the Boot Loader</a:t>
            </a:r>
            <a:r>
              <a:rPr b="0" i="0" lang="en" sz="1600" u="none" cap="none" strike="noStrike">
                <a:solidFill>
                  <a:srgbClr val="000000"/>
                </a:solidFill>
                <a:latin typeface="Merriweather"/>
                <a:ea typeface="Merriweather"/>
                <a:cs typeface="Merriweather"/>
                <a:sym typeface="Merriweather"/>
              </a:rPr>
              <a:t> - The boot loader is a program that loads the operating system into memory.</a:t>
            </a:r>
            <a:endParaRPr b="0" i="0" sz="1600" u="none" cap="none" strike="noStrike">
              <a:solidFill>
                <a:srgbClr val="000000"/>
              </a:solidFill>
              <a:latin typeface="Merriweather"/>
              <a:ea typeface="Merriweather"/>
              <a:cs typeface="Merriweather"/>
              <a:sym typeface="Merriweather"/>
            </a:endParaRPr>
          </a:p>
          <a:p>
            <a:pPr indent="0" lvl="0" marL="457200" marR="0" rtl="0" algn="just">
              <a:lnSpc>
                <a:spcPct val="100000"/>
              </a:lnSpc>
              <a:spcBef>
                <a:spcPts val="1000"/>
              </a:spcBef>
              <a:spcAft>
                <a:spcPts val="0"/>
              </a:spcAft>
              <a:buClr>
                <a:srgbClr val="000000"/>
              </a:buClr>
              <a:buSzPts val="1600"/>
              <a:buFont typeface="Arial"/>
              <a:buNone/>
            </a:pPr>
            <a:r>
              <a:rPr b="0" i="0" lang="en" sz="1600" u="none" cap="none" strike="noStrike">
                <a:solidFill>
                  <a:srgbClr val="000000"/>
                </a:solidFill>
                <a:latin typeface="Merriweather"/>
                <a:ea typeface="Merriweather"/>
                <a:cs typeface="Merriweather"/>
                <a:sym typeface="Merriweather"/>
              </a:rPr>
              <a:t>e.    </a:t>
            </a:r>
            <a:r>
              <a:rPr b="1" i="0" lang="en" sz="1600" u="none" cap="none" strike="noStrike">
                <a:solidFill>
                  <a:srgbClr val="000000"/>
                </a:solidFill>
                <a:latin typeface="Merriweather"/>
                <a:ea typeface="Merriweather"/>
                <a:cs typeface="Merriweather"/>
                <a:sym typeface="Merriweather"/>
              </a:rPr>
              <a:t>Starting the Operating System</a:t>
            </a:r>
            <a:r>
              <a:rPr b="0" i="0" lang="en" sz="1600" u="none" cap="none" strike="noStrike">
                <a:solidFill>
                  <a:srgbClr val="000000"/>
                </a:solidFill>
                <a:latin typeface="Merriweather"/>
                <a:ea typeface="Merriweather"/>
                <a:cs typeface="Merriweather"/>
                <a:sym typeface="Merriweather"/>
              </a:rPr>
              <a:t> - Once the operating system is loaded into memory, it takes control of the computer system and starts running.</a:t>
            </a:r>
            <a:endParaRPr b="0" i="0" sz="1600" u="none" cap="none" strike="noStrike">
              <a:solidFill>
                <a:srgbClr val="000000"/>
              </a:solidFill>
              <a:latin typeface="Merriweather"/>
              <a:ea typeface="Merriweather"/>
              <a:cs typeface="Merriweather"/>
              <a:sym typeface="Merriweather"/>
            </a:endParaRPr>
          </a:p>
          <a:p>
            <a:pPr indent="0" lvl="0" marL="4572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Merriweather"/>
              <a:ea typeface="Merriweather"/>
              <a:cs typeface="Merriweather"/>
              <a:sym typeface="Merriweather"/>
            </a:endParaRPr>
          </a:p>
          <a:p>
            <a:pPr indent="0" lvl="0" marL="0" marR="0" rtl="0" algn="just">
              <a:lnSpc>
                <a:spcPct val="100000"/>
              </a:lnSpc>
              <a:spcBef>
                <a:spcPts val="1000"/>
              </a:spcBef>
              <a:spcAft>
                <a:spcPts val="0"/>
              </a:spcAft>
              <a:buClr>
                <a:srgbClr val="000000"/>
              </a:buClr>
              <a:buSzPts val="1600"/>
              <a:buFont typeface="Arial"/>
              <a:buNone/>
            </a:pPr>
            <a:r>
              <a:rPr b="0" i="0" lang="en" sz="1600" u="none" cap="none" strike="noStrike">
                <a:solidFill>
                  <a:srgbClr val="000000"/>
                </a:solidFill>
                <a:latin typeface="Merriweather"/>
                <a:ea typeface="Merriweather"/>
                <a:cs typeface="Merriweather"/>
                <a:sym typeface="Merriweather"/>
              </a:rPr>
              <a:t>These are the basic stages of the boot sequence. The specific steps and details may vary depending on the system configuration and the operating system being used.</a:t>
            </a:r>
            <a:endParaRPr b="0" i="0" sz="16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3" name="Shape 213"/>
        <p:cNvGrpSpPr/>
        <p:nvPr/>
      </p:nvGrpSpPr>
      <p:grpSpPr>
        <a:xfrm>
          <a:off x="0" y="0"/>
          <a:ext cx="0" cy="0"/>
          <a:chOff x="0" y="0"/>
          <a:chExt cx="0" cy="0"/>
        </a:xfrm>
      </p:grpSpPr>
      <p:sp>
        <p:nvSpPr>
          <p:cNvPr id="214" name="Google Shape;214;p7"/>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15" name="Google Shape;215;p7"/>
          <p:cNvSpPr txBox="1"/>
          <p:nvPr>
            <p:ph idx="4294967295" type="ctrTitle"/>
          </p:nvPr>
        </p:nvSpPr>
        <p:spPr>
          <a:xfrm>
            <a:off x="1311200" y="1411475"/>
            <a:ext cx="3318000" cy="572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000"/>
              <a:buFont typeface="Roboto Slab"/>
              <a:buNone/>
            </a:pPr>
            <a:r>
              <a:rPr b="1" i="0" lang="en" sz="3300" u="none" cap="none" strike="noStrike">
                <a:solidFill>
                  <a:srgbClr val="198754"/>
                </a:solidFill>
                <a:latin typeface="Roboto Slab"/>
                <a:ea typeface="Roboto Slab"/>
                <a:cs typeface="Roboto Slab"/>
                <a:sym typeface="Roboto Slab"/>
              </a:rPr>
              <a:t>Boot Methods</a:t>
            </a:r>
            <a:endParaRPr b="1" i="0" sz="3300" u="none" cap="none" strike="noStrike">
              <a:solidFill>
                <a:srgbClr val="198754"/>
              </a:solidFill>
              <a:latin typeface="Roboto Slab"/>
              <a:ea typeface="Roboto Slab"/>
              <a:cs typeface="Roboto Slab"/>
              <a:sym typeface="Roboto Slab"/>
            </a:endParaRPr>
          </a:p>
        </p:txBody>
      </p:sp>
      <p:sp>
        <p:nvSpPr>
          <p:cNvPr id="216" name="Google Shape;216;p7"/>
          <p:cNvSpPr txBox="1"/>
          <p:nvPr/>
        </p:nvSpPr>
        <p:spPr>
          <a:xfrm>
            <a:off x="8406325" y="1246225"/>
            <a:ext cx="652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17" name="Google Shape;217;p7"/>
          <p:cNvPicPr preferRelativeResize="0"/>
          <p:nvPr/>
        </p:nvPicPr>
        <p:blipFill rotWithShape="1">
          <a:blip r:embed="rId4">
            <a:alphaModFix/>
          </a:blip>
          <a:srcRect b="0" l="10954" r="11188" t="12785"/>
          <a:stretch/>
        </p:blipFill>
        <p:spPr>
          <a:xfrm>
            <a:off x="4542300" y="1874575"/>
            <a:ext cx="4554000" cy="2971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8"/>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23" name="Google Shape;223;p8"/>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8"/>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8"/>
          <p:cNvSpPr txBox="1"/>
          <p:nvPr>
            <p:ph idx="4294967295" type="ctrTitle"/>
          </p:nvPr>
        </p:nvSpPr>
        <p:spPr>
          <a:xfrm>
            <a:off x="1905450" y="39967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3000" u="none" cap="none" strike="noStrike">
                <a:solidFill>
                  <a:srgbClr val="198754"/>
                </a:solidFill>
                <a:latin typeface="Roboto Slab"/>
                <a:ea typeface="Roboto Slab"/>
                <a:cs typeface="Roboto Slab"/>
                <a:sym typeface="Roboto Slab"/>
              </a:rPr>
              <a:t>Boot Methods</a:t>
            </a:r>
            <a:endParaRPr b="1" i="0" sz="3000" u="none" cap="none" strike="noStrike">
              <a:solidFill>
                <a:srgbClr val="198754"/>
              </a:solidFill>
              <a:latin typeface="Roboto Slab"/>
              <a:ea typeface="Roboto Slab"/>
              <a:cs typeface="Roboto Slab"/>
              <a:sym typeface="Roboto Slab"/>
            </a:endParaRPr>
          </a:p>
        </p:txBody>
      </p:sp>
      <p:sp>
        <p:nvSpPr>
          <p:cNvPr id="226" name="Google Shape;226;p8"/>
          <p:cNvSpPr txBox="1"/>
          <p:nvPr/>
        </p:nvSpPr>
        <p:spPr>
          <a:xfrm>
            <a:off x="1058100" y="1064475"/>
            <a:ext cx="7027800" cy="12981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Boot methods refer to the various ways in which a computer system can start up and begin the boot sequence</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There are several boot methods available, each with its own advantages and disadvantages. </a:t>
            </a:r>
            <a:endParaRPr b="0" i="0" sz="16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9"/>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32" name="Google Shape;232;p9"/>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9"/>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9"/>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3000" u="none" cap="none" strike="noStrike">
                <a:solidFill>
                  <a:srgbClr val="198754"/>
                </a:solidFill>
                <a:latin typeface="Roboto Slab"/>
                <a:ea typeface="Roboto Slab"/>
                <a:cs typeface="Roboto Slab"/>
                <a:sym typeface="Roboto Slab"/>
              </a:rPr>
              <a:t>Boot Methods (cont.)</a:t>
            </a:r>
            <a:endParaRPr b="1" i="0" sz="3000" u="none" cap="none" strike="noStrike">
              <a:solidFill>
                <a:srgbClr val="198754"/>
              </a:solidFill>
              <a:latin typeface="Roboto Slab"/>
              <a:ea typeface="Roboto Slab"/>
              <a:cs typeface="Roboto Slab"/>
              <a:sym typeface="Roboto Slab"/>
            </a:endParaRPr>
          </a:p>
        </p:txBody>
      </p:sp>
      <p:sp>
        <p:nvSpPr>
          <p:cNvPr id="235" name="Google Shape;235;p9"/>
          <p:cNvSpPr txBox="1"/>
          <p:nvPr/>
        </p:nvSpPr>
        <p:spPr>
          <a:xfrm>
            <a:off x="1084225" y="950300"/>
            <a:ext cx="5838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Merriweather"/>
                <a:ea typeface="Merriweather"/>
                <a:cs typeface="Merriweather"/>
                <a:sym typeface="Merriweather"/>
              </a:rPr>
              <a:t>Most commonly used boot methods</a:t>
            </a:r>
            <a:endParaRPr b="1" i="0" sz="1800" u="none" cap="none" strike="noStrike">
              <a:solidFill>
                <a:srgbClr val="000000"/>
              </a:solidFill>
              <a:latin typeface="Merriweather"/>
              <a:ea typeface="Merriweather"/>
              <a:cs typeface="Merriweather"/>
              <a:sym typeface="Merriweather"/>
            </a:endParaRPr>
          </a:p>
        </p:txBody>
      </p:sp>
      <p:sp>
        <p:nvSpPr>
          <p:cNvPr id="236" name="Google Shape;236;p9"/>
          <p:cNvSpPr txBox="1"/>
          <p:nvPr/>
        </p:nvSpPr>
        <p:spPr>
          <a:xfrm>
            <a:off x="1084225" y="1412000"/>
            <a:ext cx="6981600" cy="25419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Legacy BIOS Boot - The traditional boot method that uses the BIOS to boot the system. This method is still used in many older systems and is simple and reliable, but has limited support for newer technologies such as UEFI.</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15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UEFI Boot - The Unified Extensible Firmware Interface is a modern boot method that replaces the legacy BIOS. It supports advanced features such as secure boot and fast boot, but requires more system resources than the legacy BIOS.</a:t>
            </a:r>
            <a:endParaRPr b="0" i="0" sz="16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2"/>
          <p:cNvPicPr preferRelativeResize="0"/>
          <p:nvPr/>
        </p:nvPicPr>
        <p:blipFill rotWithShape="1">
          <a:blip r:embed="rId3">
            <a:alphaModFix/>
          </a:blip>
          <a:srcRect b="8970" l="24460" r="11305" t="8716"/>
          <a:stretch/>
        </p:blipFill>
        <p:spPr>
          <a:xfrm flipH="1">
            <a:off x="5236150" y="1425725"/>
            <a:ext cx="3350425" cy="3468275"/>
          </a:xfrm>
          <a:prstGeom prst="rect">
            <a:avLst/>
          </a:prstGeom>
          <a:noFill/>
          <a:ln>
            <a:noFill/>
          </a:ln>
        </p:spPr>
      </p:pic>
      <p:sp>
        <p:nvSpPr>
          <p:cNvPr id="77" name="Google Shape;77;p2"/>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78" name="Google Shape;78;p2"/>
          <p:cNvSpPr txBox="1"/>
          <p:nvPr>
            <p:ph idx="4294967295" type="ctrTitle"/>
          </p:nvPr>
        </p:nvSpPr>
        <p:spPr>
          <a:xfrm>
            <a:off x="808925" y="466025"/>
            <a:ext cx="4296000" cy="1314900"/>
          </a:xfrm>
          <a:prstGeom prst="rect">
            <a:avLst/>
          </a:prstGeom>
          <a:noFill/>
          <a:ln>
            <a:noFill/>
          </a:ln>
        </p:spPr>
        <p:txBody>
          <a:bodyPr anchorCtr="0" anchor="b" bIns="91425" lIns="91425" spcFirstLastPara="1" rIns="91425" wrap="square" tIns="91425">
            <a:noAutofit/>
          </a:bodyPr>
          <a:lstStyle/>
          <a:p>
            <a:pPr indent="0" lvl="0" marL="0" marR="0" rtl="0" algn="just">
              <a:lnSpc>
                <a:spcPct val="100000"/>
              </a:lnSpc>
              <a:spcBef>
                <a:spcPts val="0"/>
              </a:spcBef>
              <a:spcAft>
                <a:spcPts val="0"/>
              </a:spcAft>
              <a:buClr>
                <a:schemeClr val="accent1"/>
              </a:buClr>
              <a:buSzPts val="2000"/>
              <a:buFont typeface="Roboto Slab"/>
              <a:buNone/>
            </a:pPr>
            <a:r>
              <a:rPr b="1" lang="en" sz="2700">
                <a:solidFill>
                  <a:srgbClr val="198754"/>
                </a:solidFill>
              </a:rPr>
              <a:t>User Interface (UI)</a:t>
            </a:r>
            <a:endParaRPr b="1" i="0" sz="5600" u="none" cap="none" strike="noStrike">
              <a:solidFill>
                <a:srgbClr val="198754"/>
              </a:solidFill>
              <a:latin typeface="Roboto Slab"/>
              <a:ea typeface="Roboto Slab"/>
              <a:cs typeface="Roboto Slab"/>
              <a:sym typeface="Roboto Slab"/>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0"/>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42" name="Google Shape;242;p10"/>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0"/>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0"/>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3000" u="none" cap="none" strike="noStrike">
                <a:solidFill>
                  <a:srgbClr val="198754"/>
                </a:solidFill>
                <a:latin typeface="Roboto Slab"/>
                <a:ea typeface="Roboto Slab"/>
                <a:cs typeface="Roboto Slab"/>
                <a:sym typeface="Roboto Slab"/>
              </a:rPr>
              <a:t>Boot Methods (cont.)</a:t>
            </a:r>
            <a:endParaRPr b="1" i="0" sz="3000" u="none" cap="none" strike="noStrike">
              <a:solidFill>
                <a:srgbClr val="198754"/>
              </a:solidFill>
              <a:latin typeface="Roboto Slab"/>
              <a:ea typeface="Roboto Slab"/>
              <a:cs typeface="Roboto Slab"/>
              <a:sym typeface="Roboto Slab"/>
            </a:endParaRPr>
          </a:p>
        </p:txBody>
      </p:sp>
      <p:sp>
        <p:nvSpPr>
          <p:cNvPr id="245" name="Google Shape;245;p10"/>
          <p:cNvSpPr txBox="1"/>
          <p:nvPr/>
        </p:nvSpPr>
        <p:spPr>
          <a:xfrm>
            <a:off x="1084225" y="950300"/>
            <a:ext cx="5838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Merriweather"/>
                <a:ea typeface="Merriweather"/>
                <a:cs typeface="Merriweather"/>
                <a:sym typeface="Merriweather"/>
              </a:rPr>
              <a:t>Most commonly used boot methods (cont.)</a:t>
            </a:r>
            <a:endParaRPr b="1" i="0" sz="1800" u="none" cap="none" strike="noStrike">
              <a:solidFill>
                <a:srgbClr val="000000"/>
              </a:solidFill>
              <a:latin typeface="Merriweather"/>
              <a:ea typeface="Merriweather"/>
              <a:cs typeface="Merriweather"/>
              <a:sym typeface="Merriweather"/>
            </a:endParaRPr>
          </a:p>
        </p:txBody>
      </p:sp>
      <p:sp>
        <p:nvSpPr>
          <p:cNvPr id="246" name="Google Shape;246;p10"/>
          <p:cNvSpPr txBox="1"/>
          <p:nvPr/>
        </p:nvSpPr>
        <p:spPr>
          <a:xfrm>
            <a:off x="1084225" y="1412000"/>
            <a:ext cx="6981600" cy="25419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Network Boot - Also known as PXE boot, this method allows a computer system to boot from a network location rather than a local storage device. This is useful for large organizations that need to manage multiple systems remotely.</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15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USB Boot - This method allows a computer system to boot from a USB drive, which can be useful for booting from a portable operating system or for performing a clean install of an operating system.</a:t>
            </a:r>
            <a:endParaRPr b="0" i="0" sz="16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1"/>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52" name="Google Shape;252;p11"/>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1"/>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1"/>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3000" u="none" cap="none" strike="noStrike">
                <a:solidFill>
                  <a:srgbClr val="198754"/>
                </a:solidFill>
                <a:latin typeface="Roboto Slab"/>
                <a:ea typeface="Roboto Slab"/>
                <a:cs typeface="Roboto Slab"/>
                <a:sym typeface="Roboto Slab"/>
              </a:rPr>
              <a:t>Boot Methods (cont.)</a:t>
            </a:r>
            <a:endParaRPr b="1" i="0" sz="3000" u="none" cap="none" strike="noStrike">
              <a:solidFill>
                <a:srgbClr val="198754"/>
              </a:solidFill>
              <a:latin typeface="Roboto Slab"/>
              <a:ea typeface="Roboto Slab"/>
              <a:cs typeface="Roboto Slab"/>
              <a:sym typeface="Roboto Slab"/>
            </a:endParaRPr>
          </a:p>
        </p:txBody>
      </p:sp>
      <p:sp>
        <p:nvSpPr>
          <p:cNvPr id="255" name="Google Shape;255;p11"/>
          <p:cNvSpPr txBox="1"/>
          <p:nvPr/>
        </p:nvSpPr>
        <p:spPr>
          <a:xfrm>
            <a:off x="1084225" y="950300"/>
            <a:ext cx="5838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Merriweather"/>
                <a:ea typeface="Merriweather"/>
                <a:cs typeface="Merriweather"/>
                <a:sym typeface="Merriweather"/>
              </a:rPr>
              <a:t>Advantages and Disadvantages of Boot Methods</a:t>
            </a:r>
            <a:endParaRPr b="1" i="0" sz="1800" u="none" cap="none" strike="noStrike">
              <a:solidFill>
                <a:srgbClr val="000000"/>
              </a:solidFill>
              <a:latin typeface="Merriweather"/>
              <a:ea typeface="Merriweather"/>
              <a:cs typeface="Merriweather"/>
              <a:sym typeface="Merriweather"/>
            </a:endParaRPr>
          </a:p>
        </p:txBody>
      </p:sp>
      <p:sp>
        <p:nvSpPr>
          <p:cNvPr id="256" name="Google Shape;256;p11"/>
          <p:cNvSpPr txBox="1"/>
          <p:nvPr/>
        </p:nvSpPr>
        <p:spPr>
          <a:xfrm>
            <a:off x="1084225" y="1412000"/>
            <a:ext cx="6981600" cy="31062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Legacy BIOS Boot</a:t>
            </a:r>
            <a:endParaRPr b="0" i="0" sz="1600" u="none" cap="none" strike="noStrike">
              <a:solidFill>
                <a:srgbClr val="000000"/>
              </a:solidFill>
              <a:latin typeface="Merriweather"/>
              <a:ea typeface="Merriweather"/>
              <a:cs typeface="Merriweather"/>
              <a:sym typeface="Merriweather"/>
            </a:endParaRPr>
          </a:p>
          <a:p>
            <a:pPr indent="-330200" lvl="1" marL="914400" marR="0" rtl="0" algn="just">
              <a:lnSpc>
                <a:spcPct val="100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Advantages: Simple and reliable, compatible with older systems</a:t>
            </a:r>
            <a:endParaRPr b="0" i="0" sz="1600" u="none" cap="none" strike="noStrike">
              <a:solidFill>
                <a:srgbClr val="000000"/>
              </a:solidFill>
              <a:latin typeface="Merriweather"/>
              <a:ea typeface="Merriweather"/>
              <a:cs typeface="Merriweather"/>
              <a:sym typeface="Merriweather"/>
            </a:endParaRPr>
          </a:p>
          <a:p>
            <a:pPr indent="-330200" lvl="1" marL="914400" marR="0" rtl="0" algn="just">
              <a:lnSpc>
                <a:spcPct val="100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Disadvantages: Limited support for newer technologies, slower boot times</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15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UEFI Boot</a:t>
            </a:r>
            <a:endParaRPr b="0" i="0" sz="1600" u="none" cap="none" strike="noStrike">
              <a:solidFill>
                <a:srgbClr val="000000"/>
              </a:solidFill>
              <a:latin typeface="Merriweather"/>
              <a:ea typeface="Merriweather"/>
              <a:cs typeface="Merriweather"/>
              <a:sym typeface="Merriweather"/>
            </a:endParaRPr>
          </a:p>
          <a:p>
            <a:pPr indent="-330200" lvl="1" marL="914400" marR="0" rtl="0" algn="just">
              <a:lnSpc>
                <a:spcPct val="100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Advantages: Supports advanced features, faster boot times, more secure</a:t>
            </a:r>
            <a:endParaRPr b="0" i="0" sz="1600" u="none" cap="none" strike="noStrike">
              <a:solidFill>
                <a:srgbClr val="000000"/>
              </a:solidFill>
              <a:latin typeface="Merriweather"/>
              <a:ea typeface="Merriweather"/>
              <a:cs typeface="Merriweather"/>
              <a:sym typeface="Merriweather"/>
            </a:endParaRPr>
          </a:p>
          <a:p>
            <a:pPr indent="-330200" lvl="1" marL="914400" marR="0" rtl="0" algn="just">
              <a:lnSpc>
                <a:spcPct val="100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Disadvantages: Requires more system resources, not compatible with older systems</a:t>
            </a:r>
            <a:endParaRPr b="0" i="0" sz="16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2"/>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62" name="Google Shape;262;p12"/>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2"/>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2"/>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3000" u="none" cap="none" strike="noStrike">
                <a:solidFill>
                  <a:srgbClr val="198754"/>
                </a:solidFill>
                <a:latin typeface="Roboto Slab"/>
                <a:ea typeface="Roboto Slab"/>
                <a:cs typeface="Roboto Slab"/>
                <a:sym typeface="Roboto Slab"/>
              </a:rPr>
              <a:t>Boot Methods (cont.)</a:t>
            </a:r>
            <a:endParaRPr b="1" i="0" sz="3000" u="none" cap="none" strike="noStrike">
              <a:solidFill>
                <a:srgbClr val="198754"/>
              </a:solidFill>
              <a:latin typeface="Roboto Slab"/>
              <a:ea typeface="Roboto Slab"/>
              <a:cs typeface="Roboto Slab"/>
              <a:sym typeface="Roboto Slab"/>
            </a:endParaRPr>
          </a:p>
        </p:txBody>
      </p:sp>
      <p:sp>
        <p:nvSpPr>
          <p:cNvPr id="265" name="Google Shape;265;p12"/>
          <p:cNvSpPr txBox="1"/>
          <p:nvPr/>
        </p:nvSpPr>
        <p:spPr>
          <a:xfrm>
            <a:off x="1084225" y="950300"/>
            <a:ext cx="69816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Merriweather"/>
                <a:ea typeface="Merriweather"/>
                <a:cs typeface="Merriweather"/>
                <a:sym typeface="Merriweather"/>
              </a:rPr>
              <a:t>Advantages and Disadvantages of Boot Methods (cont.) </a:t>
            </a:r>
            <a:endParaRPr b="1" i="0" sz="1800" u="none" cap="none" strike="noStrike">
              <a:solidFill>
                <a:srgbClr val="000000"/>
              </a:solidFill>
              <a:latin typeface="Merriweather"/>
              <a:ea typeface="Merriweather"/>
              <a:cs typeface="Merriweather"/>
              <a:sym typeface="Merriweather"/>
            </a:endParaRPr>
          </a:p>
        </p:txBody>
      </p:sp>
      <p:sp>
        <p:nvSpPr>
          <p:cNvPr id="266" name="Google Shape;266;p12"/>
          <p:cNvSpPr txBox="1"/>
          <p:nvPr/>
        </p:nvSpPr>
        <p:spPr>
          <a:xfrm>
            <a:off x="1084225" y="1412000"/>
            <a:ext cx="6981600" cy="31062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Network Boot</a:t>
            </a:r>
            <a:endParaRPr b="0" i="0" sz="1600" u="none" cap="none" strike="noStrike">
              <a:solidFill>
                <a:srgbClr val="000000"/>
              </a:solidFill>
              <a:latin typeface="Merriweather"/>
              <a:ea typeface="Merriweather"/>
              <a:cs typeface="Merriweather"/>
              <a:sym typeface="Merriweather"/>
            </a:endParaRPr>
          </a:p>
          <a:p>
            <a:pPr indent="-330200" lvl="1" marL="914400" marR="0" rtl="0" algn="just">
              <a:lnSpc>
                <a:spcPct val="100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Advantages: Convenient for managing multiple systems remotely</a:t>
            </a:r>
            <a:endParaRPr b="0" i="0" sz="1600" u="none" cap="none" strike="noStrike">
              <a:solidFill>
                <a:srgbClr val="000000"/>
              </a:solidFill>
              <a:latin typeface="Merriweather"/>
              <a:ea typeface="Merriweather"/>
              <a:cs typeface="Merriweather"/>
              <a:sym typeface="Merriweather"/>
            </a:endParaRPr>
          </a:p>
          <a:p>
            <a:pPr indent="-330200" lvl="1" marL="914400" marR="0" rtl="0" algn="just">
              <a:lnSpc>
                <a:spcPct val="100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Disadvantages: Requires a network connection, can be slow due to network constraints</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15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USB Boot</a:t>
            </a:r>
            <a:endParaRPr b="0" i="0" sz="1600" u="none" cap="none" strike="noStrike">
              <a:solidFill>
                <a:srgbClr val="000000"/>
              </a:solidFill>
              <a:latin typeface="Merriweather"/>
              <a:ea typeface="Merriweather"/>
              <a:cs typeface="Merriweather"/>
              <a:sym typeface="Merriweather"/>
            </a:endParaRPr>
          </a:p>
          <a:p>
            <a:pPr indent="-330200" lvl="1" marL="914400" marR="0" rtl="0" algn="just">
              <a:lnSpc>
                <a:spcPct val="100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Advantages: Portable, useful for booting from a portable operating system or for performing a clean install</a:t>
            </a:r>
            <a:endParaRPr b="0" i="0" sz="1600" u="none" cap="none" strike="noStrike">
              <a:solidFill>
                <a:srgbClr val="000000"/>
              </a:solidFill>
              <a:latin typeface="Merriweather"/>
              <a:ea typeface="Merriweather"/>
              <a:cs typeface="Merriweather"/>
              <a:sym typeface="Merriweather"/>
            </a:endParaRPr>
          </a:p>
          <a:p>
            <a:pPr indent="-330200" lvl="1" marL="914400" marR="0" rtl="0" algn="just">
              <a:lnSpc>
                <a:spcPct val="100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Disadvantages: Requires a USB drive, limited by the speed of the USB connection</a:t>
            </a:r>
            <a:endParaRPr b="0" i="0" sz="16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3"/>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72" name="Google Shape;272;p13"/>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3"/>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3"/>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3000" u="none" cap="none" strike="noStrike">
                <a:solidFill>
                  <a:srgbClr val="198754"/>
                </a:solidFill>
                <a:latin typeface="Roboto Slab"/>
                <a:ea typeface="Roboto Slab"/>
                <a:cs typeface="Roboto Slab"/>
                <a:sym typeface="Roboto Slab"/>
              </a:rPr>
              <a:t>Boot Methods (cont.)</a:t>
            </a:r>
            <a:endParaRPr b="1" i="0" sz="3000" u="none" cap="none" strike="noStrike">
              <a:solidFill>
                <a:srgbClr val="198754"/>
              </a:solidFill>
              <a:latin typeface="Roboto Slab"/>
              <a:ea typeface="Roboto Slab"/>
              <a:cs typeface="Roboto Slab"/>
              <a:sym typeface="Roboto Slab"/>
            </a:endParaRPr>
          </a:p>
        </p:txBody>
      </p:sp>
      <p:sp>
        <p:nvSpPr>
          <p:cNvPr id="275" name="Google Shape;275;p13"/>
          <p:cNvSpPr txBox="1"/>
          <p:nvPr/>
        </p:nvSpPr>
        <p:spPr>
          <a:xfrm>
            <a:off x="1084225" y="950300"/>
            <a:ext cx="69816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Merriweather"/>
                <a:ea typeface="Merriweather"/>
                <a:cs typeface="Merriweather"/>
                <a:sym typeface="Merriweather"/>
              </a:rPr>
              <a:t>Most Commonly Used Boot Methods</a:t>
            </a:r>
            <a:endParaRPr b="1" i="0" sz="1800" u="none" cap="none" strike="noStrike">
              <a:solidFill>
                <a:srgbClr val="000000"/>
              </a:solidFill>
              <a:latin typeface="Merriweather"/>
              <a:ea typeface="Merriweather"/>
              <a:cs typeface="Merriweather"/>
              <a:sym typeface="Merriweather"/>
            </a:endParaRPr>
          </a:p>
        </p:txBody>
      </p:sp>
      <p:sp>
        <p:nvSpPr>
          <p:cNvPr id="276" name="Google Shape;276;p13"/>
          <p:cNvSpPr txBox="1"/>
          <p:nvPr/>
        </p:nvSpPr>
        <p:spPr>
          <a:xfrm>
            <a:off x="1084225" y="1412000"/>
            <a:ext cx="6981600" cy="23868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The most commonly used boot methods are UEFI and Legacy BIOS. </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15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UEFI is becoming more widely used due to its advanced features and improved performance, but Legacy BIOS is still in use on many older systems. </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15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The choice of boot method will depend on the specific requirements and capabilities of the computer system.</a:t>
            </a:r>
            <a:endParaRPr b="0" i="0" sz="16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0" name="Shape 280"/>
        <p:cNvGrpSpPr/>
        <p:nvPr/>
      </p:nvGrpSpPr>
      <p:grpSpPr>
        <a:xfrm>
          <a:off x="0" y="0"/>
          <a:ext cx="0" cy="0"/>
          <a:chOff x="0" y="0"/>
          <a:chExt cx="0" cy="0"/>
        </a:xfrm>
      </p:grpSpPr>
      <p:sp>
        <p:nvSpPr>
          <p:cNvPr id="281" name="Google Shape;281;p14"/>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82" name="Google Shape;282;p14"/>
          <p:cNvSpPr txBox="1"/>
          <p:nvPr>
            <p:ph idx="4294967295" type="ctrTitle"/>
          </p:nvPr>
        </p:nvSpPr>
        <p:spPr>
          <a:xfrm>
            <a:off x="1311200" y="1411475"/>
            <a:ext cx="3406800" cy="572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000"/>
              <a:buFont typeface="Roboto Slab"/>
              <a:buNone/>
            </a:pPr>
            <a:r>
              <a:rPr b="1" i="0" lang="en" sz="3300" u="none" cap="none" strike="noStrike">
                <a:solidFill>
                  <a:srgbClr val="198754"/>
                </a:solidFill>
                <a:latin typeface="Roboto Slab"/>
                <a:ea typeface="Roboto Slab"/>
                <a:cs typeface="Roboto Slab"/>
                <a:sym typeface="Roboto Slab"/>
              </a:rPr>
              <a:t>Startup Utilities</a:t>
            </a:r>
            <a:endParaRPr b="1" i="0" sz="3300" u="none" cap="none" strike="noStrike">
              <a:solidFill>
                <a:srgbClr val="198754"/>
              </a:solidFill>
              <a:latin typeface="Roboto Slab"/>
              <a:ea typeface="Roboto Slab"/>
              <a:cs typeface="Roboto Slab"/>
              <a:sym typeface="Roboto Slab"/>
            </a:endParaRPr>
          </a:p>
        </p:txBody>
      </p:sp>
      <p:sp>
        <p:nvSpPr>
          <p:cNvPr id="283" name="Google Shape;283;p14"/>
          <p:cNvSpPr txBox="1"/>
          <p:nvPr/>
        </p:nvSpPr>
        <p:spPr>
          <a:xfrm>
            <a:off x="8406325" y="1246225"/>
            <a:ext cx="652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84" name="Google Shape;284;p14"/>
          <p:cNvPicPr preferRelativeResize="0"/>
          <p:nvPr/>
        </p:nvPicPr>
        <p:blipFill rotWithShape="1">
          <a:blip r:embed="rId4">
            <a:alphaModFix/>
          </a:blip>
          <a:srcRect b="0" l="10954" r="11188" t="12785"/>
          <a:stretch/>
        </p:blipFill>
        <p:spPr>
          <a:xfrm>
            <a:off x="4542300" y="1874575"/>
            <a:ext cx="4554000" cy="29715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90" name="Google Shape;290;p15"/>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5"/>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5"/>
          <p:cNvSpPr txBox="1"/>
          <p:nvPr>
            <p:ph idx="4294967295" type="ctrTitle"/>
          </p:nvPr>
        </p:nvSpPr>
        <p:spPr>
          <a:xfrm>
            <a:off x="1926175" y="39967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3000" u="none" cap="none" strike="noStrike">
                <a:solidFill>
                  <a:srgbClr val="198754"/>
                </a:solidFill>
                <a:latin typeface="Roboto Slab"/>
                <a:ea typeface="Roboto Slab"/>
                <a:cs typeface="Roboto Slab"/>
                <a:sym typeface="Roboto Slab"/>
              </a:rPr>
              <a:t>Startup Utilities</a:t>
            </a:r>
            <a:endParaRPr b="1" i="0" sz="3000" u="none" cap="none" strike="noStrike">
              <a:solidFill>
                <a:srgbClr val="198754"/>
              </a:solidFill>
              <a:latin typeface="Roboto Slab"/>
              <a:ea typeface="Roboto Slab"/>
              <a:cs typeface="Roboto Slab"/>
              <a:sym typeface="Roboto Slab"/>
            </a:endParaRPr>
          </a:p>
        </p:txBody>
      </p:sp>
      <p:sp>
        <p:nvSpPr>
          <p:cNvPr id="293" name="Google Shape;293;p15"/>
          <p:cNvSpPr txBox="1"/>
          <p:nvPr/>
        </p:nvSpPr>
        <p:spPr>
          <a:xfrm>
            <a:off x="1081200" y="1029700"/>
            <a:ext cx="6981600" cy="16920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Startup utilities are software programs that are run during the boot sequence of a computer system. </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15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They play a critical role in initializing and configuring the system, and can include tasks such as checking for disk errors, setting up the system clock, and loading device drivers.</a:t>
            </a:r>
            <a:endParaRPr b="0" i="0" sz="16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6"/>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99" name="Google Shape;299;p16"/>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6"/>
          <p:cNvSpPr/>
          <p:nvPr/>
        </p:nvSpPr>
        <p:spPr>
          <a:xfrm>
            <a:off x="1863675" y="35622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6"/>
          <p:cNvSpPr txBox="1"/>
          <p:nvPr>
            <p:ph idx="4294967295" type="ctrTitle"/>
          </p:nvPr>
        </p:nvSpPr>
        <p:spPr>
          <a:xfrm>
            <a:off x="1921600" y="41417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3000" u="none" cap="none" strike="noStrike">
                <a:solidFill>
                  <a:srgbClr val="198754"/>
                </a:solidFill>
                <a:latin typeface="Roboto Slab"/>
                <a:ea typeface="Roboto Slab"/>
                <a:cs typeface="Roboto Slab"/>
                <a:sym typeface="Roboto Slab"/>
              </a:rPr>
              <a:t>Startup Utilities (cont.)</a:t>
            </a:r>
            <a:endParaRPr b="1" i="0" sz="3000" u="none" cap="none" strike="noStrike">
              <a:solidFill>
                <a:srgbClr val="198754"/>
              </a:solidFill>
              <a:latin typeface="Roboto Slab"/>
              <a:ea typeface="Roboto Slab"/>
              <a:cs typeface="Roboto Slab"/>
              <a:sym typeface="Roboto Slab"/>
            </a:endParaRPr>
          </a:p>
        </p:txBody>
      </p:sp>
      <p:sp>
        <p:nvSpPr>
          <p:cNvPr id="302" name="Google Shape;302;p16"/>
          <p:cNvSpPr txBox="1"/>
          <p:nvPr/>
        </p:nvSpPr>
        <p:spPr>
          <a:xfrm>
            <a:off x="1084225" y="950300"/>
            <a:ext cx="69816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Merriweather"/>
                <a:ea typeface="Merriweather"/>
                <a:cs typeface="Merriweather"/>
                <a:sym typeface="Merriweather"/>
              </a:rPr>
              <a:t>Several types of startup utilities</a:t>
            </a:r>
            <a:endParaRPr b="1" i="0" sz="1800" u="none" cap="none" strike="noStrike">
              <a:solidFill>
                <a:srgbClr val="000000"/>
              </a:solidFill>
              <a:latin typeface="Merriweather"/>
              <a:ea typeface="Merriweather"/>
              <a:cs typeface="Merriweather"/>
              <a:sym typeface="Merriweather"/>
            </a:endParaRPr>
          </a:p>
        </p:txBody>
      </p:sp>
      <p:sp>
        <p:nvSpPr>
          <p:cNvPr id="303" name="Google Shape;303;p16"/>
          <p:cNvSpPr txBox="1"/>
          <p:nvPr/>
        </p:nvSpPr>
        <p:spPr>
          <a:xfrm>
            <a:off x="1084225" y="1412000"/>
            <a:ext cx="6981600" cy="22584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0"/>
              </a:spcAft>
              <a:buClr>
                <a:srgbClr val="000000"/>
              </a:buClr>
              <a:buSzPts val="1600"/>
              <a:buFont typeface="Merriweather"/>
              <a:buChar char="●"/>
            </a:pPr>
            <a:r>
              <a:rPr b="1" i="0" lang="en" sz="1600" u="none" cap="none" strike="noStrike">
                <a:solidFill>
                  <a:srgbClr val="000000"/>
                </a:solidFill>
                <a:latin typeface="Merriweather"/>
                <a:ea typeface="Merriweather"/>
                <a:cs typeface="Merriweather"/>
                <a:sym typeface="Merriweather"/>
              </a:rPr>
              <a:t>Boot Loaders</a:t>
            </a:r>
            <a:r>
              <a:rPr b="0" i="0" lang="en" sz="1600" u="none" cap="none" strike="noStrike">
                <a:solidFill>
                  <a:srgbClr val="000000"/>
                </a:solidFill>
                <a:latin typeface="Merriweather"/>
                <a:ea typeface="Merriweather"/>
                <a:cs typeface="Merriweather"/>
                <a:sym typeface="Merriweather"/>
              </a:rPr>
              <a:t> </a:t>
            </a:r>
            <a:r>
              <a:rPr b="1" i="0" lang="en" sz="1600" u="none" cap="none" strike="noStrike">
                <a:solidFill>
                  <a:srgbClr val="000000"/>
                </a:solidFill>
                <a:latin typeface="Merriweather"/>
                <a:ea typeface="Merriweather"/>
                <a:cs typeface="Merriweather"/>
                <a:sym typeface="Merriweather"/>
              </a:rPr>
              <a:t>- </a:t>
            </a:r>
            <a:r>
              <a:rPr b="0" i="0" lang="en" sz="1600" u="none" cap="none" strike="noStrike">
                <a:solidFill>
                  <a:srgbClr val="000000"/>
                </a:solidFill>
                <a:latin typeface="Merriweather"/>
                <a:ea typeface="Merriweather"/>
                <a:cs typeface="Merriweather"/>
                <a:sym typeface="Merriweather"/>
              </a:rPr>
              <a:t>Boot loaders are responsible for loading the operating system into memory and starting the operating system. Examples include GRUB and LILO.</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15000"/>
              </a:lnSpc>
              <a:spcBef>
                <a:spcPts val="1000"/>
              </a:spcBef>
              <a:spcAft>
                <a:spcPts val="1000"/>
              </a:spcAft>
              <a:buClr>
                <a:srgbClr val="000000"/>
              </a:buClr>
              <a:buSzPts val="1600"/>
              <a:buFont typeface="Merriweather"/>
              <a:buChar char="●"/>
            </a:pPr>
            <a:r>
              <a:rPr b="1" i="0" lang="en" sz="1600" u="none" cap="none" strike="noStrike">
                <a:solidFill>
                  <a:srgbClr val="000000"/>
                </a:solidFill>
                <a:latin typeface="Merriweather"/>
                <a:ea typeface="Merriweather"/>
                <a:cs typeface="Merriweather"/>
                <a:sym typeface="Merriweather"/>
              </a:rPr>
              <a:t>System Configuration Utilities</a:t>
            </a:r>
            <a:r>
              <a:rPr b="0" i="0" lang="en" sz="1600" u="none" cap="none" strike="noStrike">
                <a:solidFill>
                  <a:srgbClr val="000000"/>
                </a:solidFill>
                <a:latin typeface="Merriweather"/>
                <a:ea typeface="Merriweather"/>
                <a:cs typeface="Merriweather"/>
                <a:sym typeface="Merriweather"/>
              </a:rPr>
              <a:t> </a:t>
            </a:r>
            <a:r>
              <a:rPr b="1" i="0" lang="en" sz="1600" u="none" cap="none" strike="noStrike">
                <a:solidFill>
                  <a:srgbClr val="000000"/>
                </a:solidFill>
                <a:latin typeface="Merriweather"/>
                <a:ea typeface="Merriweather"/>
                <a:cs typeface="Merriweather"/>
                <a:sym typeface="Merriweather"/>
              </a:rPr>
              <a:t>- </a:t>
            </a:r>
            <a:r>
              <a:rPr b="0" i="0" lang="en" sz="1600" u="none" cap="none" strike="noStrike">
                <a:solidFill>
                  <a:srgbClr val="000000"/>
                </a:solidFill>
                <a:latin typeface="Merriweather"/>
                <a:ea typeface="Merriweather"/>
                <a:cs typeface="Merriweather"/>
                <a:sym typeface="Merriweather"/>
              </a:rPr>
              <a:t>System configuration utilities allow users to configure the system settings and services that are started during the boot sequence. Examples include Syslinux and MSConfig.</a:t>
            </a:r>
            <a:endParaRPr b="0" i="0" sz="16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7"/>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09" name="Google Shape;309;p17"/>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7"/>
          <p:cNvSpPr/>
          <p:nvPr/>
        </p:nvSpPr>
        <p:spPr>
          <a:xfrm>
            <a:off x="1863675" y="35622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7"/>
          <p:cNvSpPr txBox="1"/>
          <p:nvPr>
            <p:ph idx="4294967295" type="ctrTitle"/>
          </p:nvPr>
        </p:nvSpPr>
        <p:spPr>
          <a:xfrm>
            <a:off x="1921600" y="41417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3000" u="none" cap="none" strike="noStrike">
                <a:solidFill>
                  <a:srgbClr val="198754"/>
                </a:solidFill>
                <a:latin typeface="Roboto Slab"/>
                <a:ea typeface="Roboto Slab"/>
                <a:cs typeface="Roboto Slab"/>
                <a:sym typeface="Roboto Slab"/>
              </a:rPr>
              <a:t>Startup Utilities (cont.)</a:t>
            </a:r>
            <a:endParaRPr b="1" i="0" sz="3000" u="none" cap="none" strike="noStrike">
              <a:solidFill>
                <a:srgbClr val="198754"/>
              </a:solidFill>
              <a:latin typeface="Roboto Slab"/>
              <a:ea typeface="Roboto Slab"/>
              <a:cs typeface="Roboto Slab"/>
              <a:sym typeface="Roboto Slab"/>
            </a:endParaRPr>
          </a:p>
        </p:txBody>
      </p:sp>
      <p:sp>
        <p:nvSpPr>
          <p:cNvPr id="312" name="Google Shape;312;p17"/>
          <p:cNvSpPr txBox="1"/>
          <p:nvPr/>
        </p:nvSpPr>
        <p:spPr>
          <a:xfrm>
            <a:off x="1084225" y="950300"/>
            <a:ext cx="69816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Merriweather"/>
                <a:ea typeface="Merriweather"/>
                <a:cs typeface="Merriweather"/>
                <a:sym typeface="Merriweather"/>
              </a:rPr>
              <a:t>Several types of startup utilities (cont.)</a:t>
            </a:r>
            <a:endParaRPr b="1" i="0" sz="1800" u="none" cap="none" strike="noStrike">
              <a:solidFill>
                <a:srgbClr val="000000"/>
              </a:solidFill>
              <a:latin typeface="Merriweather"/>
              <a:ea typeface="Merriweather"/>
              <a:cs typeface="Merriweather"/>
              <a:sym typeface="Merriweather"/>
            </a:endParaRPr>
          </a:p>
        </p:txBody>
      </p:sp>
      <p:sp>
        <p:nvSpPr>
          <p:cNvPr id="313" name="Google Shape;313;p17"/>
          <p:cNvSpPr txBox="1"/>
          <p:nvPr/>
        </p:nvSpPr>
        <p:spPr>
          <a:xfrm>
            <a:off x="1084225" y="1412000"/>
            <a:ext cx="6981600" cy="19752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0"/>
              </a:spcAft>
              <a:buClr>
                <a:srgbClr val="000000"/>
              </a:buClr>
              <a:buSzPts val="1600"/>
              <a:buFont typeface="Merriweather"/>
              <a:buChar char="●"/>
            </a:pPr>
            <a:r>
              <a:rPr b="1" i="0" lang="en" sz="1600" u="none" cap="none" strike="noStrike">
                <a:solidFill>
                  <a:srgbClr val="000000"/>
                </a:solidFill>
                <a:latin typeface="Merriweather"/>
                <a:ea typeface="Merriweather"/>
                <a:cs typeface="Merriweather"/>
                <a:sym typeface="Merriweather"/>
              </a:rPr>
              <a:t>Diagnostic Utilities -</a:t>
            </a:r>
            <a:r>
              <a:rPr b="0" i="0" lang="en" sz="1600" u="none" cap="none" strike="noStrike">
                <a:solidFill>
                  <a:srgbClr val="000000"/>
                </a:solidFill>
                <a:latin typeface="Merriweather"/>
                <a:ea typeface="Merriweather"/>
                <a:cs typeface="Merriweather"/>
                <a:sym typeface="Merriweather"/>
              </a:rPr>
              <a:t> Diagnostic utilities are used to diagnose and troubleshoot problems with the system. Examples include memtest86 and SpinRite.</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15000"/>
              </a:lnSpc>
              <a:spcBef>
                <a:spcPts val="1000"/>
              </a:spcBef>
              <a:spcAft>
                <a:spcPts val="1000"/>
              </a:spcAft>
              <a:buClr>
                <a:srgbClr val="000000"/>
              </a:buClr>
              <a:buSzPts val="1600"/>
              <a:buFont typeface="Merriweather"/>
              <a:buChar char="●"/>
            </a:pPr>
            <a:r>
              <a:rPr b="1" i="0" lang="en" sz="1600" u="none" cap="none" strike="noStrike">
                <a:solidFill>
                  <a:srgbClr val="000000"/>
                </a:solidFill>
                <a:latin typeface="Merriweather"/>
                <a:ea typeface="Merriweather"/>
                <a:cs typeface="Merriweather"/>
                <a:sym typeface="Merriweather"/>
              </a:rPr>
              <a:t>Rescue Utilities -</a:t>
            </a:r>
            <a:r>
              <a:rPr b="0" i="0" lang="en" sz="1600" u="none" cap="none" strike="noStrike">
                <a:solidFill>
                  <a:srgbClr val="000000"/>
                </a:solidFill>
                <a:latin typeface="Merriweather"/>
                <a:ea typeface="Merriweather"/>
                <a:cs typeface="Merriweather"/>
                <a:sym typeface="Merriweather"/>
              </a:rPr>
              <a:t> Rescue utilities are used to recover a damaged or corrupted system. Examples include SystemRescueCD and Hiren's BootCD.</a:t>
            </a:r>
            <a:endParaRPr b="0" i="0" sz="16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8"/>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19" name="Google Shape;319;p18"/>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8"/>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8"/>
          <p:cNvSpPr txBox="1"/>
          <p:nvPr>
            <p:ph idx="4294967295" type="ctrTitle"/>
          </p:nvPr>
        </p:nvSpPr>
        <p:spPr>
          <a:xfrm>
            <a:off x="1914600" y="39967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3000" u="none" cap="none" strike="noStrike">
                <a:solidFill>
                  <a:srgbClr val="198754"/>
                </a:solidFill>
                <a:latin typeface="Roboto Slab"/>
                <a:ea typeface="Roboto Slab"/>
                <a:cs typeface="Roboto Slab"/>
                <a:sym typeface="Roboto Slab"/>
              </a:rPr>
              <a:t>Startup Utilities (cont.)</a:t>
            </a:r>
            <a:endParaRPr b="1" i="0" sz="3000" u="none" cap="none" strike="noStrike">
              <a:solidFill>
                <a:srgbClr val="198754"/>
              </a:solidFill>
              <a:latin typeface="Roboto Slab"/>
              <a:ea typeface="Roboto Slab"/>
              <a:cs typeface="Roboto Slab"/>
              <a:sym typeface="Roboto Slab"/>
            </a:endParaRPr>
          </a:p>
        </p:txBody>
      </p:sp>
      <p:sp>
        <p:nvSpPr>
          <p:cNvPr id="322" name="Google Shape;322;p18"/>
          <p:cNvSpPr txBox="1"/>
          <p:nvPr/>
        </p:nvSpPr>
        <p:spPr>
          <a:xfrm>
            <a:off x="1084225" y="950300"/>
            <a:ext cx="69816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Merriweather"/>
                <a:ea typeface="Merriweather"/>
                <a:cs typeface="Merriweather"/>
                <a:sym typeface="Merriweather"/>
              </a:rPr>
              <a:t>Role of Startup Utilities</a:t>
            </a:r>
            <a:endParaRPr b="1" i="0" sz="1800" u="none" cap="none" strike="noStrike">
              <a:solidFill>
                <a:srgbClr val="000000"/>
              </a:solidFill>
              <a:latin typeface="Merriweather"/>
              <a:ea typeface="Merriweather"/>
              <a:cs typeface="Merriweather"/>
              <a:sym typeface="Merriweather"/>
            </a:endParaRPr>
          </a:p>
        </p:txBody>
      </p:sp>
      <p:sp>
        <p:nvSpPr>
          <p:cNvPr id="323" name="Google Shape;323;p18"/>
          <p:cNvSpPr txBox="1"/>
          <p:nvPr/>
        </p:nvSpPr>
        <p:spPr>
          <a:xfrm>
            <a:off x="1084225" y="1412000"/>
            <a:ext cx="6981600" cy="19752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Startup utilities performs important tasks such as checking the system for errors, configuring system settings, and starting the operating system. </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15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They provide a way for users to customize and optimize the boot process, and can be essential in troubleshooting and recovering from system problems.</a:t>
            </a:r>
            <a:endParaRPr b="0" i="0" sz="16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19"/>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29" name="Google Shape;329;p19"/>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9"/>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9"/>
          <p:cNvSpPr txBox="1"/>
          <p:nvPr>
            <p:ph idx="4294967295" type="ctrTitle"/>
          </p:nvPr>
        </p:nvSpPr>
        <p:spPr>
          <a:xfrm>
            <a:off x="1914600" y="39967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3000" u="none" cap="none" strike="noStrike">
                <a:solidFill>
                  <a:srgbClr val="198754"/>
                </a:solidFill>
                <a:latin typeface="Roboto Slab"/>
                <a:ea typeface="Roboto Slab"/>
                <a:cs typeface="Roboto Slab"/>
                <a:sym typeface="Roboto Slab"/>
              </a:rPr>
              <a:t>Startup Utilities (cont.)</a:t>
            </a:r>
            <a:endParaRPr b="1" i="0" sz="3000" u="none" cap="none" strike="noStrike">
              <a:solidFill>
                <a:srgbClr val="198754"/>
              </a:solidFill>
              <a:latin typeface="Roboto Slab"/>
              <a:ea typeface="Roboto Slab"/>
              <a:cs typeface="Roboto Slab"/>
              <a:sym typeface="Roboto Slab"/>
            </a:endParaRPr>
          </a:p>
        </p:txBody>
      </p:sp>
      <p:sp>
        <p:nvSpPr>
          <p:cNvPr id="332" name="Google Shape;332;p19"/>
          <p:cNvSpPr txBox="1"/>
          <p:nvPr/>
        </p:nvSpPr>
        <p:spPr>
          <a:xfrm>
            <a:off x="1084225" y="950300"/>
            <a:ext cx="69816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Merriweather"/>
                <a:ea typeface="Merriweather"/>
                <a:cs typeface="Merriweather"/>
                <a:sym typeface="Merriweather"/>
              </a:rPr>
              <a:t>Examples of Startup Utilities</a:t>
            </a:r>
            <a:endParaRPr b="1" i="0" sz="1800" u="none" cap="none" strike="noStrike">
              <a:solidFill>
                <a:srgbClr val="000000"/>
              </a:solidFill>
              <a:latin typeface="Merriweather"/>
              <a:ea typeface="Merriweather"/>
              <a:cs typeface="Merriweather"/>
              <a:sym typeface="Merriweather"/>
            </a:endParaRPr>
          </a:p>
        </p:txBody>
      </p:sp>
      <p:sp>
        <p:nvSpPr>
          <p:cNvPr id="333" name="Google Shape;333;p19"/>
          <p:cNvSpPr txBox="1"/>
          <p:nvPr/>
        </p:nvSpPr>
        <p:spPr>
          <a:xfrm>
            <a:off x="1084225" y="1412000"/>
            <a:ext cx="6981600" cy="19752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GRUB (GRand Unified Bootloader) - A popular boot loader that supports multiple operating systems and allows users to choose which operating system to boot.</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15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Syslinux - A lightweight system configuration utility that allows users to customize the boot process and configure system services.</a:t>
            </a:r>
            <a:endParaRPr b="0" i="0" sz="16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2" name="Shape 82"/>
        <p:cNvGrpSpPr/>
        <p:nvPr/>
      </p:nvGrpSpPr>
      <p:grpSpPr>
        <a:xfrm>
          <a:off x="0" y="0"/>
          <a:ext cx="0" cy="0"/>
          <a:chOff x="0" y="0"/>
          <a:chExt cx="0" cy="0"/>
        </a:xfrm>
      </p:grpSpPr>
      <p:sp>
        <p:nvSpPr>
          <p:cNvPr id="83" name="Google Shape;83;g2ec28dd7866_0_3"/>
          <p:cNvSpPr/>
          <p:nvPr/>
        </p:nvSpPr>
        <p:spPr>
          <a:xfrm>
            <a:off x="1617825" y="342925"/>
            <a:ext cx="59082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g2ec28dd7866_0_3"/>
          <p:cNvSpPr txBox="1"/>
          <p:nvPr>
            <p:ph idx="12" type="sldNum"/>
          </p:nvPr>
        </p:nvSpPr>
        <p:spPr>
          <a:xfrm>
            <a:off x="-87" y="4749844"/>
            <a:ext cx="91440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85" name="Google Shape;85;g2ec28dd7866_0_3"/>
          <p:cNvSpPr txBox="1"/>
          <p:nvPr>
            <p:ph idx="4294967295" type="ctrTitle"/>
          </p:nvPr>
        </p:nvSpPr>
        <p:spPr>
          <a:xfrm>
            <a:off x="2024975" y="342925"/>
            <a:ext cx="5283300" cy="613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000"/>
              <a:buFont typeface="Roboto Slab"/>
              <a:buNone/>
            </a:pPr>
            <a:r>
              <a:rPr b="1" i="0" lang="en" sz="3000" u="none" cap="none" strike="noStrike">
                <a:solidFill>
                  <a:srgbClr val="198754"/>
                </a:solidFill>
                <a:latin typeface="Roboto Slab"/>
                <a:ea typeface="Roboto Slab"/>
                <a:cs typeface="Roboto Slab"/>
                <a:sym typeface="Roboto Slab"/>
              </a:rPr>
              <a:t>What is User Interface (UI)</a:t>
            </a:r>
            <a:endParaRPr b="1" i="0" sz="3000" u="none" cap="none" strike="noStrike">
              <a:solidFill>
                <a:srgbClr val="198754"/>
              </a:solidFill>
              <a:latin typeface="Roboto Slab"/>
              <a:ea typeface="Roboto Slab"/>
              <a:cs typeface="Roboto Slab"/>
              <a:sym typeface="Roboto Slab"/>
            </a:endParaRPr>
          </a:p>
        </p:txBody>
      </p:sp>
      <p:sp>
        <p:nvSpPr>
          <p:cNvPr id="86" name="Google Shape;86;g2ec28dd7866_0_3"/>
          <p:cNvSpPr txBox="1"/>
          <p:nvPr/>
        </p:nvSpPr>
        <p:spPr>
          <a:xfrm>
            <a:off x="8406325" y="1246225"/>
            <a:ext cx="652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g2ec28dd7866_0_3"/>
          <p:cNvSpPr txBox="1"/>
          <p:nvPr/>
        </p:nvSpPr>
        <p:spPr>
          <a:xfrm>
            <a:off x="705150" y="1089175"/>
            <a:ext cx="7349100" cy="7143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A </a:t>
            </a:r>
            <a:r>
              <a:rPr b="1" i="0" lang="en" sz="1600" u="none" cap="none" strike="noStrike">
                <a:solidFill>
                  <a:srgbClr val="000000"/>
                </a:solidFill>
                <a:latin typeface="Merriweather"/>
                <a:ea typeface="Merriweather"/>
                <a:cs typeface="Merriweather"/>
                <a:sym typeface="Merriweather"/>
              </a:rPr>
              <a:t>User Interface (UI) </a:t>
            </a:r>
            <a:r>
              <a:rPr b="0" i="0" lang="en" sz="1600" u="none" cap="none" strike="noStrike">
                <a:solidFill>
                  <a:srgbClr val="000000"/>
                </a:solidFill>
                <a:latin typeface="Merriweather"/>
                <a:ea typeface="Merriweather"/>
                <a:cs typeface="Merriweather"/>
                <a:sym typeface="Merriweather"/>
              </a:rPr>
              <a:t>is the graphical interface between a user and a computer or other electronic device. </a:t>
            </a:r>
            <a:endParaRPr b="0" i="0" sz="1600" u="none" cap="none" strike="noStrike">
              <a:solidFill>
                <a:srgbClr val="000000"/>
              </a:solidFill>
              <a:latin typeface="Merriweather"/>
              <a:ea typeface="Merriweather"/>
              <a:cs typeface="Merriweather"/>
              <a:sym typeface="Merriweather"/>
            </a:endParaRPr>
          </a:p>
        </p:txBody>
      </p:sp>
      <p:pic>
        <p:nvPicPr>
          <p:cNvPr id="88" name="Google Shape;88;g2ec28dd7866_0_3"/>
          <p:cNvPicPr preferRelativeResize="0"/>
          <p:nvPr/>
        </p:nvPicPr>
        <p:blipFill rotWithShape="1">
          <a:blip r:embed="rId4">
            <a:alphaModFix/>
          </a:blip>
          <a:srcRect b="0" l="0" r="0" t="0"/>
          <a:stretch/>
        </p:blipFill>
        <p:spPr>
          <a:xfrm>
            <a:off x="5751645" y="2017265"/>
            <a:ext cx="3134090" cy="2732580"/>
          </a:xfrm>
          <a:prstGeom prst="rect">
            <a:avLst/>
          </a:prstGeom>
          <a:noFill/>
          <a:ln>
            <a:noFill/>
          </a:ln>
        </p:spPr>
      </p:pic>
      <p:sp>
        <p:nvSpPr>
          <p:cNvPr id="89" name="Google Shape;89;g2ec28dd7866_0_3"/>
          <p:cNvSpPr txBox="1"/>
          <p:nvPr/>
        </p:nvSpPr>
        <p:spPr>
          <a:xfrm>
            <a:off x="705150" y="1883550"/>
            <a:ext cx="4881600" cy="25419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It includes the visual elements, such as buttons, icons, text, and images, as well as the interaction methods, such as touch, mouse, keyboard, and voice commands.</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15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The purpose of a UI is to provide a way for users to interact with a device and control its functionality in a simple and intuitive manner.</a:t>
            </a:r>
            <a:endParaRPr b="0" i="0" sz="16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0"/>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39" name="Google Shape;339;p20"/>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20"/>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20"/>
          <p:cNvSpPr txBox="1"/>
          <p:nvPr>
            <p:ph idx="4294967295" type="ctrTitle"/>
          </p:nvPr>
        </p:nvSpPr>
        <p:spPr>
          <a:xfrm>
            <a:off x="1914600" y="39967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3000" u="none" cap="none" strike="noStrike">
                <a:solidFill>
                  <a:srgbClr val="198754"/>
                </a:solidFill>
                <a:latin typeface="Roboto Slab"/>
                <a:ea typeface="Roboto Slab"/>
                <a:cs typeface="Roboto Slab"/>
                <a:sym typeface="Roboto Slab"/>
              </a:rPr>
              <a:t>Startup Utilities (cont.)</a:t>
            </a:r>
            <a:endParaRPr b="1" i="0" sz="3000" u="none" cap="none" strike="noStrike">
              <a:solidFill>
                <a:srgbClr val="198754"/>
              </a:solidFill>
              <a:latin typeface="Roboto Slab"/>
              <a:ea typeface="Roboto Slab"/>
              <a:cs typeface="Roboto Slab"/>
              <a:sym typeface="Roboto Slab"/>
            </a:endParaRPr>
          </a:p>
        </p:txBody>
      </p:sp>
      <p:sp>
        <p:nvSpPr>
          <p:cNvPr id="342" name="Google Shape;342;p20"/>
          <p:cNvSpPr txBox="1"/>
          <p:nvPr/>
        </p:nvSpPr>
        <p:spPr>
          <a:xfrm>
            <a:off x="1084225" y="950300"/>
            <a:ext cx="69816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Merriweather"/>
                <a:ea typeface="Merriweather"/>
                <a:cs typeface="Merriweather"/>
                <a:sym typeface="Merriweather"/>
              </a:rPr>
              <a:t>Examples of Startup Utilities (cont.)</a:t>
            </a:r>
            <a:endParaRPr b="1" i="0" sz="1800" u="none" cap="none" strike="noStrike">
              <a:solidFill>
                <a:srgbClr val="000000"/>
              </a:solidFill>
              <a:latin typeface="Merriweather"/>
              <a:ea typeface="Merriweather"/>
              <a:cs typeface="Merriweather"/>
              <a:sym typeface="Merriweather"/>
            </a:endParaRPr>
          </a:p>
        </p:txBody>
      </p:sp>
      <p:sp>
        <p:nvSpPr>
          <p:cNvPr id="343" name="Google Shape;343;p20"/>
          <p:cNvSpPr txBox="1"/>
          <p:nvPr/>
        </p:nvSpPr>
        <p:spPr>
          <a:xfrm>
            <a:off x="1084225" y="1412000"/>
            <a:ext cx="6981600" cy="16920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Memtest86 - A diagnostic utility that tests the system memory for errors.</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15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SystemRescueCD - A rescue utility that provides a live CD environment for troubleshooting and recovering a damaged or corrupted system.</a:t>
            </a:r>
            <a:endParaRPr b="0" i="0" sz="16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8"/>
          <p:cNvSpPr txBox="1"/>
          <p:nvPr>
            <p:ph idx="4294967295" type="ctrTitle"/>
          </p:nvPr>
        </p:nvSpPr>
        <p:spPr>
          <a:xfrm>
            <a:off x="1097900" y="1111225"/>
            <a:ext cx="52305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000"/>
              <a:buFont typeface="Roboto Slab"/>
              <a:buNone/>
            </a:pPr>
            <a:r>
              <a:rPr b="1" i="0" lang="en" sz="4300" u="none" cap="none" strike="noStrike">
                <a:solidFill>
                  <a:srgbClr val="198754"/>
                </a:solidFill>
                <a:latin typeface="Roboto Slab"/>
                <a:ea typeface="Roboto Slab"/>
                <a:cs typeface="Roboto Slab"/>
                <a:sym typeface="Roboto Slab"/>
              </a:rPr>
              <a:t>Let’s do some exercises!</a:t>
            </a:r>
            <a:endParaRPr b="1" i="0" sz="4300" u="none" cap="none" strike="noStrike">
              <a:solidFill>
                <a:srgbClr val="198754"/>
              </a:solidFill>
              <a:latin typeface="Roboto Slab"/>
              <a:ea typeface="Roboto Slab"/>
              <a:cs typeface="Roboto Slab"/>
              <a:sym typeface="Roboto Slab"/>
            </a:endParaRPr>
          </a:p>
        </p:txBody>
      </p:sp>
      <p:sp>
        <p:nvSpPr>
          <p:cNvPr id="349" name="Google Shape;349;p38"/>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pic>
        <p:nvPicPr>
          <p:cNvPr id="350" name="Google Shape;350;p38"/>
          <p:cNvPicPr preferRelativeResize="0"/>
          <p:nvPr/>
        </p:nvPicPr>
        <p:blipFill rotWithShape="1">
          <a:blip r:embed="rId3">
            <a:alphaModFix/>
          </a:blip>
          <a:srcRect b="0" l="0" r="0" t="0"/>
          <a:stretch/>
        </p:blipFill>
        <p:spPr>
          <a:xfrm>
            <a:off x="4994700" y="1647275"/>
            <a:ext cx="2920650" cy="29206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4" name="Shape 354"/>
        <p:cNvGrpSpPr/>
        <p:nvPr/>
      </p:nvGrpSpPr>
      <p:grpSpPr>
        <a:xfrm>
          <a:off x="0" y="0"/>
          <a:ext cx="0" cy="0"/>
          <a:chOff x="0" y="0"/>
          <a:chExt cx="0" cy="0"/>
        </a:xfrm>
      </p:grpSpPr>
      <p:sp>
        <p:nvSpPr>
          <p:cNvPr id="355" name="Google Shape;355;p39"/>
          <p:cNvSpPr/>
          <p:nvPr/>
        </p:nvSpPr>
        <p:spPr>
          <a:xfrm>
            <a:off x="1617825" y="422850"/>
            <a:ext cx="59082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39"/>
          <p:cNvSpPr txBox="1"/>
          <p:nvPr>
            <p:ph idx="12" type="sldNum"/>
          </p:nvPr>
        </p:nvSpPr>
        <p:spPr>
          <a:xfrm>
            <a:off x="-87" y="4749844"/>
            <a:ext cx="91440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57" name="Google Shape;357;p39"/>
          <p:cNvSpPr txBox="1"/>
          <p:nvPr>
            <p:ph idx="4294967295" type="ctrTitle"/>
          </p:nvPr>
        </p:nvSpPr>
        <p:spPr>
          <a:xfrm>
            <a:off x="3414025" y="295400"/>
            <a:ext cx="3134400" cy="613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000"/>
              <a:buFont typeface="Roboto Slab"/>
              <a:buNone/>
            </a:pPr>
            <a:r>
              <a:rPr b="1" i="0" lang="en" sz="3000" u="none" cap="none" strike="noStrike">
                <a:solidFill>
                  <a:srgbClr val="198754"/>
                </a:solidFill>
                <a:latin typeface="Roboto Slab"/>
                <a:ea typeface="Roboto Slab"/>
                <a:cs typeface="Roboto Slab"/>
                <a:sym typeface="Roboto Slab"/>
              </a:rPr>
              <a:t>Exercises</a:t>
            </a:r>
            <a:endParaRPr b="1" i="0" sz="3000" u="none" cap="none" strike="noStrike">
              <a:solidFill>
                <a:srgbClr val="198754"/>
              </a:solidFill>
              <a:latin typeface="Roboto Slab"/>
              <a:ea typeface="Roboto Slab"/>
              <a:cs typeface="Roboto Slab"/>
              <a:sym typeface="Roboto Slab"/>
            </a:endParaRPr>
          </a:p>
        </p:txBody>
      </p:sp>
      <p:sp>
        <p:nvSpPr>
          <p:cNvPr id="358" name="Google Shape;358;p39"/>
          <p:cNvSpPr txBox="1"/>
          <p:nvPr/>
        </p:nvSpPr>
        <p:spPr>
          <a:xfrm>
            <a:off x="8406325" y="1246225"/>
            <a:ext cx="652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39"/>
          <p:cNvSpPr txBox="1"/>
          <p:nvPr/>
        </p:nvSpPr>
        <p:spPr>
          <a:xfrm>
            <a:off x="749100" y="908900"/>
            <a:ext cx="7645800" cy="3724800"/>
          </a:xfrm>
          <a:prstGeom prst="rect">
            <a:avLst/>
          </a:prstGeom>
          <a:noFill/>
          <a:ln>
            <a:noFill/>
          </a:ln>
        </p:spPr>
        <p:txBody>
          <a:bodyPr anchorCtr="0" anchor="t" bIns="91425" lIns="91425" spcFirstLastPara="1" rIns="91425" wrap="square" tIns="91425">
            <a:spAutoFit/>
          </a:bodyPr>
          <a:lstStyle/>
          <a:p>
            <a:pPr indent="-323850" lvl="0" marL="457200" marR="0" rtl="0" algn="just">
              <a:lnSpc>
                <a:spcPct val="100000"/>
              </a:lnSpc>
              <a:spcBef>
                <a:spcPts val="0"/>
              </a:spcBef>
              <a:spcAft>
                <a:spcPts val="0"/>
              </a:spcAft>
              <a:buClr>
                <a:srgbClr val="000000"/>
              </a:buClr>
              <a:buSzPts val="1500"/>
              <a:buFont typeface="Merriweather"/>
              <a:buAutoNum type="arabicPeriod"/>
            </a:pPr>
            <a:r>
              <a:rPr b="0" i="0" lang="en" sz="1500" u="none" cap="none" strike="noStrike">
                <a:solidFill>
                  <a:srgbClr val="000000"/>
                </a:solidFill>
                <a:latin typeface="Merriweather"/>
                <a:ea typeface="Merriweather"/>
                <a:cs typeface="Merriweather"/>
                <a:sym typeface="Merriweather"/>
              </a:rPr>
              <a:t>Define what a boot sequence is and describe the steps involved in the process.</a:t>
            </a:r>
            <a:endParaRPr b="0" i="0" sz="1500" u="none" cap="none" strike="noStrike">
              <a:solidFill>
                <a:srgbClr val="000000"/>
              </a:solidFill>
              <a:latin typeface="Merriweather"/>
              <a:ea typeface="Merriweather"/>
              <a:cs typeface="Merriweather"/>
              <a:sym typeface="Merriweather"/>
            </a:endParaRPr>
          </a:p>
          <a:p>
            <a:pPr indent="-323850" lvl="0" marL="457200" marR="0" rtl="0" algn="just">
              <a:lnSpc>
                <a:spcPct val="100000"/>
              </a:lnSpc>
              <a:spcBef>
                <a:spcPts val="1000"/>
              </a:spcBef>
              <a:spcAft>
                <a:spcPts val="0"/>
              </a:spcAft>
              <a:buClr>
                <a:srgbClr val="000000"/>
              </a:buClr>
              <a:buSzPts val="1500"/>
              <a:buFont typeface="Merriweather"/>
              <a:buAutoNum type="arabicPeriod"/>
            </a:pPr>
            <a:r>
              <a:rPr b="0" i="0" lang="en" sz="1500" u="none" cap="none" strike="noStrike">
                <a:solidFill>
                  <a:srgbClr val="000000"/>
                </a:solidFill>
                <a:latin typeface="Merriweather"/>
                <a:ea typeface="Merriweather"/>
                <a:cs typeface="Merriweather"/>
                <a:sym typeface="Merriweather"/>
              </a:rPr>
              <a:t>Draw a flowchart to illustrate the boot sequence process.</a:t>
            </a:r>
            <a:endParaRPr b="0" i="0" sz="1500" u="none" cap="none" strike="noStrike">
              <a:solidFill>
                <a:srgbClr val="000000"/>
              </a:solidFill>
              <a:latin typeface="Merriweather"/>
              <a:ea typeface="Merriweather"/>
              <a:cs typeface="Merriweather"/>
              <a:sym typeface="Merriweather"/>
            </a:endParaRPr>
          </a:p>
          <a:p>
            <a:pPr indent="-323850" lvl="0" marL="457200" marR="0" rtl="0" algn="just">
              <a:lnSpc>
                <a:spcPct val="100000"/>
              </a:lnSpc>
              <a:spcBef>
                <a:spcPts val="1000"/>
              </a:spcBef>
              <a:spcAft>
                <a:spcPts val="0"/>
              </a:spcAft>
              <a:buClr>
                <a:srgbClr val="000000"/>
              </a:buClr>
              <a:buSzPts val="1500"/>
              <a:buFont typeface="Merriweather"/>
              <a:buAutoNum type="arabicPeriod"/>
            </a:pPr>
            <a:r>
              <a:rPr b="0" i="0" lang="en" sz="1500" u="none" cap="none" strike="noStrike">
                <a:solidFill>
                  <a:srgbClr val="000000"/>
                </a:solidFill>
                <a:latin typeface="Merriweather"/>
                <a:ea typeface="Merriweather"/>
                <a:cs typeface="Merriweather"/>
                <a:sym typeface="Merriweather"/>
              </a:rPr>
              <a:t>Identify the different stages of a boot sequence and explain the role of each stage.</a:t>
            </a:r>
            <a:endParaRPr b="0" i="0" sz="1500" u="none" cap="none" strike="noStrike">
              <a:solidFill>
                <a:srgbClr val="000000"/>
              </a:solidFill>
              <a:latin typeface="Merriweather"/>
              <a:ea typeface="Merriweather"/>
              <a:cs typeface="Merriweather"/>
              <a:sym typeface="Merriweather"/>
            </a:endParaRPr>
          </a:p>
          <a:p>
            <a:pPr indent="-323850" lvl="0" marL="457200" marR="0" rtl="0" algn="just">
              <a:lnSpc>
                <a:spcPct val="100000"/>
              </a:lnSpc>
              <a:spcBef>
                <a:spcPts val="1000"/>
              </a:spcBef>
              <a:spcAft>
                <a:spcPts val="0"/>
              </a:spcAft>
              <a:buClr>
                <a:srgbClr val="000000"/>
              </a:buClr>
              <a:buSzPts val="1500"/>
              <a:buFont typeface="Merriweather"/>
              <a:buAutoNum type="arabicPeriod"/>
            </a:pPr>
            <a:r>
              <a:rPr b="0" i="0" lang="en" sz="1500" u="none" cap="none" strike="noStrike">
                <a:solidFill>
                  <a:srgbClr val="000000"/>
                </a:solidFill>
                <a:latin typeface="Merriweather"/>
                <a:ea typeface="Merriweather"/>
                <a:cs typeface="Merriweather"/>
                <a:sym typeface="Merriweather"/>
              </a:rPr>
              <a:t>Compare and contrast the different boot methods, such as BIOS and UEFI.</a:t>
            </a:r>
            <a:endParaRPr b="0" i="0" sz="1500" u="none" cap="none" strike="noStrike">
              <a:solidFill>
                <a:srgbClr val="000000"/>
              </a:solidFill>
              <a:latin typeface="Merriweather"/>
              <a:ea typeface="Merriweather"/>
              <a:cs typeface="Merriweather"/>
              <a:sym typeface="Merriweather"/>
            </a:endParaRPr>
          </a:p>
          <a:p>
            <a:pPr indent="-323850" lvl="0" marL="457200" marR="0" rtl="0" algn="just">
              <a:lnSpc>
                <a:spcPct val="100000"/>
              </a:lnSpc>
              <a:spcBef>
                <a:spcPts val="1000"/>
              </a:spcBef>
              <a:spcAft>
                <a:spcPts val="0"/>
              </a:spcAft>
              <a:buClr>
                <a:srgbClr val="000000"/>
              </a:buClr>
              <a:buSzPts val="1500"/>
              <a:buFont typeface="Merriweather"/>
              <a:buAutoNum type="arabicPeriod"/>
            </a:pPr>
            <a:r>
              <a:rPr b="0" i="0" lang="en" sz="1500" u="none" cap="none" strike="noStrike">
                <a:solidFill>
                  <a:srgbClr val="000000"/>
                </a:solidFill>
                <a:latin typeface="Merriweather"/>
                <a:ea typeface="Merriweather"/>
                <a:cs typeface="Merriweather"/>
                <a:sym typeface="Merriweather"/>
              </a:rPr>
              <a:t>Write a short paragraph explaining the advantages and disadvantages of each boot method.</a:t>
            </a:r>
            <a:endParaRPr b="0" i="0" sz="1500" u="none" cap="none" strike="noStrike">
              <a:solidFill>
                <a:srgbClr val="000000"/>
              </a:solidFill>
              <a:latin typeface="Merriweather"/>
              <a:ea typeface="Merriweather"/>
              <a:cs typeface="Merriweather"/>
              <a:sym typeface="Merriweather"/>
            </a:endParaRPr>
          </a:p>
          <a:p>
            <a:pPr indent="-323850" lvl="0" marL="457200" marR="0" rtl="0" algn="just">
              <a:lnSpc>
                <a:spcPct val="100000"/>
              </a:lnSpc>
              <a:spcBef>
                <a:spcPts val="1000"/>
              </a:spcBef>
              <a:spcAft>
                <a:spcPts val="0"/>
              </a:spcAft>
              <a:buClr>
                <a:srgbClr val="000000"/>
              </a:buClr>
              <a:buSzPts val="1500"/>
              <a:buFont typeface="Merriweather"/>
              <a:buAutoNum type="arabicPeriod"/>
            </a:pPr>
            <a:r>
              <a:rPr b="0" i="0" lang="en" sz="1500" u="none" cap="none" strike="noStrike">
                <a:solidFill>
                  <a:srgbClr val="000000"/>
                </a:solidFill>
                <a:latin typeface="Merriweather"/>
                <a:ea typeface="Merriweather"/>
                <a:cs typeface="Merriweather"/>
                <a:sym typeface="Merriweather"/>
              </a:rPr>
              <a:t>Identify the various types of startup utilities and explain their role in the boot sequence.</a:t>
            </a:r>
            <a:endParaRPr b="0" i="0" sz="1500" u="none" cap="none" strike="noStrike">
              <a:solidFill>
                <a:srgbClr val="000000"/>
              </a:solidFill>
              <a:latin typeface="Merriweather"/>
              <a:ea typeface="Merriweather"/>
              <a:cs typeface="Merriweather"/>
              <a:sym typeface="Merriweather"/>
            </a:endParaRPr>
          </a:p>
          <a:p>
            <a:pPr indent="-323850" lvl="0" marL="457200" marR="0" rtl="0" algn="just">
              <a:lnSpc>
                <a:spcPct val="100000"/>
              </a:lnSpc>
              <a:spcBef>
                <a:spcPts val="1000"/>
              </a:spcBef>
              <a:spcAft>
                <a:spcPts val="1000"/>
              </a:spcAft>
              <a:buClr>
                <a:srgbClr val="000000"/>
              </a:buClr>
              <a:buSzPts val="1500"/>
              <a:buFont typeface="Merriweather"/>
              <a:buAutoNum type="arabicPeriod"/>
            </a:pPr>
            <a:r>
              <a:rPr b="0" i="0" lang="en" sz="1500" u="none" cap="none" strike="noStrike">
                <a:solidFill>
                  <a:srgbClr val="000000"/>
                </a:solidFill>
                <a:latin typeface="Merriweather"/>
                <a:ea typeface="Merriweather"/>
                <a:cs typeface="Merriweather"/>
                <a:sym typeface="Merriweather"/>
              </a:rPr>
              <a:t>Write a short paragraph explaining the difference between system and boot files in the boot sequence.</a:t>
            </a:r>
            <a:endParaRPr b="0" i="0" sz="15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3" name="Shape 363"/>
        <p:cNvGrpSpPr/>
        <p:nvPr/>
      </p:nvGrpSpPr>
      <p:grpSpPr>
        <a:xfrm>
          <a:off x="0" y="0"/>
          <a:ext cx="0" cy="0"/>
          <a:chOff x="0" y="0"/>
          <a:chExt cx="0" cy="0"/>
        </a:xfrm>
      </p:grpSpPr>
      <p:sp>
        <p:nvSpPr>
          <p:cNvPr id="364" name="Google Shape;364;p40"/>
          <p:cNvSpPr/>
          <p:nvPr/>
        </p:nvSpPr>
        <p:spPr>
          <a:xfrm>
            <a:off x="1617825" y="422850"/>
            <a:ext cx="59082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40"/>
          <p:cNvSpPr txBox="1"/>
          <p:nvPr>
            <p:ph idx="12" type="sldNum"/>
          </p:nvPr>
        </p:nvSpPr>
        <p:spPr>
          <a:xfrm>
            <a:off x="-87" y="4749844"/>
            <a:ext cx="91440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66" name="Google Shape;366;p40"/>
          <p:cNvSpPr txBox="1"/>
          <p:nvPr/>
        </p:nvSpPr>
        <p:spPr>
          <a:xfrm>
            <a:off x="8406325" y="1246225"/>
            <a:ext cx="652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40"/>
          <p:cNvSpPr txBox="1"/>
          <p:nvPr/>
        </p:nvSpPr>
        <p:spPr>
          <a:xfrm>
            <a:off x="929925" y="990000"/>
            <a:ext cx="7078200" cy="33657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Merriweather"/>
                <a:ea typeface="Merriweather"/>
                <a:cs typeface="Merriweather"/>
                <a:sym typeface="Merriweather"/>
              </a:rPr>
              <a:t>8. Explain how the boot process differs between different operating systems, such as Windows, Linux, and MacOS.</a:t>
            </a:r>
            <a:endParaRPr b="0" i="0" sz="1500" u="none" cap="none" strike="noStrike">
              <a:solidFill>
                <a:srgbClr val="000000"/>
              </a:solidFill>
              <a:latin typeface="Merriweather"/>
              <a:ea typeface="Merriweather"/>
              <a:cs typeface="Merriweather"/>
              <a:sym typeface="Merriweather"/>
            </a:endParaRPr>
          </a:p>
          <a:p>
            <a:pPr indent="0" lvl="0" marL="0" marR="0" rtl="0" algn="just">
              <a:lnSpc>
                <a:spcPct val="100000"/>
              </a:lnSpc>
              <a:spcBef>
                <a:spcPts val="1000"/>
              </a:spcBef>
              <a:spcAft>
                <a:spcPts val="0"/>
              </a:spcAft>
              <a:buClr>
                <a:srgbClr val="000000"/>
              </a:buClr>
              <a:buSzPts val="1500"/>
              <a:buFont typeface="Arial"/>
              <a:buNone/>
            </a:pPr>
            <a:r>
              <a:rPr b="0" i="0" lang="en" sz="1500" u="none" cap="none" strike="noStrike">
                <a:solidFill>
                  <a:srgbClr val="000000"/>
                </a:solidFill>
                <a:latin typeface="Merriweather"/>
                <a:ea typeface="Merriweather"/>
                <a:cs typeface="Merriweather"/>
                <a:sym typeface="Merriweather"/>
              </a:rPr>
              <a:t>9. Conduct online research to find and explain a recent innovation in boot sequences, such as secure boot or fast boot.</a:t>
            </a:r>
            <a:endParaRPr b="0" i="0" sz="1500" u="none" cap="none" strike="noStrike">
              <a:solidFill>
                <a:srgbClr val="000000"/>
              </a:solidFill>
              <a:latin typeface="Merriweather"/>
              <a:ea typeface="Merriweather"/>
              <a:cs typeface="Merriweather"/>
              <a:sym typeface="Merriweather"/>
            </a:endParaRPr>
          </a:p>
          <a:p>
            <a:pPr indent="0" lvl="0" marL="0" marR="0" rtl="0" algn="just">
              <a:lnSpc>
                <a:spcPct val="100000"/>
              </a:lnSpc>
              <a:spcBef>
                <a:spcPts val="1000"/>
              </a:spcBef>
              <a:spcAft>
                <a:spcPts val="0"/>
              </a:spcAft>
              <a:buClr>
                <a:srgbClr val="000000"/>
              </a:buClr>
              <a:buSzPts val="1500"/>
              <a:buFont typeface="Arial"/>
              <a:buNone/>
            </a:pPr>
            <a:r>
              <a:rPr b="0" i="0" lang="en" sz="1500" u="none" cap="none" strike="noStrike">
                <a:solidFill>
                  <a:srgbClr val="000000"/>
                </a:solidFill>
                <a:latin typeface="Merriweather"/>
                <a:ea typeface="Merriweather"/>
                <a:cs typeface="Merriweather"/>
                <a:sym typeface="Merriweather"/>
              </a:rPr>
              <a:t>10. Create a table comparing and contrasting the different boot methods and startup utilities.</a:t>
            </a:r>
            <a:endParaRPr b="0" i="0" sz="1500" u="none" cap="none" strike="noStrike">
              <a:solidFill>
                <a:srgbClr val="000000"/>
              </a:solidFill>
              <a:latin typeface="Merriweather"/>
              <a:ea typeface="Merriweather"/>
              <a:cs typeface="Merriweather"/>
              <a:sym typeface="Merriweather"/>
            </a:endParaRPr>
          </a:p>
          <a:p>
            <a:pPr indent="0" lvl="0" marL="0" marR="0" rtl="0" algn="just">
              <a:lnSpc>
                <a:spcPct val="100000"/>
              </a:lnSpc>
              <a:spcBef>
                <a:spcPts val="1000"/>
              </a:spcBef>
              <a:spcAft>
                <a:spcPts val="0"/>
              </a:spcAft>
              <a:buClr>
                <a:srgbClr val="000000"/>
              </a:buClr>
              <a:buSzPts val="1500"/>
              <a:buFont typeface="Arial"/>
              <a:buNone/>
            </a:pPr>
            <a:r>
              <a:rPr b="0" i="0" lang="en" sz="1500" u="none" cap="none" strike="noStrike">
                <a:solidFill>
                  <a:srgbClr val="000000"/>
                </a:solidFill>
                <a:latin typeface="Merriweather"/>
                <a:ea typeface="Merriweather"/>
                <a:cs typeface="Merriweather"/>
                <a:sym typeface="Merriweather"/>
              </a:rPr>
              <a:t>11. Explain the role of boot loaders in the boot sequence.</a:t>
            </a:r>
            <a:endParaRPr b="0" i="0" sz="1500" u="none" cap="none" strike="noStrike">
              <a:solidFill>
                <a:srgbClr val="000000"/>
              </a:solidFill>
              <a:latin typeface="Merriweather"/>
              <a:ea typeface="Merriweather"/>
              <a:cs typeface="Merriweather"/>
              <a:sym typeface="Merriweather"/>
            </a:endParaRPr>
          </a:p>
          <a:p>
            <a:pPr indent="0" lvl="0" marL="0" marR="0" rtl="0" algn="just">
              <a:lnSpc>
                <a:spcPct val="100000"/>
              </a:lnSpc>
              <a:spcBef>
                <a:spcPts val="1000"/>
              </a:spcBef>
              <a:spcAft>
                <a:spcPts val="0"/>
              </a:spcAft>
              <a:buClr>
                <a:srgbClr val="000000"/>
              </a:buClr>
              <a:buSzPts val="1500"/>
              <a:buFont typeface="Arial"/>
              <a:buNone/>
            </a:pPr>
            <a:r>
              <a:rPr b="0" i="0" lang="en" sz="1500" u="none" cap="none" strike="noStrike">
                <a:solidFill>
                  <a:srgbClr val="000000"/>
                </a:solidFill>
                <a:latin typeface="Merriweather"/>
                <a:ea typeface="Merriweather"/>
                <a:cs typeface="Merriweather"/>
                <a:sym typeface="Merriweather"/>
              </a:rPr>
              <a:t>12. Divide in 2 groups and analyze the boot process of a computer system and identify any potential performance bottlenecks.</a:t>
            </a:r>
            <a:endParaRPr b="0" i="0" sz="1500" u="none" cap="none" strike="noStrike">
              <a:solidFill>
                <a:srgbClr val="000000"/>
              </a:solidFill>
              <a:latin typeface="Merriweather"/>
              <a:ea typeface="Merriweather"/>
              <a:cs typeface="Merriweather"/>
              <a:sym typeface="Merriweather"/>
            </a:endParaRPr>
          </a:p>
          <a:p>
            <a:pPr indent="0" lvl="0" marL="0" marR="0" rtl="0" algn="just">
              <a:lnSpc>
                <a:spcPct val="100000"/>
              </a:lnSpc>
              <a:spcBef>
                <a:spcPts val="1000"/>
              </a:spcBef>
              <a:spcAft>
                <a:spcPts val="1000"/>
              </a:spcAft>
              <a:buClr>
                <a:srgbClr val="000000"/>
              </a:buClr>
              <a:buSzPts val="1500"/>
              <a:buFont typeface="Arial"/>
              <a:buNone/>
            </a:pPr>
            <a:r>
              <a:rPr b="0" i="0" lang="en" sz="1500" u="none" cap="none" strike="noStrike">
                <a:solidFill>
                  <a:srgbClr val="000000"/>
                </a:solidFill>
                <a:latin typeface="Merriweather"/>
                <a:ea typeface="Merriweather"/>
                <a:cs typeface="Merriweather"/>
                <a:sym typeface="Merriweather"/>
              </a:rPr>
              <a:t>13. Write a short paragraph explaining the benefits of having a fast and efficient boot sequence.</a:t>
            </a:r>
            <a:endParaRPr b="0" i="0" sz="1500" u="none" cap="none" strike="noStrike">
              <a:solidFill>
                <a:srgbClr val="000000"/>
              </a:solidFill>
              <a:latin typeface="Merriweather"/>
              <a:ea typeface="Merriweather"/>
              <a:cs typeface="Merriweather"/>
              <a:sym typeface="Merriweather"/>
            </a:endParaRPr>
          </a:p>
        </p:txBody>
      </p:sp>
      <p:sp>
        <p:nvSpPr>
          <p:cNvPr id="368" name="Google Shape;368;p40"/>
          <p:cNvSpPr txBox="1"/>
          <p:nvPr>
            <p:ph idx="4294967295" type="ctrTitle"/>
          </p:nvPr>
        </p:nvSpPr>
        <p:spPr>
          <a:xfrm>
            <a:off x="2876100" y="376500"/>
            <a:ext cx="3695400" cy="613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000"/>
              <a:buFont typeface="Roboto Slab"/>
              <a:buNone/>
            </a:pPr>
            <a:r>
              <a:rPr b="1" i="0" lang="en" sz="3000" u="none" cap="none" strike="noStrike">
                <a:solidFill>
                  <a:srgbClr val="198754"/>
                </a:solidFill>
                <a:latin typeface="Roboto Slab"/>
                <a:ea typeface="Roboto Slab"/>
                <a:cs typeface="Roboto Slab"/>
                <a:sym typeface="Roboto Slab"/>
              </a:rPr>
              <a:t>Exercises (cont.)</a:t>
            </a:r>
            <a:endParaRPr b="1" i="0" sz="3000" u="none" cap="none" strike="noStrike">
              <a:solidFill>
                <a:srgbClr val="198754"/>
              </a:solidFill>
              <a:latin typeface="Roboto Slab"/>
              <a:ea typeface="Roboto Slab"/>
              <a:cs typeface="Roboto Slab"/>
              <a:sym typeface="Roboto Slab"/>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2" name="Shape 372"/>
        <p:cNvGrpSpPr/>
        <p:nvPr/>
      </p:nvGrpSpPr>
      <p:grpSpPr>
        <a:xfrm>
          <a:off x="0" y="0"/>
          <a:ext cx="0" cy="0"/>
          <a:chOff x="0" y="0"/>
          <a:chExt cx="0" cy="0"/>
        </a:xfrm>
      </p:grpSpPr>
      <p:sp>
        <p:nvSpPr>
          <p:cNvPr id="373" name="Google Shape;373;p41"/>
          <p:cNvSpPr/>
          <p:nvPr/>
        </p:nvSpPr>
        <p:spPr>
          <a:xfrm>
            <a:off x="1617825" y="422850"/>
            <a:ext cx="59082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41"/>
          <p:cNvSpPr txBox="1"/>
          <p:nvPr>
            <p:ph idx="12" type="sldNum"/>
          </p:nvPr>
        </p:nvSpPr>
        <p:spPr>
          <a:xfrm>
            <a:off x="-87" y="4749844"/>
            <a:ext cx="91440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75" name="Google Shape;375;p41"/>
          <p:cNvSpPr txBox="1"/>
          <p:nvPr/>
        </p:nvSpPr>
        <p:spPr>
          <a:xfrm>
            <a:off x="8406325" y="1246225"/>
            <a:ext cx="652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41"/>
          <p:cNvSpPr txBox="1"/>
          <p:nvPr/>
        </p:nvSpPr>
        <p:spPr>
          <a:xfrm>
            <a:off x="929925" y="990000"/>
            <a:ext cx="7078200" cy="34683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Merriweather"/>
                <a:ea typeface="Merriweather"/>
                <a:cs typeface="Merriweather"/>
                <a:sym typeface="Merriweather"/>
              </a:rPr>
              <a:t>14. Discuss the challenges and limitations of boot sequences, such as compatibility with different hardware configurations.</a:t>
            </a:r>
            <a:endParaRPr b="0" i="0" sz="1500" u="none" cap="none" strike="noStrike">
              <a:solidFill>
                <a:srgbClr val="000000"/>
              </a:solidFill>
              <a:latin typeface="Merriweather"/>
              <a:ea typeface="Merriweather"/>
              <a:cs typeface="Merriweather"/>
              <a:sym typeface="Merriweather"/>
            </a:endParaRPr>
          </a:p>
          <a:p>
            <a:pPr indent="0" lvl="0" marL="0" marR="0" rtl="0" algn="just">
              <a:lnSpc>
                <a:spcPct val="100000"/>
              </a:lnSpc>
              <a:spcBef>
                <a:spcPts val="1000"/>
              </a:spcBef>
              <a:spcAft>
                <a:spcPts val="0"/>
              </a:spcAft>
              <a:buClr>
                <a:srgbClr val="000000"/>
              </a:buClr>
              <a:buSzPts val="1500"/>
              <a:buFont typeface="Arial"/>
              <a:buNone/>
            </a:pPr>
            <a:r>
              <a:rPr b="0" i="0" lang="en" sz="1500" u="none" cap="none" strike="noStrike">
                <a:solidFill>
                  <a:srgbClr val="000000"/>
                </a:solidFill>
                <a:latin typeface="Merriweather"/>
                <a:ea typeface="Merriweather"/>
                <a:cs typeface="Merriweather"/>
                <a:sym typeface="Merriweather"/>
              </a:rPr>
              <a:t>15. Discuss the future of boot sequences, such as the trend towards faster and more secure boot methods.</a:t>
            </a:r>
            <a:endParaRPr b="0" i="0" sz="1500" u="none" cap="none" strike="noStrike">
              <a:solidFill>
                <a:srgbClr val="000000"/>
              </a:solidFill>
              <a:latin typeface="Merriweather"/>
              <a:ea typeface="Merriweather"/>
              <a:cs typeface="Merriweather"/>
              <a:sym typeface="Merriweather"/>
            </a:endParaRPr>
          </a:p>
          <a:p>
            <a:pPr indent="0" lvl="0" marL="0" marR="0" rtl="0" algn="just">
              <a:lnSpc>
                <a:spcPct val="100000"/>
              </a:lnSpc>
              <a:spcBef>
                <a:spcPts val="1000"/>
              </a:spcBef>
              <a:spcAft>
                <a:spcPts val="0"/>
              </a:spcAft>
              <a:buClr>
                <a:srgbClr val="000000"/>
              </a:buClr>
              <a:buSzPts val="1500"/>
              <a:buFont typeface="Arial"/>
              <a:buNone/>
            </a:pPr>
            <a:r>
              <a:rPr b="0" i="0" lang="en" sz="1500" u="none" cap="none" strike="noStrike">
                <a:solidFill>
                  <a:srgbClr val="000000"/>
                </a:solidFill>
                <a:latin typeface="Merriweather"/>
                <a:ea typeface="Merriweather"/>
                <a:cs typeface="Merriweather"/>
                <a:sym typeface="Merriweather"/>
              </a:rPr>
              <a:t>16. Create a diagram illustrating the interactions between different components in the boot sequence, such as the system firmware, boot loader, and operating system.</a:t>
            </a:r>
            <a:endParaRPr b="0" i="0" sz="1500" u="none" cap="none" strike="noStrike">
              <a:solidFill>
                <a:srgbClr val="000000"/>
              </a:solidFill>
              <a:latin typeface="Merriweather"/>
              <a:ea typeface="Merriweather"/>
              <a:cs typeface="Merriweather"/>
              <a:sym typeface="Merriweather"/>
            </a:endParaRPr>
          </a:p>
          <a:p>
            <a:pPr indent="0" lvl="0" marL="0" marR="0" rtl="0" algn="just">
              <a:lnSpc>
                <a:spcPct val="100000"/>
              </a:lnSpc>
              <a:spcBef>
                <a:spcPts val="1000"/>
              </a:spcBef>
              <a:spcAft>
                <a:spcPts val="0"/>
              </a:spcAft>
              <a:buClr>
                <a:srgbClr val="000000"/>
              </a:buClr>
              <a:buSzPts val="1500"/>
              <a:buFont typeface="Arial"/>
              <a:buNone/>
            </a:pPr>
            <a:r>
              <a:rPr b="0" i="0" lang="en" sz="1500" u="none" cap="none" strike="noStrike">
                <a:solidFill>
                  <a:srgbClr val="000000"/>
                </a:solidFill>
                <a:latin typeface="Merriweather"/>
                <a:ea typeface="Merriweather"/>
                <a:cs typeface="Merriweather"/>
                <a:sym typeface="Merriweather"/>
              </a:rPr>
              <a:t>17. Explain how boot sequences can be used for system administration tasks, such as installing new software or updating system files.</a:t>
            </a:r>
            <a:endParaRPr b="0" i="0" sz="1500" u="none" cap="none" strike="noStrike">
              <a:solidFill>
                <a:srgbClr val="000000"/>
              </a:solidFill>
              <a:latin typeface="Merriweather"/>
              <a:ea typeface="Merriweather"/>
              <a:cs typeface="Merriweather"/>
              <a:sym typeface="Merriweather"/>
            </a:endParaRPr>
          </a:p>
          <a:p>
            <a:pPr indent="0" lvl="0" marL="0" marR="0" rtl="0" algn="just">
              <a:lnSpc>
                <a:spcPct val="100000"/>
              </a:lnSpc>
              <a:spcBef>
                <a:spcPts val="1000"/>
              </a:spcBef>
              <a:spcAft>
                <a:spcPts val="1000"/>
              </a:spcAft>
              <a:buClr>
                <a:srgbClr val="000000"/>
              </a:buClr>
              <a:buSzPts val="1500"/>
              <a:buFont typeface="Arial"/>
              <a:buNone/>
            </a:pPr>
            <a:r>
              <a:rPr b="0" i="0" lang="en" sz="1500" u="none" cap="none" strike="noStrike">
                <a:solidFill>
                  <a:srgbClr val="000000"/>
                </a:solidFill>
                <a:latin typeface="Merriweather"/>
                <a:ea typeface="Merriweather"/>
                <a:cs typeface="Merriweather"/>
                <a:sym typeface="Merriweather"/>
              </a:rPr>
              <a:t>18. Divide in 2 groups and discuss the challenges and considerations when deploying boot sequences on different types of hardware, such as laptops, servers, and embedded systems.</a:t>
            </a:r>
            <a:endParaRPr b="0" i="0" sz="1500" u="none" cap="none" strike="noStrike">
              <a:solidFill>
                <a:srgbClr val="000000"/>
              </a:solidFill>
              <a:latin typeface="Merriweather"/>
              <a:ea typeface="Merriweather"/>
              <a:cs typeface="Merriweather"/>
              <a:sym typeface="Merriweather"/>
            </a:endParaRPr>
          </a:p>
        </p:txBody>
      </p:sp>
      <p:sp>
        <p:nvSpPr>
          <p:cNvPr id="377" name="Google Shape;377;p41"/>
          <p:cNvSpPr txBox="1"/>
          <p:nvPr>
            <p:ph idx="4294967295" type="ctrTitle"/>
          </p:nvPr>
        </p:nvSpPr>
        <p:spPr>
          <a:xfrm>
            <a:off x="2876100" y="376500"/>
            <a:ext cx="3695400" cy="613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000"/>
              <a:buFont typeface="Roboto Slab"/>
              <a:buNone/>
            </a:pPr>
            <a:r>
              <a:rPr b="1" i="0" lang="en" sz="3000" u="none" cap="none" strike="noStrike">
                <a:solidFill>
                  <a:srgbClr val="198754"/>
                </a:solidFill>
                <a:latin typeface="Roboto Slab"/>
                <a:ea typeface="Roboto Slab"/>
                <a:cs typeface="Roboto Slab"/>
                <a:sym typeface="Roboto Slab"/>
              </a:rPr>
              <a:t>Exercises (cont.)</a:t>
            </a:r>
            <a:endParaRPr b="1" i="0" sz="3000" u="none" cap="none" strike="noStrike">
              <a:solidFill>
                <a:srgbClr val="198754"/>
              </a:solidFill>
              <a:latin typeface="Roboto Slab"/>
              <a:ea typeface="Roboto Slab"/>
              <a:cs typeface="Roboto Slab"/>
              <a:sym typeface="Roboto Slab"/>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1" name="Shape 381"/>
        <p:cNvGrpSpPr/>
        <p:nvPr/>
      </p:nvGrpSpPr>
      <p:grpSpPr>
        <a:xfrm>
          <a:off x="0" y="0"/>
          <a:ext cx="0" cy="0"/>
          <a:chOff x="0" y="0"/>
          <a:chExt cx="0" cy="0"/>
        </a:xfrm>
      </p:grpSpPr>
      <p:sp>
        <p:nvSpPr>
          <p:cNvPr id="382" name="Google Shape;382;p42"/>
          <p:cNvSpPr/>
          <p:nvPr/>
        </p:nvSpPr>
        <p:spPr>
          <a:xfrm>
            <a:off x="1617825" y="422850"/>
            <a:ext cx="59082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42"/>
          <p:cNvSpPr txBox="1"/>
          <p:nvPr>
            <p:ph idx="12" type="sldNum"/>
          </p:nvPr>
        </p:nvSpPr>
        <p:spPr>
          <a:xfrm>
            <a:off x="-87" y="4749844"/>
            <a:ext cx="91440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84" name="Google Shape;384;p42"/>
          <p:cNvSpPr txBox="1"/>
          <p:nvPr/>
        </p:nvSpPr>
        <p:spPr>
          <a:xfrm>
            <a:off x="8406325" y="1246225"/>
            <a:ext cx="652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42"/>
          <p:cNvSpPr txBox="1"/>
          <p:nvPr/>
        </p:nvSpPr>
        <p:spPr>
          <a:xfrm>
            <a:off x="929925" y="990000"/>
            <a:ext cx="7078200" cy="49308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Merriweather"/>
                <a:ea typeface="Merriweather"/>
                <a:cs typeface="Merriweather"/>
                <a:sym typeface="Merriweather"/>
              </a:rPr>
              <a:t>19. Write a short paragraph explaining the role of boot sequences in enabling the functionality of a computer system.</a:t>
            </a:r>
            <a:endParaRPr b="0" i="0" sz="1500" u="none" cap="none" strike="noStrike">
              <a:solidFill>
                <a:srgbClr val="000000"/>
              </a:solidFill>
              <a:latin typeface="Merriweather"/>
              <a:ea typeface="Merriweather"/>
              <a:cs typeface="Merriweather"/>
              <a:sym typeface="Merriweather"/>
            </a:endParaRPr>
          </a:p>
          <a:p>
            <a:pPr indent="0" lvl="0" marL="0" marR="0" rtl="0" algn="just">
              <a:lnSpc>
                <a:spcPct val="100000"/>
              </a:lnSpc>
              <a:spcBef>
                <a:spcPts val="0"/>
              </a:spcBef>
              <a:spcAft>
                <a:spcPts val="0"/>
              </a:spcAft>
              <a:buClr>
                <a:srgbClr val="000000"/>
              </a:buClr>
              <a:buSzPts val="1500"/>
              <a:buFont typeface="Arial"/>
              <a:buNone/>
            </a:pPr>
            <a:r>
              <a:t/>
            </a:r>
            <a:endParaRPr sz="1500">
              <a:latin typeface="Merriweather"/>
              <a:ea typeface="Merriweather"/>
              <a:cs typeface="Merriweather"/>
              <a:sym typeface="Merriweather"/>
            </a:endParaRPr>
          </a:p>
          <a:p>
            <a:pPr indent="0" lvl="0" marL="0" marR="0" rtl="0" algn="just">
              <a:lnSpc>
                <a:spcPct val="100000"/>
              </a:lnSpc>
              <a:spcBef>
                <a:spcPts val="0"/>
              </a:spcBef>
              <a:spcAft>
                <a:spcPts val="0"/>
              </a:spcAft>
              <a:buClr>
                <a:srgbClr val="000000"/>
              </a:buClr>
              <a:buSzPts val="1500"/>
              <a:buFont typeface="Arial"/>
              <a:buNone/>
            </a:pPr>
            <a:r>
              <a:rPr lang="en" sz="1500">
                <a:latin typeface="Merriweather"/>
                <a:ea typeface="Merriweather"/>
                <a:cs typeface="Merriweather"/>
                <a:sym typeface="Merriweather"/>
              </a:rPr>
              <a:t>20. </a:t>
            </a:r>
            <a:r>
              <a:rPr lang="en" sz="1500">
                <a:latin typeface="Merriweather"/>
                <a:ea typeface="Merriweather"/>
                <a:cs typeface="Merriweather"/>
                <a:sym typeface="Merriweather"/>
              </a:rPr>
              <a:t>Imagine you have a dual-boot system with both Windows and Linux operating systems, how would you access files from one operating system from the other, given their different directory structures?</a:t>
            </a:r>
            <a:endParaRPr sz="1500">
              <a:latin typeface="Merriweather"/>
              <a:ea typeface="Merriweather"/>
              <a:cs typeface="Merriweather"/>
              <a:sym typeface="Merriweather"/>
            </a:endParaRPr>
          </a:p>
          <a:p>
            <a:pPr indent="0" lvl="0" marL="0" marR="0" rtl="0" algn="just">
              <a:lnSpc>
                <a:spcPct val="100000"/>
              </a:lnSpc>
              <a:spcBef>
                <a:spcPts val="0"/>
              </a:spcBef>
              <a:spcAft>
                <a:spcPts val="0"/>
              </a:spcAft>
              <a:buClr>
                <a:srgbClr val="000000"/>
              </a:buClr>
              <a:buSzPts val="1500"/>
              <a:buFont typeface="Arial"/>
              <a:buNone/>
            </a:pPr>
            <a:r>
              <a:t/>
            </a:r>
            <a:endParaRPr sz="1500">
              <a:latin typeface="Merriweather"/>
              <a:ea typeface="Merriweather"/>
              <a:cs typeface="Merriweather"/>
              <a:sym typeface="Merriweather"/>
            </a:endParaRPr>
          </a:p>
          <a:p>
            <a:pPr indent="0" lvl="0" marL="0" marR="0" rtl="0" algn="just">
              <a:lnSpc>
                <a:spcPct val="100000"/>
              </a:lnSpc>
              <a:spcBef>
                <a:spcPts val="0"/>
              </a:spcBef>
              <a:spcAft>
                <a:spcPts val="0"/>
              </a:spcAft>
              <a:buClr>
                <a:srgbClr val="000000"/>
              </a:buClr>
              <a:buSzPts val="1500"/>
              <a:buFont typeface="Arial"/>
              <a:buNone/>
            </a:pPr>
            <a:r>
              <a:rPr lang="en" sz="1500">
                <a:latin typeface="Merriweather"/>
                <a:ea typeface="Merriweather"/>
                <a:cs typeface="Merriweather"/>
                <a:sym typeface="Merriweather"/>
              </a:rPr>
              <a:t>21. Explain the importance of consistency in UI design and give an example of how this can be achieved.</a:t>
            </a:r>
            <a:endParaRPr sz="1500">
              <a:latin typeface="Merriweather"/>
              <a:ea typeface="Merriweather"/>
              <a:cs typeface="Merriweather"/>
              <a:sym typeface="Merriweather"/>
            </a:endParaRPr>
          </a:p>
          <a:p>
            <a:pPr indent="0" lvl="0" marL="0" rtl="0" algn="just">
              <a:spcBef>
                <a:spcPts val="0"/>
              </a:spcBef>
              <a:spcAft>
                <a:spcPts val="0"/>
              </a:spcAft>
              <a:buNone/>
            </a:pPr>
            <a:r>
              <a:t/>
            </a:r>
            <a:endParaRPr sz="1500">
              <a:latin typeface="Merriweather"/>
              <a:ea typeface="Merriweather"/>
              <a:cs typeface="Merriweather"/>
              <a:sym typeface="Merriweather"/>
            </a:endParaRPr>
          </a:p>
          <a:p>
            <a:pPr indent="0" lvl="0" marL="0" rtl="0" algn="just">
              <a:spcBef>
                <a:spcPts val="0"/>
              </a:spcBef>
              <a:spcAft>
                <a:spcPts val="0"/>
              </a:spcAft>
              <a:buNone/>
            </a:pPr>
            <a:r>
              <a:rPr lang="en" sz="1500">
                <a:latin typeface="Merriweather"/>
                <a:ea typeface="Merriweather"/>
                <a:cs typeface="Merriweather"/>
                <a:sym typeface="Merriweather"/>
              </a:rPr>
              <a:t>22. Discuss the role of visual design in UI, including color, typography, and layout.</a:t>
            </a:r>
            <a:endParaRPr sz="1500">
              <a:latin typeface="Merriweather"/>
              <a:ea typeface="Merriweather"/>
              <a:cs typeface="Merriweather"/>
              <a:sym typeface="Merriweather"/>
            </a:endParaRPr>
          </a:p>
          <a:p>
            <a:pPr indent="0" lvl="0" marL="0" rtl="0" algn="just">
              <a:spcBef>
                <a:spcPts val="0"/>
              </a:spcBef>
              <a:spcAft>
                <a:spcPts val="0"/>
              </a:spcAft>
              <a:buNone/>
            </a:pPr>
            <a:r>
              <a:t/>
            </a:r>
            <a:endParaRPr sz="1500">
              <a:latin typeface="Merriweather"/>
              <a:ea typeface="Merriweather"/>
              <a:cs typeface="Merriweather"/>
              <a:sym typeface="Merriweather"/>
            </a:endParaRPr>
          </a:p>
          <a:p>
            <a:pPr indent="0" lvl="0" marL="0" rtl="0" algn="just">
              <a:spcBef>
                <a:spcPts val="0"/>
              </a:spcBef>
              <a:spcAft>
                <a:spcPts val="0"/>
              </a:spcAft>
              <a:buNone/>
            </a:pPr>
            <a:r>
              <a:rPr lang="en" sz="1500">
                <a:latin typeface="Merriweather"/>
                <a:ea typeface="Merriweather"/>
                <a:cs typeface="Merriweather"/>
                <a:sym typeface="Merriweather"/>
              </a:rPr>
              <a:t> 23. Describe the difference between a good and bad UI and provide examples of each.</a:t>
            </a:r>
            <a:endParaRPr sz="1500">
              <a:latin typeface="Merriweather"/>
              <a:ea typeface="Merriweather"/>
              <a:cs typeface="Merriweather"/>
              <a:sym typeface="Merriweather"/>
            </a:endParaRPr>
          </a:p>
          <a:p>
            <a:pPr indent="0" lvl="0" marL="0" rtl="0" algn="just">
              <a:spcBef>
                <a:spcPts val="0"/>
              </a:spcBef>
              <a:spcAft>
                <a:spcPts val="0"/>
              </a:spcAft>
              <a:buNone/>
            </a:pPr>
            <a:r>
              <a:t/>
            </a:r>
            <a:endParaRPr sz="1500">
              <a:latin typeface="Merriweather"/>
              <a:ea typeface="Merriweather"/>
              <a:cs typeface="Merriweather"/>
              <a:sym typeface="Merriweather"/>
            </a:endParaRPr>
          </a:p>
          <a:p>
            <a:pPr indent="0" lvl="0" marL="0" rtl="0" algn="just">
              <a:spcBef>
                <a:spcPts val="0"/>
              </a:spcBef>
              <a:spcAft>
                <a:spcPts val="0"/>
              </a:spcAft>
              <a:buNone/>
            </a:pPr>
            <a:r>
              <a:t/>
            </a:r>
            <a:endParaRPr sz="1500">
              <a:latin typeface="Merriweather"/>
              <a:ea typeface="Merriweather"/>
              <a:cs typeface="Merriweather"/>
              <a:sym typeface="Merriweather"/>
            </a:endParaRPr>
          </a:p>
          <a:p>
            <a:pPr indent="0" lvl="0" marL="0" marR="0" rtl="0" algn="just">
              <a:lnSpc>
                <a:spcPct val="100000"/>
              </a:lnSpc>
              <a:spcBef>
                <a:spcPts val="0"/>
              </a:spcBef>
              <a:spcAft>
                <a:spcPts val="0"/>
              </a:spcAft>
              <a:buClr>
                <a:srgbClr val="000000"/>
              </a:buClr>
              <a:buSzPts val="1500"/>
              <a:buFont typeface="Arial"/>
              <a:buNone/>
            </a:pPr>
            <a:r>
              <a:t/>
            </a:r>
            <a:endParaRPr sz="1500">
              <a:latin typeface="Merriweather"/>
              <a:ea typeface="Merriweather"/>
              <a:cs typeface="Merriweather"/>
              <a:sym typeface="Merriweather"/>
            </a:endParaRPr>
          </a:p>
          <a:p>
            <a:pPr indent="0" lvl="0" marL="0" marR="0" rtl="0" algn="just">
              <a:lnSpc>
                <a:spcPct val="100000"/>
              </a:lnSpc>
              <a:spcBef>
                <a:spcPts val="0"/>
              </a:spcBef>
              <a:spcAft>
                <a:spcPts val="0"/>
              </a:spcAft>
              <a:buClr>
                <a:srgbClr val="000000"/>
              </a:buClr>
              <a:buSzPts val="1500"/>
              <a:buFont typeface="Arial"/>
              <a:buNone/>
            </a:pPr>
            <a:r>
              <a:t/>
            </a:r>
            <a:endParaRPr sz="1500">
              <a:latin typeface="Merriweather"/>
              <a:ea typeface="Merriweather"/>
              <a:cs typeface="Merriweather"/>
              <a:sym typeface="Merriweather"/>
            </a:endParaRPr>
          </a:p>
          <a:p>
            <a:pPr indent="0" lvl="0" marL="0" marR="0" rtl="0" algn="just">
              <a:lnSpc>
                <a:spcPct val="100000"/>
              </a:lnSpc>
              <a:spcBef>
                <a:spcPts val="1000"/>
              </a:spcBef>
              <a:spcAft>
                <a:spcPts val="1000"/>
              </a:spcAft>
              <a:buClr>
                <a:srgbClr val="000000"/>
              </a:buClr>
              <a:buSzPts val="1500"/>
              <a:buFont typeface="Arial"/>
              <a:buNone/>
            </a:pPr>
            <a:r>
              <a:t/>
            </a:r>
            <a:endParaRPr b="0" i="0" sz="1500" u="none" cap="none" strike="noStrike">
              <a:solidFill>
                <a:srgbClr val="000000"/>
              </a:solidFill>
              <a:latin typeface="Merriweather"/>
              <a:ea typeface="Merriweather"/>
              <a:cs typeface="Merriweather"/>
              <a:sym typeface="Merriweather"/>
            </a:endParaRPr>
          </a:p>
        </p:txBody>
      </p:sp>
      <p:sp>
        <p:nvSpPr>
          <p:cNvPr id="386" name="Google Shape;386;p42"/>
          <p:cNvSpPr txBox="1"/>
          <p:nvPr>
            <p:ph idx="4294967295" type="ctrTitle"/>
          </p:nvPr>
        </p:nvSpPr>
        <p:spPr>
          <a:xfrm>
            <a:off x="2876100" y="376500"/>
            <a:ext cx="3695400" cy="613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000"/>
              <a:buFont typeface="Roboto Slab"/>
              <a:buNone/>
            </a:pPr>
            <a:r>
              <a:rPr b="1" i="0" lang="en" sz="3000" u="none" cap="none" strike="noStrike">
                <a:solidFill>
                  <a:srgbClr val="198754"/>
                </a:solidFill>
                <a:latin typeface="Roboto Slab"/>
                <a:ea typeface="Roboto Slab"/>
                <a:cs typeface="Roboto Slab"/>
                <a:sym typeface="Roboto Slab"/>
              </a:rPr>
              <a:t>Exercises (cont.)</a:t>
            </a:r>
            <a:endParaRPr b="1" i="0" sz="3000" u="none" cap="none" strike="noStrike">
              <a:solidFill>
                <a:srgbClr val="198754"/>
              </a:solidFill>
              <a:latin typeface="Roboto Slab"/>
              <a:ea typeface="Roboto Slab"/>
              <a:cs typeface="Roboto Slab"/>
              <a:sym typeface="Roboto Slab"/>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0" name="Shape 390"/>
        <p:cNvGrpSpPr/>
        <p:nvPr/>
      </p:nvGrpSpPr>
      <p:grpSpPr>
        <a:xfrm>
          <a:off x="0" y="0"/>
          <a:ext cx="0" cy="0"/>
          <a:chOff x="0" y="0"/>
          <a:chExt cx="0" cy="0"/>
        </a:xfrm>
      </p:grpSpPr>
      <p:sp>
        <p:nvSpPr>
          <p:cNvPr id="391" name="Google Shape;391;g2ec28dd7866_0_149"/>
          <p:cNvSpPr/>
          <p:nvPr/>
        </p:nvSpPr>
        <p:spPr>
          <a:xfrm>
            <a:off x="1617825" y="422850"/>
            <a:ext cx="59082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g2ec28dd7866_0_149"/>
          <p:cNvSpPr txBox="1"/>
          <p:nvPr>
            <p:ph idx="12" type="sldNum"/>
          </p:nvPr>
        </p:nvSpPr>
        <p:spPr>
          <a:xfrm>
            <a:off x="-87" y="4749844"/>
            <a:ext cx="91440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93" name="Google Shape;393;g2ec28dd7866_0_149"/>
          <p:cNvSpPr txBox="1"/>
          <p:nvPr/>
        </p:nvSpPr>
        <p:spPr>
          <a:xfrm>
            <a:off x="8406325" y="1246225"/>
            <a:ext cx="652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g2ec28dd7866_0_149"/>
          <p:cNvSpPr txBox="1"/>
          <p:nvPr/>
        </p:nvSpPr>
        <p:spPr>
          <a:xfrm>
            <a:off x="929925" y="990000"/>
            <a:ext cx="7078200" cy="3083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1500">
              <a:latin typeface="Merriweather"/>
              <a:ea typeface="Merriweather"/>
              <a:cs typeface="Merriweather"/>
              <a:sym typeface="Merriweather"/>
            </a:endParaRPr>
          </a:p>
          <a:p>
            <a:pPr indent="0" lvl="0" marL="0" rtl="0" algn="just">
              <a:spcBef>
                <a:spcPts val="0"/>
              </a:spcBef>
              <a:spcAft>
                <a:spcPts val="0"/>
              </a:spcAft>
              <a:buNone/>
            </a:pPr>
            <a:r>
              <a:rPr lang="en" sz="1500">
                <a:latin typeface="Merriweather"/>
                <a:ea typeface="Merriweather"/>
                <a:cs typeface="Merriweather"/>
                <a:sym typeface="Merriweather"/>
              </a:rPr>
              <a:t>24.  Discuss the role of accessibility in UI design, including the    importance of making interfaces usable for people with disabilities.</a:t>
            </a:r>
            <a:endParaRPr sz="1500">
              <a:latin typeface="Merriweather"/>
              <a:ea typeface="Merriweather"/>
              <a:cs typeface="Merriweather"/>
              <a:sym typeface="Merriweather"/>
            </a:endParaRPr>
          </a:p>
          <a:p>
            <a:pPr indent="0" lvl="0" marL="0" rtl="0" algn="just">
              <a:spcBef>
                <a:spcPts val="0"/>
              </a:spcBef>
              <a:spcAft>
                <a:spcPts val="0"/>
              </a:spcAft>
              <a:buNone/>
            </a:pPr>
            <a:r>
              <a:t/>
            </a:r>
            <a:endParaRPr sz="1500">
              <a:latin typeface="Merriweather"/>
              <a:ea typeface="Merriweather"/>
              <a:cs typeface="Merriweather"/>
              <a:sym typeface="Merriweather"/>
            </a:endParaRPr>
          </a:p>
          <a:p>
            <a:pPr indent="0" lvl="0" marL="0" rtl="0" algn="just">
              <a:spcBef>
                <a:spcPts val="0"/>
              </a:spcBef>
              <a:spcAft>
                <a:spcPts val="0"/>
              </a:spcAft>
              <a:buNone/>
            </a:pPr>
            <a:r>
              <a:t/>
            </a:r>
            <a:endParaRPr sz="1500">
              <a:latin typeface="Merriweather"/>
              <a:ea typeface="Merriweather"/>
              <a:cs typeface="Merriweather"/>
              <a:sym typeface="Merriweather"/>
            </a:endParaRPr>
          </a:p>
          <a:p>
            <a:pPr indent="0" lvl="0" marL="0" rtl="0" algn="just">
              <a:spcBef>
                <a:spcPts val="0"/>
              </a:spcBef>
              <a:spcAft>
                <a:spcPts val="0"/>
              </a:spcAft>
              <a:buNone/>
            </a:pPr>
            <a:r>
              <a:rPr lang="en" sz="1500">
                <a:latin typeface="Merriweather"/>
                <a:ea typeface="Merriweather"/>
                <a:cs typeface="Merriweather"/>
                <a:sym typeface="Merriweather"/>
              </a:rPr>
              <a:t>25. </a:t>
            </a:r>
            <a:r>
              <a:rPr lang="en" sz="1500">
                <a:latin typeface="Merriweather"/>
                <a:ea typeface="Merriweather"/>
                <a:cs typeface="Merriweather"/>
                <a:sym typeface="Merriweather"/>
              </a:rPr>
              <a:t> Explain the importance of providing immediate feedback to users in a UI and give an example of how this can be done.</a:t>
            </a:r>
            <a:endParaRPr sz="1500">
              <a:latin typeface="Merriweather"/>
              <a:ea typeface="Merriweather"/>
              <a:cs typeface="Merriweather"/>
              <a:sym typeface="Merriweather"/>
            </a:endParaRPr>
          </a:p>
          <a:p>
            <a:pPr indent="0" lvl="0" marL="0" rtl="0" algn="just">
              <a:spcBef>
                <a:spcPts val="0"/>
              </a:spcBef>
              <a:spcAft>
                <a:spcPts val="0"/>
              </a:spcAft>
              <a:buNone/>
            </a:pPr>
            <a:r>
              <a:t/>
            </a:r>
            <a:endParaRPr sz="1500">
              <a:latin typeface="Merriweather"/>
              <a:ea typeface="Merriweather"/>
              <a:cs typeface="Merriweather"/>
              <a:sym typeface="Merriweather"/>
            </a:endParaRPr>
          </a:p>
          <a:p>
            <a:pPr indent="0" lvl="0" marL="0" rtl="0" algn="just">
              <a:spcBef>
                <a:spcPts val="0"/>
              </a:spcBef>
              <a:spcAft>
                <a:spcPts val="0"/>
              </a:spcAft>
              <a:buNone/>
            </a:pPr>
            <a:r>
              <a:t/>
            </a:r>
            <a:endParaRPr sz="1500">
              <a:latin typeface="Merriweather"/>
              <a:ea typeface="Merriweather"/>
              <a:cs typeface="Merriweather"/>
              <a:sym typeface="Merriweather"/>
            </a:endParaRPr>
          </a:p>
          <a:p>
            <a:pPr indent="0" lvl="0" marL="0" marR="0" rtl="0" algn="just">
              <a:lnSpc>
                <a:spcPct val="100000"/>
              </a:lnSpc>
              <a:spcBef>
                <a:spcPts val="0"/>
              </a:spcBef>
              <a:spcAft>
                <a:spcPts val="0"/>
              </a:spcAft>
              <a:buClr>
                <a:srgbClr val="000000"/>
              </a:buClr>
              <a:buSzPts val="1500"/>
              <a:buFont typeface="Arial"/>
              <a:buNone/>
            </a:pPr>
            <a:r>
              <a:t/>
            </a:r>
            <a:endParaRPr sz="1500">
              <a:latin typeface="Merriweather"/>
              <a:ea typeface="Merriweather"/>
              <a:cs typeface="Merriweather"/>
              <a:sym typeface="Merriweather"/>
            </a:endParaRPr>
          </a:p>
          <a:p>
            <a:pPr indent="0" lvl="0" marL="0" marR="0" rtl="0" algn="just">
              <a:lnSpc>
                <a:spcPct val="100000"/>
              </a:lnSpc>
              <a:spcBef>
                <a:spcPts val="0"/>
              </a:spcBef>
              <a:spcAft>
                <a:spcPts val="0"/>
              </a:spcAft>
              <a:buClr>
                <a:srgbClr val="000000"/>
              </a:buClr>
              <a:buSzPts val="1500"/>
              <a:buFont typeface="Arial"/>
              <a:buNone/>
            </a:pPr>
            <a:r>
              <a:t/>
            </a:r>
            <a:endParaRPr sz="1500">
              <a:latin typeface="Merriweather"/>
              <a:ea typeface="Merriweather"/>
              <a:cs typeface="Merriweather"/>
              <a:sym typeface="Merriweather"/>
            </a:endParaRPr>
          </a:p>
          <a:p>
            <a:pPr indent="0" lvl="0" marL="0" marR="0" rtl="0" algn="just">
              <a:lnSpc>
                <a:spcPct val="100000"/>
              </a:lnSpc>
              <a:spcBef>
                <a:spcPts val="1000"/>
              </a:spcBef>
              <a:spcAft>
                <a:spcPts val="1000"/>
              </a:spcAft>
              <a:buClr>
                <a:srgbClr val="000000"/>
              </a:buClr>
              <a:buSzPts val="1500"/>
              <a:buFont typeface="Arial"/>
              <a:buNone/>
            </a:pPr>
            <a:r>
              <a:t/>
            </a:r>
            <a:endParaRPr b="0" i="0" sz="1500" u="none" cap="none" strike="noStrike">
              <a:solidFill>
                <a:srgbClr val="000000"/>
              </a:solidFill>
              <a:latin typeface="Merriweather"/>
              <a:ea typeface="Merriweather"/>
              <a:cs typeface="Merriweather"/>
              <a:sym typeface="Merriweather"/>
            </a:endParaRPr>
          </a:p>
        </p:txBody>
      </p:sp>
      <p:sp>
        <p:nvSpPr>
          <p:cNvPr id="395" name="Google Shape;395;g2ec28dd7866_0_149"/>
          <p:cNvSpPr txBox="1"/>
          <p:nvPr>
            <p:ph idx="4294967295" type="ctrTitle"/>
          </p:nvPr>
        </p:nvSpPr>
        <p:spPr>
          <a:xfrm>
            <a:off x="2876100" y="376500"/>
            <a:ext cx="3695400" cy="613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000"/>
              <a:buFont typeface="Roboto Slab"/>
              <a:buNone/>
            </a:pPr>
            <a:r>
              <a:rPr b="1" i="0" lang="en" sz="3000" u="none" cap="none" strike="noStrike">
                <a:solidFill>
                  <a:srgbClr val="198754"/>
                </a:solidFill>
                <a:latin typeface="Roboto Slab"/>
                <a:ea typeface="Roboto Slab"/>
                <a:cs typeface="Roboto Slab"/>
                <a:sym typeface="Roboto Slab"/>
              </a:rPr>
              <a:t>Exercises (cont.)</a:t>
            </a:r>
            <a:endParaRPr b="1" i="0" sz="3000" u="none" cap="none" strike="noStrike">
              <a:solidFill>
                <a:srgbClr val="198754"/>
              </a:solidFill>
              <a:latin typeface="Roboto Slab"/>
              <a:ea typeface="Roboto Slab"/>
              <a:cs typeface="Roboto Slab"/>
              <a:sym typeface="Roboto Slab"/>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pic>
        <p:nvPicPr>
          <p:cNvPr id="400" name="Google Shape;400;p46"/>
          <p:cNvPicPr preferRelativeResize="0"/>
          <p:nvPr/>
        </p:nvPicPr>
        <p:blipFill rotWithShape="1">
          <a:blip r:embed="rId3">
            <a:alphaModFix/>
          </a:blip>
          <a:srcRect b="7746" l="12396" r="13103" t="7125"/>
          <a:stretch/>
        </p:blipFill>
        <p:spPr>
          <a:xfrm>
            <a:off x="5158250" y="1344025"/>
            <a:ext cx="2943175" cy="3486924"/>
          </a:xfrm>
          <a:prstGeom prst="rect">
            <a:avLst/>
          </a:prstGeom>
          <a:noFill/>
          <a:ln>
            <a:noFill/>
          </a:ln>
        </p:spPr>
      </p:pic>
      <p:sp>
        <p:nvSpPr>
          <p:cNvPr id="401" name="Google Shape;401;p46"/>
          <p:cNvSpPr txBox="1"/>
          <p:nvPr>
            <p:ph idx="4294967295" type="ctrTitle"/>
          </p:nvPr>
        </p:nvSpPr>
        <p:spPr>
          <a:xfrm>
            <a:off x="1097900" y="1111225"/>
            <a:ext cx="39627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000"/>
              <a:buFont typeface="Roboto Slab"/>
              <a:buNone/>
            </a:pPr>
            <a:r>
              <a:rPr b="1" i="0" lang="en" sz="6000" u="none" cap="none" strike="noStrike">
                <a:solidFill>
                  <a:srgbClr val="198754"/>
                </a:solidFill>
                <a:latin typeface="Roboto Slab"/>
                <a:ea typeface="Roboto Slab"/>
                <a:cs typeface="Roboto Slab"/>
                <a:sym typeface="Roboto Slab"/>
              </a:rPr>
              <a:t>Thanks!</a:t>
            </a:r>
            <a:endParaRPr b="1" i="0" sz="6000" u="none" cap="none" strike="noStrike">
              <a:solidFill>
                <a:srgbClr val="198754"/>
              </a:solidFill>
              <a:latin typeface="Roboto Slab"/>
              <a:ea typeface="Roboto Slab"/>
              <a:cs typeface="Roboto Slab"/>
              <a:sym typeface="Roboto Slab"/>
            </a:endParaRPr>
          </a:p>
        </p:txBody>
      </p:sp>
      <p:sp>
        <p:nvSpPr>
          <p:cNvPr id="402" name="Google Shape;402;p46"/>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3" name="Shape 93"/>
        <p:cNvGrpSpPr/>
        <p:nvPr/>
      </p:nvGrpSpPr>
      <p:grpSpPr>
        <a:xfrm>
          <a:off x="0" y="0"/>
          <a:ext cx="0" cy="0"/>
          <a:chOff x="0" y="0"/>
          <a:chExt cx="0" cy="0"/>
        </a:xfrm>
      </p:grpSpPr>
      <p:sp>
        <p:nvSpPr>
          <p:cNvPr id="94" name="Google Shape;94;g2ec28dd7866_0_13"/>
          <p:cNvSpPr/>
          <p:nvPr/>
        </p:nvSpPr>
        <p:spPr>
          <a:xfrm>
            <a:off x="1617825" y="342925"/>
            <a:ext cx="59082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g2ec28dd7866_0_13"/>
          <p:cNvSpPr txBox="1"/>
          <p:nvPr>
            <p:ph idx="12" type="sldNum"/>
          </p:nvPr>
        </p:nvSpPr>
        <p:spPr>
          <a:xfrm>
            <a:off x="-87" y="4749844"/>
            <a:ext cx="91440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96" name="Google Shape;96;g2ec28dd7866_0_13"/>
          <p:cNvSpPr txBox="1"/>
          <p:nvPr/>
        </p:nvSpPr>
        <p:spPr>
          <a:xfrm>
            <a:off x="8406325" y="1246225"/>
            <a:ext cx="652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7" name="Google Shape;97;g2ec28dd7866_0_13"/>
          <p:cNvPicPr preferRelativeResize="0"/>
          <p:nvPr/>
        </p:nvPicPr>
        <p:blipFill>
          <a:blip r:embed="rId4">
            <a:alphaModFix/>
          </a:blip>
          <a:stretch>
            <a:fillRect/>
          </a:stretch>
        </p:blipFill>
        <p:spPr>
          <a:xfrm>
            <a:off x="801275" y="569075"/>
            <a:ext cx="7692576" cy="42549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1" name="Shape 101"/>
        <p:cNvGrpSpPr/>
        <p:nvPr/>
      </p:nvGrpSpPr>
      <p:grpSpPr>
        <a:xfrm>
          <a:off x="0" y="0"/>
          <a:ext cx="0" cy="0"/>
          <a:chOff x="0" y="0"/>
          <a:chExt cx="0" cy="0"/>
        </a:xfrm>
      </p:grpSpPr>
      <p:pic>
        <p:nvPicPr>
          <p:cNvPr id="102" name="Google Shape;102;g2ec28dd7866_0_20"/>
          <p:cNvPicPr preferRelativeResize="0"/>
          <p:nvPr/>
        </p:nvPicPr>
        <p:blipFill rotWithShape="1">
          <a:blip r:embed="rId4">
            <a:alphaModFix/>
          </a:blip>
          <a:srcRect b="8099" l="8635" r="8494" t="8574"/>
          <a:stretch/>
        </p:blipFill>
        <p:spPr>
          <a:xfrm>
            <a:off x="5957575" y="2059800"/>
            <a:ext cx="3139401" cy="2690050"/>
          </a:xfrm>
          <a:prstGeom prst="rect">
            <a:avLst/>
          </a:prstGeom>
          <a:noFill/>
          <a:ln>
            <a:noFill/>
          </a:ln>
        </p:spPr>
      </p:pic>
      <p:sp>
        <p:nvSpPr>
          <p:cNvPr id="103" name="Google Shape;103;g2ec28dd7866_0_20"/>
          <p:cNvSpPr/>
          <p:nvPr/>
        </p:nvSpPr>
        <p:spPr>
          <a:xfrm>
            <a:off x="1617825" y="342925"/>
            <a:ext cx="59082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g2ec28dd7866_0_20"/>
          <p:cNvSpPr txBox="1"/>
          <p:nvPr>
            <p:ph idx="12" type="sldNum"/>
          </p:nvPr>
        </p:nvSpPr>
        <p:spPr>
          <a:xfrm>
            <a:off x="-87" y="4749844"/>
            <a:ext cx="91440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105" name="Google Shape;105;g2ec28dd7866_0_20"/>
          <p:cNvSpPr txBox="1"/>
          <p:nvPr>
            <p:ph idx="4294967295" type="ctrTitle"/>
          </p:nvPr>
        </p:nvSpPr>
        <p:spPr>
          <a:xfrm>
            <a:off x="2024975" y="342925"/>
            <a:ext cx="5283300" cy="987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3000" u="none" cap="none" strike="noStrike">
                <a:solidFill>
                  <a:srgbClr val="198754"/>
                </a:solidFill>
                <a:latin typeface="Roboto Slab"/>
                <a:ea typeface="Roboto Slab"/>
                <a:cs typeface="Roboto Slab"/>
                <a:sym typeface="Roboto Slab"/>
              </a:rPr>
              <a:t>Understanding the proper use of UI</a:t>
            </a:r>
            <a:endParaRPr b="1" i="0" sz="3000" u="none" cap="none" strike="noStrike">
              <a:solidFill>
                <a:srgbClr val="198754"/>
              </a:solidFill>
              <a:latin typeface="Roboto Slab"/>
              <a:ea typeface="Roboto Slab"/>
              <a:cs typeface="Roboto Slab"/>
              <a:sym typeface="Roboto Slab"/>
            </a:endParaRPr>
          </a:p>
        </p:txBody>
      </p:sp>
      <p:sp>
        <p:nvSpPr>
          <p:cNvPr id="106" name="Google Shape;106;g2ec28dd7866_0_20"/>
          <p:cNvSpPr txBox="1"/>
          <p:nvPr/>
        </p:nvSpPr>
        <p:spPr>
          <a:xfrm>
            <a:off x="8406325" y="1246225"/>
            <a:ext cx="652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g2ec28dd7866_0_20"/>
          <p:cNvSpPr txBox="1"/>
          <p:nvPr/>
        </p:nvSpPr>
        <p:spPr>
          <a:xfrm>
            <a:off x="577675" y="2059825"/>
            <a:ext cx="5379900" cy="25419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The UI of the weather app is visually appealing and easy to understand, with clear and concise text, bright colors, and intuitive icons.</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15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The person is able to easily navigate to the home screen and select their location using the UI. They are able to quickly find and select their location from a list or by using the device's GPS capabilities.</a:t>
            </a:r>
            <a:endParaRPr b="0" i="0" sz="1600" u="none" cap="none" strike="noStrike">
              <a:solidFill>
                <a:srgbClr val="000000"/>
              </a:solidFill>
              <a:latin typeface="Merriweather"/>
              <a:ea typeface="Merriweather"/>
              <a:cs typeface="Merriweather"/>
              <a:sym typeface="Merriweather"/>
            </a:endParaRPr>
          </a:p>
        </p:txBody>
      </p:sp>
      <p:sp>
        <p:nvSpPr>
          <p:cNvPr id="108" name="Google Shape;108;g2ec28dd7866_0_20"/>
          <p:cNvSpPr txBox="1"/>
          <p:nvPr/>
        </p:nvSpPr>
        <p:spPr>
          <a:xfrm>
            <a:off x="670375" y="1356463"/>
            <a:ext cx="7486800" cy="677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1000"/>
              </a:spcAft>
              <a:buClr>
                <a:srgbClr val="000000"/>
              </a:buClr>
              <a:buSzPts val="1600"/>
              <a:buFont typeface="Arial"/>
              <a:buNone/>
            </a:pPr>
            <a:r>
              <a:rPr b="0" i="0" lang="en" sz="1600" u="none" cap="none" strike="noStrike">
                <a:solidFill>
                  <a:srgbClr val="000000"/>
                </a:solidFill>
                <a:latin typeface="Merriweather"/>
                <a:ea typeface="Merriweather"/>
                <a:cs typeface="Merriweather"/>
                <a:sym typeface="Merriweather"/>
              </a:rPr>
              <a:t>A scenario demonstrating the proper use of a User Interface (UI) would be a person using a weather app on their smartphone.</a:t>
            </a:r>
            <a:endParaRPr b="0" i="0" sz="16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2" name="Shape 112"/>
        <p:cNvGrpSpPr/>
        <p:nvPr/>
      </p:nvGrpSpPr>
      <p:grpSpPr>
        <a:xfrm>
          <a:off x="0" y="0"/>
          <a:ext cx="0" cy="0"/>
          <a:chOff x="0" y="0"/>
          <a:chExt cx="0" cy="0"/>
        </a:xfrm>
      </p:grpSpPr>
      <p:sp>
        <p:nvSpPr>
          <p:cNvPr id="113" name="Google Shape;113;g2ec28dd7866_0_30"/>
          <p:cNvSpPr/>
          <p:nvPr/>
        </p:nvSpPr>
        <p:spPr>
          <a:xfrm>
            <a:off x="1617825" y="342925"/>
            <a:ext cx="59082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g2ec28dd7866_0_30"/>
          <p:cNvSpPr txBox="1"/>
          <p:nvPr>
            <p:ph idx="12" type="sldNum"/>
          </p:nvPr>
        </p:nvSpPr>
        <p:spPr>
          <a:xfrm>
            <a:off x="-87" y="4749844"/>
            <a:ext cx="91440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115" name="Google Shape;115;g2ec28dd7866_0_30"/>
          <p:cNvSpPr txBox="1"/>
          <p:nvPr>
            <p:ph idx="4294967295" type="ctrTitle"/>
          </p:nvPr>
        </p:nvSpPr>
        <p:spPr>
          <a:xfrm>
            <a:off x="2024975" y="342925"/>
            <a:ext cx="5283300" cy="987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3000" u="none" cap="none" strike="noStrike">
                <a:solidFill>
                  <a:srgbClr val="198754"/>
                </a:solidFill>
                <a:latin typeface="Roboto Slab"/>
                <a:ea typeface="Roboto Slab"/>
                <a:cs typeface="Roboto Slab"/>
                <a:sym typeface="Roboto Slab"/>
              </a:rPr>
              <a:t>Understanding the proper use of UI (cont.)</a:t>
            </a:r>
            <a:endParaRPr b="1" i="0" sz="3000" u="none" cap="none" strike="noStrike">
              <a:solidFill>
                <a:srgbClr val="198754"/>
              </a:solidFill>
              <a:latin typeface="Roboto Slab"/>
              <a:ea typeface="Roboto Slab"/>
              <a:cs typeface="Roboto Slab"/>
              <a:sym typeface="Roboto Slab"/>
            </a:endParaRPr>
          </a:p>
        </p:txBody>
      </p:sp>
      <p:sp>
        <p:nvSpPr>
          <p:cNvPr id="116" name="Google Shape;116;g2ec28dd7866_0_30"/>
          <p:cNvSpPr txBox="1"/>
          <p:nvPr/>
        </p:nvSpPr>
        <p:spPr>
          <a:xfrm>
            <a:off x="8406325" y="1246225"/>
            <a:ext cx="652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g2ec28dd7866_0_30"/>
          <p:cNvSpPr txBox="1"/>
          <p:nvPr/>
        </p:nvSpPr>
        <p:spPr>
          <a:xfrm>
            <a:off x="705125" y="1434225"/>
            <a:ext cx="7233300" cy="32364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The UI displays the current weather conditions and forecast in an easy-to-read format, including temperature, wind speed, and chance of precipitation.</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15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The person is able to view additional weather details, such as hourly and daily forecasts, by selecting the relevant icons on the UI.</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15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The person is also able to customize their settings, such as units of measurement, using the UI. They are able to access these settings using an intuitive menu and make changes with just a few taps.</a:t>
            </a:r>
            <a:endParaRPr b="0" i="0" sz="16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1" name="Shape 121"/>
        <p:cNvGrpSpPr/>
        <p:nvPr/>
      </p:nvGrpSpPr>
      <p:grpSpPr>
        <a:xfrm>
          <a:off x="0" y="0"/>
          <a:ext cx="0" cy="0"/>
          <a:chOff x="0" y="0"/>
          <a:chExt cx="0" cy="0"/>
        </a:xfrm>
      </p:grpSpPr>
      <p:sp>
        <p:nvSpPr>
          <p:cNvPr id="122" name="Google Shape;122;g2ec28dd7866_0_38"/>
          <p:cNvSpPr/>
          <p:nvPr/>
        </p:nvSpPr>
        <p:spPr>
          <a:xfrm>
            <a:off x="1617825" y="342925"/>
            <a:ext cx="59082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g2ec28dd7866_0_38"/>
          <p:cNvSpPr txBox="1"/>
          <p:nvPr>
            <p:ph idx="12" type="sldNum"/>
          </p:nvPr>
        </p:nvSpPr>
        <p:spPr>
          <a:xfrm>
            <a:off x="-87" y="4749844"/>
            <a:ext cx="91440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124" name="Google Shape;124;g2ec28dd7866_0_38"/>
          <p:cNvSpPr txBox="1"/>
          <p:nvPr>
            <p:ph idx="4294967295" type="ctrTitle"/>
          </p:nvPr>
        </p:nvSpPr>
        <p:spPr>
          <a:xfrm>
            <a:off x="2024975" y="342925"/>
            <a:ext cx="5283300" cy="987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3000" u="none" cap="none" strike="noStrike">
                <a:solidFill>
                  <a:srgbClr val="198754"/>
                </a:solidFill>
                <a:latin typeface="Roboto Slab"/>
                <a:ea typeface="Roboto Slab"/>
                <a:cs typeface="Roboto Slab"/>
                <a:sym typeface="Roboto Slab"/>
              </a:rPr>
              <a:t>Understanding the proper use of UI (cont.)</a:t>
            </a:r>
            <a:endParaRPr b="1" i="0" sz="3000" u="none" cap="none" strike="noStrike">
              <a:solidFill>
                <a:srgbClr val="198754"/>
              </a:solidFill>
              <a:latin typeface="Roboto Slab"/>
              <a:ea typeface="Roboto Slab"/>
              <a:cs typeface="Roboto Slab"/>
              <a:sym typeface="Roboto Slab"/>
            </a:endParaRPr>
          </a:p>
        </p:txBody>
      </p:sp>
      <p:sp>
        <p:nvSpPr>
          <p:cNvPr id="125" name="Google Shape;125;g2ec28dd7866_0_38"/>
          <p:cNvSpPr txBox="1"/>
          <p:nvPr/>
        </p:nvSpPr>
        <p:spPr>
          <a:xfrm>
            <a:off x="8406325" y="1246225"/>
            <a:ext cx="652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g2ec28dd7866_0_38"/>
          <p:cNvSpPr txBox="1"/>
          <p:nvPr/>
        </p:nvSpPr>
        <p:spPr>
          <a:xfrm>
            <a:off x="566100" y="1345200"/>
            <a:ext cx="7337700" cy="7143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The person is able to quickly and easily share the weather conditions and forecast with others using the “</a:t>
            </a:r>
            <a:r>
              <a:rPr b="1" i="0" lang="en" sz="1600" u="none" cap="none" strike="noStrike">
                <a:solidFill>
                  <a:srgbClr val="000000"/>
                </a:solidFill>
                <a:latin typeface="Merriweather"/>
                <a:ea typeface="Merriweather"/>
                <a:cs typeface="Merriweather"/>
                <a:sym typeface="Merriweather"/>
              </a:rPr>
              <a:t>Share</a:t>
            </a:r>
            <a:r>
              <a:rPr b="0" i="0" lang="en" sz="1600" u="none" cap="none" strike="noStrike">
                <a:solidFill>
                  <a:srgbClr val="000000"/>
                </a:solidFill>
                <a:latin typeface="Merriweather"/>
                <a:ea typeface="Merriweather"/>
                <a:cs typeface="Merriweather"/>
                <a:sym typeface="Merriweather"/>
              </a:rPr>
              <a:t>” option.</a:t>
            </a:r>
            <a:endParaRPr b="0" i="0" sz="1600" u="none" cap="none" strike="noStrike">
              <a:solidFill>
                <a:srgbClr val="000000"/>
              </a:solidFill>
              <a:latin typeface="Merriweather"/>
              <a:ea typeface="Merriweather"/>
              <a:cs typeface="Merriweather"/>
              <a:sym typeface="Merriweather"/>
            </a:endParaRPr>
          </a:p>
        </p:txBody>
      </p:sp>
      <p:pic>
        <p:nvPicPr>
          <p:cNvPr id="127" name="Google Shape;127;g2ec28dd7866_0_38"/>
          <p:cNvPicPr preferRelativeResize="0"/>
          <p:nvPr/>
        </p:nvPicPr>
        <p:blipFill rotWithShape="1">
          <a:blip r:embed="rId4">
            <a:alphaModFix/>
          </a:blip>
          <a:srcRect b="0" l="0" r="0" t="0"/>
          <a:stretch/>
        </p:blipFill>
        <p:spPr>
          <a:xfrm>
            <a:off x="6178400" y="2094675"/>
            <a:ext cx="2884525" cy="2884525"/>
          </a:xfrm>
          <a:prstGeom prst="rect">
            <a:avLst/>
          </a:prstGeom>
          <a:noFill/>
          <a:ln>
            <a:noFill/>
          </a:ln>
        </p:spPr>
      </p:pic>
      <p:sp>
        <p:nvSpPr>
          <p:cNvPr id="128" name="Google Shape;128;g2ec28dd7866_0_38"/>
          <p:cNvSpPr txBox="1"/>
          <p:nvPr/>
        </p:nvSpPr>
        <p:spPr>
          <a:xfrm>
            <a:off x="695050" y="2274588"/>
            <a:ext cx="5283300" cy="18471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1000"/>
              </a:spcAft>
              <a:buClr>
                <a:srgbClr val="000000"/>
              </a:buClr>
              <a:buSzPts val="1600"/>
              <a:buFont typeface="Arial"/>
              <a:buNone/>
            </a:pPr>
            <a:r>
              <a:rPr b="0" i="0" lang="en" sz="1600" u="none" cap="none" strike="noStrike">
                <a:solidFill>
                  <a:srgbClr val="000000"/>
                </a:solidFill>
                <a:latin typeface="Merriweather"/>
                <a:ea typeface="Merriweather"/>
                <a:cs typeface="Merriweather"/>
                <a:sym typeface="Merriweather"/>
              </a:rPr>
              <a:t>In this scenario, the proper use of the UI has allowed the person to quickly and easily access the information they need and complete their tasks with minimal effort. The UI is visually appealing and easy to understand, providing an enjoyable and efficient experience for the user.</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2" name="Shape 132"/>
        <p:cNvGrpSpPr/>
        <p:nvPr/>
      </p:nvGrpSpPr>
      <p:grpSpPr>
        <a:xfrm>
          <a:off x="0" y="0"/>
          <a:ext cx="0" cy="0"/>
          <a:chOff x="0" y="0"/>
          <a:chExt cx="0" cy="0"/>
        </a:xfrm>
      </p:grpSpPr>
      <p:sp>
        <p:nvSpPr>
          <p:cNvPr id="133" name="Google Shape;133;g2ec28dd7866_0_48"/>
          <p:cNvSpPr/>
          <p:nvPr/>
        </p:nvSpPr>
        <p:spPr>
          <a:xfrm>
            <a:off x="1617825" y="342925"/>
            <a:ext cx="59082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g2ec28dd7866_0_48"/>
          <p:cNvSpPr txBox="1"/>
          <p:nvPr>
            <p:ph idx="12" type="sldNum"/>
          </p:nvPr>
        </p:nvSpPr>
        <p:spPr>
          <a:xfrm>
            <a:off x="-87" y="4749844"/>
            <a:ext cx="91440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135" name="Google Shape;135;g2ec28dd7866_0_48"/>
          <p:cNvSpPr txBox="1"/>
          <p:nvPr>
            <p:ph idx="4294967295" type="ctrTitle"/>
          </p:nvPr>
        </p:nvSpPr>
        <p:spPr>
          <a:xfrm>
            <a:off x="2311350" y="259950"/>
            <a:ext cx="4521300" cy="613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3000" u="none" cap="none" strike="noStrike">
                <a:solidFill>
                  <a:srgbClr val="198754"/>
                </a:solidFill>
                <a:latin typeface="Roboto Slab"/>
                <a:ea typeface="Roboto Slab"/>
                <a:cs typeface="Roboto Slab"/>
                <a:sym typeface="Roboto Slab"/>
              </a:rPr>
              <a:t>Advantages of UI</a:t>
            </a:r>
            <a:endParaRPr b="1" i="0" sz="3000" u="none" cap="none" strike="noStrike">
              <a:solidFill>
                <a:srgbClr val="198754"/>
              </a:solidFill>
              <a:latin typeface="Roboto Slab"/>
              <a:ea typeface="Roboto Slab"/>
              <a:cs typeface="Roboto Slab"/>
              <a:sym typeface="Roboto Slab"/>
            </a:endParaRPr>
          </a:p>
        </p:txBody>
      </p:sp>
      <p:sp>
        <p:nvSpPr>
          <p:cNvPr id="136" name="Google Shape;136;g2ec28dd7866_0_48"/>
          <p:cNvSpPr txBox="1"/>
          <p:nvPr/>
        </p:nvSpPr>
        <p:spPr>
          <a:xfrm>
            <a:off x="8406325" y="1246225"/>
            <a:ext cx="652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g2ec28dd7866_0_48"/>
          <p:cNvSpPr txBox="1"/>
          <p:nvPr/>
        </p:nvSpPr>
        <p:spPr>
          <a:xfrm>
            <a:off x="933600" y="1022550"/>
            <a:ext cx="7276800" cy="29532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0"/>
              </a:spcAft>
              <a:buClr>
                <a:srgbClr val="000000"/>
              </a:buClr>
              <a:buSzPts val="1600"/>
              <a:buFont typeface="Merriweather"/>
              <a:buChar char="●"/>
            </a:pPr>
            <a:r>
              <a:rPr b="1" i="0" lang="en" sz="1600" u="none" cap="none" strike="noStrike">
                <a:solidFill>
                  <a:srgbClr val="000000"/>
                </a:solidFill>
                <a:latin typeface="Merriweather"/>
                <a:ea typeface="Merriweather"/>
                <a:cs typeface="Merriweather"/>
                <a:sym typeface="Merriweather"/>
              </a:rPr>
              <a:t>User-Friendliness</a:t>
            </a:r>
            <a:r>
              <a:rPr b="0" i="0" lang="en" sz="1600" u="none" cap="none" strike="noStrike">
                <a:solidFill>
                  <a:srgbClr val="000000"/>
                </a:solidFill>
                <a:latin typeface="Merriweather"/>
                <a:ea typeface="Merriweather"/>
                <a:cs typeface="Merriweather"/>
                <a:sym typeface="Merriweather"/>
              </a:rPr>
              <a:t>: A well-designed UI makes it easier for users to interact with a device, reducing the learning curve and increasing efficiency.</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15000"/>
              </a:lnSpc>
              <a:spcBef>
                <a:spcPts val="1000"/>
              </a:spcBef>
              <a:spcAft>
                <a:spcPts val="0"/>
              </a:spcAft>
              <a:buClr>
                <a:srgbClr val="000000"/>
              </a:buClr>
              <a:buSzPts val="1600"/>
              <a:buFont typeface="Merriweather"/>
              <a:buChar char="●"/>
            </a:pPr>
            <a:r>
              <a:rPr b="1" i="0" lang="en" sz="1600" u="none" cap="none" strike="noStrike">
                <a:solidFill>
                  <a:srgbClr val="000000"/>
                </a:solidFill>
                <a:latin typeface="Merriweather"/>
                <a:ea typeface="Merriweather"/>
                <a:cs typeface="Merriweather"/>
                <a:sym typeface="Merriweather"/>
              </a:rPr>
              <a:t>Visual Feedback</a:t>
            </a:r>
            <a:r>
              <a:rPr b="0" i="0" lang="en" sz="1600" u="none" cap="none" strike="noStrike">
                <a:solidFill>
                  <a:srgbClr val="000000"/>
                </a:solidFill>
                <a:latin typeface="Merriweather"/>
                <a:ea typeface="Merriweather"/>
                <a:cs typeface="Merriweather"/>
                <a:sym typeface="Merriweather"/>
              </a:rPr>
              <a:t>: UI provides visual feedback to the user, making it easier to understand the state of a device and the results of actions taken.</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15000"/>
              </a:lnSpc>
              <a:spcBef>
                <a:spcPts val="1000"/>
              </a:spcBef>
              <a:spcAft>
                <a:spcPts val="1000"/>
              </a:spcAft>
              <a:buClr>
                <a:srgbClr val="000000"/>
              </a:buClr>
              <a:buSzPts val="1600"/>
              <a:buFont typeface="Merriweather"/>
              <a:buChar char="●"/>
            </a:pPr>
            <a:r>
              <a:rPr b="1" i="0" lang="en" sz="1600" u="none" cap="none" strike="noStrike">
                <a:solidFill>
                  <a:srgbClr val="000000"/>
                </a:solidFill>
                <a:latin typeface="Merriweather"/>
                <a:ea typeface="Merriweather"/>
                <a:cs typeface="Merriweather"/>
                <a:sym typeface="Merriweather"/>
              </a:rPr>
              <a:t>Improved User Experience</a:t>
            </a:r>
            <a:r>
              <a:rPr b="0" i="0" lang="en" sz="1600" u="none" cap="none" strike="noStrike">
                <a:solidFill>
                  <a:srgbClr val="000000"/>
                </a:solidFill>
                <a:latin typeface="Merriweather"/>
                <a:ea typeface="Merriweather"/>
                <a:cs typeface="Merriweather"/>
                <a:sym typeface="Merriweather"/>
              </a:rPr>
              <a:t>: A well-designed UI can greatly improve the overall user experience, making it more enjoyable and satisfying to use a device.</a:t>
            </a:r>
            <a:endParaRPr b="0" i="0" sz="16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1" name="Shape 141"/>
        <p:cNvGrpSpPr/>
        <p:nvPr/>
      </p:nvGrpSpPr>
      <p:grpSpPr>
        <a:xfrm>
          <a:off x="0" y="0"/>
          <a:ext cx="0" cy="0"/>
          <a:chOff x="0" y="0"/>
          <a:chExt cx="0" cy="0"/>
        </a:xfrm>
      </p:grpSpPr>
      <p:sp>
        <p:nvSpPr>
          <p:cNvPr id="142" name="Google Shape;142;g2ec28dd7866_0_56"/>
          <p:cNvSpPr/>
          <p:nvPr/>
        </p:nvSpPr>
        <p:spPr>
          <a:xfrm>
            <a:off x="1617825" y="342925"/>
            <a:ext cx="59082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g2ec28dd7866_0_56"/>
          <p:cNvSpPr txBox="1"/>
          <p:nvPr>
            <p:ph idx="12" type="sldNum"/>
          </p:nvPr>
        </p:nvSpPr>
        <p:spPr>
          <a:xfrm>
            <a:off x="-87" y="4749844"/>
            <a:ext cx="91440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144" name="Google Shape;144;g2ec28dd7866_0_56"/>
          <p:cNvSpPr txBox="1"/>
          <p:nvPr>
            <p:ph idx="4294967295" type="ctrTitle"/>
          </p:nvPr>
        </p:nvSpPr>
        <p:spPr>
          <a:xfrm>
            <a:off x="1617825" y="259950"/>
            <a:ext cx="5214900" cy="613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3000" u="none" cap="none" strike="noStrike">
                <a:solidFill>
                  <a:srgbClr val="198754"/>
                </a:solidFill>
                <a:latin typeface="Roboto Slab"/>
                <a:ea typeface="Roboto Slab"/>
                <a:cs typeface="Roboto Slab"/>
                <a:sym typeface="Roboto Slab"/>
              </a:rPr>
              <a:t>Advantages of UI (cont.)</a:t>
            </a:r>
            <a:endParaRPr b="1" i="0" sz="3000" u="none" cap="none" strike="noStrike">
              <a:solidFill>
                <a:srgbClr val="198754"/>
              </a:solidFill>
              <a:latin typeface="Roboto Slab"/>
              <a:ea typeface="Roboto Slab"/>
              <a:cs typeface="Roboto Slab"/>
              <a:sym typeface="Roboto Slab"/>
            </a:endParaRPr>
          </a:p>
        </p:txBody>
      </p:sp>
      <p:sp>
        <p:nvSpPr>
          <p:cNvPr id="145" name="Google Shape;145;g2ec28dd7866_0_56"/>
          <p:cNvSpPr txBox="1"/>
          <p:nvPr/>
        </p:nvSpPr>
        <p:spPr>
          <a:xfrm>
            <a:off x="8406325" y="1246225"/>
            <a:ext cx="652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g2ec28dd7866_0_56"/>
          <p:cNvSpPr txBox="1"/>
          <p:nvPr/>
        </p:nvSpPr>
        <p:spPr>
          <a:xfrm>
            <a:off x="933600" y="1026625"/>
            <a:ext cx="7276800" cy="19752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0"/>
              </a:spcAft>
              <a:buClr>
                <a:srgbClr val="000000"/>
              </a:buClr>
              <a:buSzPts val="1600"/>
              <a:buFont typeface="Merriweather"/>
              <a:buChar char="●"/>
            </a:pPr>
            <a:r>
              <a:rPr b="1" i="0" lang="en" sz="1600" u="none" cap="none" strike="noStrike">
                <a:solidFill>
                  <a:srgbClr val="000000"/>
                </a:solidFill>
                <a:latin typeface="Merriweather"/>
                <a:ea typeface="Merriweather"/>
                <a:cs typeface="Merriweather"/>
                <a:sym typeface="Merriweather"/>
              </a:rPr>
              <a:t>Increased Productivity</a:t>
            </a:r>
            <a:r>
              <a:rPr b="0" i="0" lang="en" sz="1600" u="none" cap="none" strike="noStrike">
                <a:solidFill>
                  <a:srgbClr val="000000"/>
                </a:solidFill>
                <a:latin typeface="Merriweather"/>
                <a:ea typeface="Merriweather"/>
                <a:cs typeface="Merriweather"/>
                <a:sym typeface="Merriweather"/>
              </a:rPr>
              <a:t>: A UI that is designed to be efficient and intuitive can increase productivity by reducing the time and effort required to complete tasks.</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15000"/>
              </a:lnSpc>
              <a:spcBef>
                <a:spcPts val="1000"/>
              </a:spcBef>
              <a:spcAft>
                <a:spcPts val="1000"/>
              </a:spcAft>
              <a:buClr>
                <a:srgbClr val="000000"/>
              </a:buClr>
              <a:buSzPts val="1600"/>
              <a:buFont typeface="Merriweather"/>
              <a:buChar char="●"/>
            </a:pPr>
            <a:r>
              <a:rPr b="1" i="0" lang="en" sz="1600" u="none" cap="none" strike="noStrike">
                <a:solidFill>
                  <a:srgbClr val="000000"/>
                </a:solidFill>
                <a:latin typeface="Merriweather"/>
                <a:ea typeface="Merriweather"/>
                <a:cs typeface="Merriweather"/>
                <a:sym typeface="Merriweather"/>
              </a:rPr>
              <a:t>Accessibility</a:t>
            </a:r>
            <a:r>
              <a:rPr b="0" i="0" lang="en" sz="1600" u="none" cap="none" strike="noStrike">
                <a:solidFill>
                  <a:srgbClr val="000000"/>
                </a:solidFill>
                <a:latin typeface="Merriweather"/>
                <a:ea typeface="Merriweather"/>
                <a:cs typeface="Merriweather"/>
                <a:sym typeface="Merriweather"/>
              </a:rPr>
              <a:t>: UI can be designed to be accessible to users with disabilities, making it possible for a wider range of people to use and benefit from a device.</a:t>
            </a:r>
            <a:endParaRPr b="0" i="0" sz="16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