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8" r:id="rId20"/>
    <p:sldId id="289" r:id="rId21"/>
    <p:sldId id="291" r:id="rId22"/>
  </p:sldIdLst>
  <p:sldSz cx="9144000" cy="5143500" type="screen16x9"/>
  <p:notesSz cx="6858000" cy="9144000"/>
  <p:embeddedFontLst>
    <p:embeddedFont>
      <p:font typeface="Merriweather" panose="00000500000000000000" pitchFamily="2" charset="0"/>
      <p:regular r:id="rId24"/>
      <p:bold r:id="rId25"/>
      <p:italic r:id="rId26"/>
      <p:boldItalic r:id="rId27"/>
    </p:embeddedFont>
    <p:embeddedFont>
      <p:font typeface="Roboto Slab" pitchFamily="2"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gM/BeWZhEeDPXTku5lDV/+bfK8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23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769bfea3de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2769bfea3de_3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769bfea3de_3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2769bfea3de_3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769bfea3de_3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2769bfea3de_3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769bfea3de_3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2769bfea3de_3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769bfea3de_3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2769bfea3de_3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769bfea3de_3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2769bfea3de_3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769bfea3de_3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2769bfea3de_3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769bfea3de_3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g2769bfea3de_3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769bfea3de_3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g2769bfea3de_3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4" name="Google Shape;384;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769bfea3d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2769bfea3de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e9e71d3c2c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2e9e71d3c2c_0_3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e9e71d3c2c_0_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e9e71d3c2c_0_7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769bfea3de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2769bfea3de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769bfea3de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2769bfea3de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769bfea3de_3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2769bfea3de_3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ctrTitle"/>
          </p:nvPr>
        </p:nvSpPr>
        <p:spPr>
          <a:xfrm>
            <a:off x="1700185" y="1991850"/>
            <a:ext cx="5807400" cy="115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800"/>
              <a:buNone/>
              <a:defRPr sz="5800" b="1"/>
            </a:lvl1pPr>
            <a:lvl2pPr lvl="1" algn="l">
              <a:lnSpc>
                <a:spcPct val="100000"/>
              </a:lnSpc>
              <a:spcBef>
                <a:spcPts val="0"/>
              </a:spcBef>
              <a:spcAft>
                <a:spcPts val="0"/>
              </a:spcAft>
              <a:buSzPts val="5800"/>
              <a:buNone/>
              <a:defRPr sz="5800" b="1"/>
            </a:lvl2pPr>
            <a:lvl3pPr lvl="2" algn="l">
              <a:lnSpc>
                <a:spcPct val="100000"/>
              </a:lnSpc>
              <a:spcBef>
                <a:spcPts val="0"/>
              </a:spcBef>
              <a:spcAft>
                <a:spcPts val="0"/>
              </a:spcAft>
              <a:buSzPts val="5800"/>
              <a:buNone/>
              <a:defRPr sz="5800" b="1"/>
            </a:lvl3pPr>
            <a:lvl4pPr lvl="3" algn="l">
              <a:lnSpc>
                <a:spcPct val="100000"/>
              </a:lnSpc>
              <a:spcBef>
                <a:spcPts val="0"/>
              </a:spcBef>
              <a:spcAft>
                <a:spcPts val="0"/>
              </a:spcAft>
              <a:buSzPts val="5800"/>
              <a:buNone/>
              <a:defRPr sz="5800" b="1"/>
            </a:lvl4pPr>
            <a:lvl5pPr lvl="4" algn="l">
              <a:lnSpc>
                <a:spcPct val="100000"/>
              </a:lnSpc>
              <a:spcBef>
                <a:spcPts val="0"/>
              </a:spcBef>
              <a:spcAft>
                <a:spcPts val="0"/>
              </a:spcAft>
              <a:buSzPts val="5800"/>
              <a:buNone/>
              <a:defRPr sz="5800" b="1"/>
            </a:lvl5pPr>
            <a:lvl6pPr lvl="5" algn="l">
              <a:lnSpc>
                <a:spcPct val="100000"/>
              </a:lnSpc>
              <a:spcBef>
                <a:spcPts val="0"/>
              </a:spcBef>
              <a:spcAft>
                <a:spcPts val="0"/>
              </a:spcAft>
              <a:buSzPts val="5800"/>
              <a:buNone/>
              <a:defRPr sz="5800" b="1"/>
            </a:lvl6pPr>
            <a:lvl7pPr lvl="6" algn="l">
              <a:lnSpc>
                <a:spcPct val="100000"/>
              </a:lnSpc>
              <a:spcBef>
                <a:spcPts val="0"/>
              </a:spcBef>
              <a:spcAft>
                <a:spcPts val="0"/>
              </a:spcAft>
              <a:buSzPts val="5800"/>
              <a:buNone/>
              <a:defRPr sz="5800" b="1"/>
            </a:lvl7pPr>
            <a:lvl8pPr lvl="7" algn="l">
              <a:lnSpc>
                <a:spcPct val="100000"/>
              </a:lnSpc>
              <a:spcBef>
                <a:spcPts val="0"/>
              </a:spcBef>
              <a:spcAft>
                <a:spcPts val="0"/>
              </a:spcAft>
              <a:buSzPts val="5800"/>
              <a:buNone/>
              <a:defRPr sz="5800" b="1"/>
            </a:lvl8pPr>
            <a:lvl9pPr lvl="8" algn="l">
              <a:lnSpc>
                <a:spcPct val="100000"/>
              </a:lnSpc>
              <a:spcBef>
                <a:spcPts val="0"/>
              </a:spcBef>
              <a:spcAft>
                <a:spcPts val="0"/>
              </a:spcAft>
              <a:buSzPts val="5800"/>
              <a:buNone/>
              <a:defRPr sz="5800" b="1"/>
            </a:lvl9pPr>
          </a:lstStyle>
          <a:p>
            <a:endParaRPr/>
          </a:p>
        </p:txBody>
      </p:sp>
      <p:sp>
        <p:nvSpPr>
          <p:cNvPr id="11" name="Google Shape;11;p47"/>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47"/>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47"/>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7"/>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47"/>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47"/>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47"/>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47"/>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7"/>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7"/>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47"/>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7"/>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47"/>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47"/>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47"/>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56"/>
          <p:cNvSpPr/>
          <p:nvPr/>
        </p:nvSpPr>
        <p:spPr>
          <a:xfrm>
            <a:off x="-26550" y="-14850"/>
            <a:ext cx="9197100" cy="5173200"/>
          </a:xfrm>
          <a:prstGeom prst="rect">
            <a:avLst/>
          </a:prstGeom>
          <a:solidFill>
            <a:srgbClr val="CFD8DC">
              <a:alpha val="4823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56"/>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48"/>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8"/>
        <p:cNvGrpSpPr/>
        <p:nvPr/>
      </p:nvGrpSpPr>
      <p:grpSpPr>
        <a:xfrm>
          <a:off x="0" y="0"/>
          <a:ext cx="0" cy="0"/>
          <a:chOff x="0" y="0"/>
          <a:chExt cx="0" cy="0"/>
        </a:xfrm>
      </p:grpSpPr>
      <p:pic>
        <p:nvPicPr>
          <p:cNvPr id="29" name="Google Shape;29;p49"/>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0" name="Google Shape;30;p49"/>
          <p:cNvSpPr txBox="1">
            <a:spLocks noGrp="1"/>
          </p:cNvSpPr>
          <p:nvPr>
            <p:ph type="body" idx="1"/>
          </p:nvPr>
        </p:nvSpPr>
        <p:spPr>
          <a:xfrm>
            <a:off x="1215300" y="1723650"/>
            <a:ext cx="6713400" cy="819900"/>
          </a:xfrm>
          <a:prstGeom prst="rect">
            <a:avLst/>
          </a:prstGeom>
          <a:noFill/>
          <a:ln>
            <a:noFill/>
          </a:ln>
        </p:spPr>
        <p:txBody>
          <a:bodyPr spcFirstLastPara="1" wrap="square" lIns="91425" tIns="91425" rIns="91425" bIns="91425" anchor="t" anchorCtr="0">
            <a:noAutofit/>
          </a:bodyPr>
          <a:lstStyle>
            <a:lvl1pPr marL="457200" lvl="0" indent="-457200" algn="ctr">
              <a:lnSpc>
                <a:spcPct val="100000"/>
              </a:lnSpc>
              <a:spcBef>
                <a:spcPts val="600"/>
              </a:spcBef>
              <a:spcAft>
                <a:spcPts val="0"/>
              </a:spcAft>
              <a:buClr>
                <a:schemeClr val="dk1"/>
              </a:buClr>
              <a:buSzPts val="3600"/>
              <a:buChar char="◎"/>
              <a:defRPr sz="3600" i="1"/>
            </a:lvl1pPr>
            <a:lvl2pPr marL="914400" lvl="1" indent="-457200" algn="ctr">
              <a:lnSpc>
                <a:spcPct val="100000"/>
              </a:lnSpc>
              <a:spcBef>
                <a:spcPts val="0"/>
              </a:spcBef>
              <a:spcAft>
                <a:spcPts val="0"/>
              </a:spcAft>
              <a:buClr>
                <a:schemeClr val="dk1"/>
              </a:buClr>
              <a:buSzPts val="3600"/>
              <a:buChar char="○"/>
              <a:defRPr sz="3600" i="1"/>
            </a:lvl2pPr>
            <a:lvl3pPr marL="1371600" lvl="2" indent="-457200" algn="ctr">
              <a:lnSpc>
                <a:spcPct val="100000"/>
              </a:lnSpc>
              <a:spcBef>
                <a:spcPts val="0"/>
              </a:spcBef>
              <a:spcAft>
                <a:spcPts val="0"/>
              </a:spcAft>
              <a:buClr>
                <a:schemeClr val="dk1"/>
              </a:buClr>
              <a:buSzPts val="3600"/>
              <a:buChar char="◉"/>
              <a:defRPr sz="3600" i="1"/>
            </a:lvl3pPr>
            <a:lvl4pPr marL="1828800" lvl="3" indent="-457200" algn="ctr">
              <a:lnSpc>
                <a:spcPct val="100000"/>
              </a:lnSpc>
              <a:spcBef>
                <a:spcPts val="0"/>
              </a:spcBef>
              <a:spcAft>
                <a:spcPts val="0"/>
              </a:spcAft>
              <a:buSzPts val="3600"/>
              <a:buChar char="●"/>
              <a:defRPr sz="3600" i="1"/>
            </a:lvl4pPr>
            <a:lvl5pPr marL="2286000" lvl="4" indent="-457200" algn="ctr">
              <a:lnSpc>
                <a:spcPct val="100000"/>
              </a:lnSpc>
              <a:spcBef>
                <a:spcPts val="0"/>
              </a:spcBef>
              <a:spcAft>
                <a:spcPts val="0"/>
              </a:spcAft>
              <a:buSzPts val="3600"/>
              <a:buChar char="○"/>
              <a:defRPr sz="3600" i="1"/>
            </a:lvl5pPr>
            <a:lvl6pPr marL="2743200" lvl="5" indent="-457200" algn="ctr">
              <a:lnSpc>
                <a:spcPct val="100000"/>
              </a:lnSpc>
              <a:spcBef>
                <a:spcPts val="0"/>
              </a:spcBef>
              <a:spcAft>
                <a:spcPts val="0"/>
              </a:spcAft>
              <a:buSzPts val="3600"/>
              <a:buChar char="■"/>
              <a:defRPr sz="3600" i="1"/>
            </a:lvl6pPr>
            <a:lvl7pPr marL="3200400" lvl="6" indent="-457200" algn="ctr">
              <a:lnSpc>
                <a:spcPct val="100000"/>
              </a:lnSpc>
              <a:spcBef>
                <a:spcPts val="0"/>
              </a:spcBef>
              <a:spcAft>
                <a:spcPts val="0"/>
              </a:spcAft>
              <a:buSzPts val="3600"/>
              <a:buChar char="●"/>
              <a:defRPr sz="3600" i="1"/>
            </a:lvl7pPr>
            <a:lvl8pPr marL="3657600" lvl="7" indent="-457200" algn="ctr">
              <a:lnSpc>
                <a:spcPct val="100000"/>
              </a:lnSpc>
              <a:spcBef>
                <a:spcPts val="0"/>
              </a:spcBef>
              <a:spcAft>
                <a:spcPts val="0"/>
              </a:spcAft>
              <a:buSzPts val="3600"/>
              <a:buChar char="○"/>
              <a:defRPr sz="3600" i="1"/>
            </a:lvl8pPr>
            <a:lvl9pPr marL="4114800" lvl="8" indent="-457200" algn="ctr">
              <a:lnSpc>
                <a:spcPct val="100000"/>
              </a:lnSpc>
              <a:spcBef>
                <a:spcPts val="0"/>
              </a:spcBef>
              <a:spcAft>
                <a:spcPts val="0"/>
              </a:spcAft>
              <a:buSzPts val="3600"/>
              <a:buChar char="■"/>
              <a:defRPr sz="3600" i="1"/>
            </a:lvl9pPr>
          </a:lstStyle>
          <a:p>
            <a:endParaRPr/>
          </a:p>
        </p:txBody>
      </p:sp>
      <p:grpSp>
        <p:nvGrpSpPr>
          <p:cNvPr id="31" name="Google Shape;31;p49"/>
          <p:cNvGrpSpPr/>
          <p:nvPr/>
        </p:nvGrpSpPr>
        <p:grpSpPr>
          <a:xfrm>
            <a:off x="3839646" y="782918"/>
            <a:ext cx="1464573" cy="842707"/>
            <a:chOff x="3593400" y="1729675"/>
            <a:chExt cx="1957200" cy="1123610"/>
          </a:xfrm>
        </p:grpSpPr>
        <p:sp>
          <p:nvSpPr>
            <p:cNvPr id="32" name="Google Shape;32;p49"/>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 sz="6000" b="1" i="0" u="none" strike="noStrike" cap="none">
                  <a:solidFill>
                    <a:schemeClr val="accent1"/>
                  </a:solidFill>
                  <a:latin typeface="Arial"/>
                  <a:ea typeface="Arial"/>
                  <a:cs typeface="Arial"/>
                  <a:sym typeface="Arial"/>
                </a:rPr>
                <a:t>“</a:t>
              </a:r>
              <a:endParaRPr sz="6000" b="1" i="0" u="none" strike="noStrike" cap="none">
                <a:solidFill>
                  <a:schemeClr val="accent1"/>
                </a:solidFill>
                <a:latin typeface="Arial"/>
                <a:ea typeface="Arial"/>
                <a:cs typeface="Arial"/>
                <a:sym typeface="Arial"/>
              </a:endParaRPr>
            </a:p>
          </p:txBody>
        </p:sp>
        <p:sp>
          <p:nvSpPr>
            <p:cNvPr id="33" name="Google Shape;33;p49"/>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9"/>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5" name="Google Shape;35;p49"/>
          <p:cNvCxnSpPr>
            <a:endCxn id="33" idx="1"/>
          </p:cNvCxnSpPr>
          <p:nvPr/>
        </p:nvCxnSpPr>
        <p:spPr>
          <a:xfrm>
            <a:off x="3750511" y="390297"/>
            <a:ext cx="532200" cy="535500"/>
          </a:xfrm>
          <a:prstGeom prst="straightConnector1">
            <a:avLst/>
          </a:prstGeom>
          <a:noFill/>
          <a:ln w="9525" cap="flat" cmpd="sng">
            <a:solidFill>
              <a:srgbClr val="CFD8DC"/>
            </a:solidFill>
            <a:prstDash val="solid"/>
            <a:round/>
            <a:headEnd type="none" w="sm" len="sm"/>
            <a:tailEnd type="none" w="sm" len="sm"/>
          </a:ln>
        </p:spPr>
      </p:cxnSp>
      <p:cxnSp>
        <p:nvCxnSpPr>
          <p:cNvPr id="36" name="Google Shape;36;p49"/>
          <p:cNvCxnSpPr/>
          <p:nvPr/>
        </p:nvCxnSpPr>
        <p:spPr>
          <a:xfrm rot="10800000">
            <a:off x="4362902" y="436125"/>
            <a:ext cx="209100" cy="369600"/>
          </a:xfrm>
          <a:prstGeom prst="straightConnector1">
            <a:avLst/>
          </a:prstGeom>
          <a:noFill/>
          <a:ln w="9525" cap="flat" cmpd="sng">
            <a:solidFill>
              <a:srgbClr val="CFD8DC"/>
            </a:solidFill>
            <a:prstDash val="solid"/>
            <a:round/>
            <a:headEnd type="none" w="sm" len="sm"/>
            <a:tailEnd type="none" w="sm" len="sm"/>
          </a:ln>
        </p:spPr>
      </p:cxnSp>
      <p:cxnSp>
        <p:nvCxnSpPr>
          <p:cNvPr id="37" name="Google Shape;37;p49"/>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sm" len="sm"/>
            <a:tailEnd type="none" w="sm" len="sm"/>
          </a:ln>
        </p:spPr>
      </p:cxnSp>
      <p:sp>
        <p:nvSpPr>
          <p:cNvPr id="38" name="Google Shape;38;p49"/>
          <p:cNvSpPr txBox="1">
            <a:spLocks noGrp="1"/>
          </p:cNvSpPr>
          <p:nvPr>
            <p:ph type="sldNum" idx="12"/>
          </p:nvPr>
        </p:nvSpPr>
        <p:spPr>
          <a:xfrm>
            <a:off x="-87" y="4749844"/>
            <a:ext cx="9144000" cy="3936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50"/>
          <p:cNvSpPr txBox="1">
            <a:spLocks noGrp="1"/>
          </p:cNvSpPr>
          <p:nvPr>
            <p:ph type="ctrTitle"/>
          </p:nvPr>
        </p:nvSpPr>
        <p:spPr>
          <a:xfrm>
            <a:off x="1546025" y="1754794"/>
            <a:ext cx="58326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400"/>
              <a:buNone/>
              <a:defRPr sz="4400" b="1"/>
            </a:lvl1pPr>
            <a:lvl2pPr lvl="1" algn="l">
              <a:lnSpc>
                <a:spcPct val="100000"/>
              </a:lnSpc>
              <a:spcBef>
                <a:spcPts val="0"/>
              </a:spcBef>
              <a:spcAft>
                <a:spcPts val="0"/>
              </a:spcAft>
              <a:buSzPts val="4400"/>
              <a:buNone/>
              <a:defRPr sz="4400" b="1"/>
            </a:lvl2pPr>
            <a:lvl3pPr lvl="2" algn="l">
              <a:lnSpc>
                <a:spcPct val="100000"/>
              </a:lnSpc>
              <a:spcBef>
                <a:spcPts val="0"/>
              </a:spcBef>
              <a:spcAft>
                <a:spcPts val="0"/>
              </a:spcAft>
              <a:buSzPts val="4400"/>
              <a:buNone/>
              <a:defRPr sz="4400" b="1"/>
            </a:lvl3pPr>
            <a:lvl4pPr lvl="3" algn="l">
              <a:lnSpc>
                <a:spcPct val="100000"/>
              </a:lnSpc>
              <a:spcBef>
                <a:spcPts val="0"/>
              </a:spcBef>
              <a:spcAft>
                <a:spcPts val="0"/>
              </a:spcAft>
              <a:buSzPts val="4400"/>
              <a:buNone/>
              <a:defRPr sz="4400" b="1"/>
            </a:lvl4pPr>
            <a:lvl5pPr lvl="4" algn="l">
              <a:lnSpc>
                <a:spcPct val="100000"/>
              </a:lnSpc>
              <a:spcBef>
                <a:spcPts val="0"/>
              </a:spcBef>
              <a:spcAft>
                <a:spcPts val="0"/>
              </a:spcAft>
              <a:buSzPts val="4400"/>
              <a:buNone/>
              <a:defRPr sz="4400" b="1"/>
            </a:lvl5pPr>
            <a:lvl6pPr lvl="5" algn="l">
              <a:lnSpc>
                <a:spcPct val="100000"/>
              </a:lnSpc>
              <a:spcBef>
                <a:spcPts val="0"/>
              </a:spcBef>
              <a:spcAft>
                <a:spcPts val="0"/>
              </a:spcAft>
              <a:buSzPts val="4400"/>
              <a:buNone/>
              <a:defRPr sz="4400" b="1"/>
            </a:lvl6pPr>
            <a:lvl7pPr lvl="6" algn="l">
              <a:lnSpc>
                <a:spcPct val="100000"/>
              </a:lnSpc>
              <a:spcBef>
                <a:spcPts val="0"/>
              </a:spcBef>
              <a:spcAft>
                <a:spcPts val="0"/>
              </a:spcAft>
              <a:buSzPts val="4400"/>
              <a:buNone/>
              <a:defRPr sz="4400" b="1"/>
            </a:lvl7pPr>
            <a:lvl8pPr lvl="7" algn="l">
              <a:lnSpc>
                <a:spcPct val="100000"/>
              </a:lnSpc>
              <a:spcBef>
                <a:spcPts val="0"/>
              </a:spcBef>
              <a:spcAft>
                <a:spcPts val="0"/>
              </a:spcAft>
              <a:buSzPts val="4400"/>
              <a:buNone/>
              <a:defRPr sz="4400" b="1"/>
            </a:lvl8pPr>
            <a:lvl9pPr lvl="8" algn="l">
              <a:lnSpc>
                <a:spcPct val="100000"/>
              </a:lnSpc>
              <a:spcBef>
                <a:spcPts val="0"/>
              </a:spcBef>
              <a:spcAft>
                <a:spcPts val="0"/>
              </a:spcAft>
              <a:buSzPts val="4400"/>
              <a:buNone/>
              <a:defRPr sz="4400" b="1"/>
            </a:lvl9pPr>
          </a:lstStyle>
          <a:p>
            <a:endParaRPr/>
          </a:p>
        </p:txBody>
      </p:sp>
      <p:sp>
        <p:nvSpPr>
          <p:cNvPr id="41" name="Google Shape;41;p50"/>
          <p:cNvSpPr txBox="1">
            <a:spLocks noGrp="1"/>
          </p:cNvSpPr>
          <p:nvPr>
            <p:ph type="subTitle" idx="1"/>
          </p:nvPr>
        </p:nvSpPr>
        <p:spPr>
          <a:xfrm>
            <a:off x="1546025" y="3011511"/>
            <a:ext cx="58326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2"/>
        <p:cNvGrpSpPr/>
        <p:nvPr/>
      </p:nvGrpSpPr>
      <p:grpSpPr>
        <a:xfrm>
          <a:off x="0" y="0"/>
          <a:ext cx="0" cy="0"/>
          <a:chOff x="0" y="0"/>
          <a:chExt cx="0" cy="0"/>
        </a:xfrm>
      </p:grpSpPr>
      <p:sp>
        <p:nvSpPr>
          <p:cNvPr id="43" name="Google Shape;43;p5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44" name="Google Shape;44;p5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sz="2400"/>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sz="2400"/>
            </a:lvl4pPr>
            <a:lvl5pPr marL="2286000" lvl="4" indent="-381000" algn="l">
              <a:lnSpc>
                <a:spcPct val="100000"/>
              </a:lnSpc>
              <a:spcBef>
                <a:spcPts val="0"/>
              </a:spcBef>
              <a:spcAft>
                <a:spcPts val="0"/>
              </a:spcAft>
              <a:buSzPts val="2400"/>
              <a:buChar char="○"/>
              <a:defRPr sz="2400"/>
            </a:lvl5pPr>
            <a:lvl6pPr marL="2743200" lvl="5" indent="-381000" algn="l">
              <a:lnSpc>
                <a:spcPct val="100000"/>
              </a:lnSpc>
              <a:spcBef>
                <a:spcPts val="0"/>
              </a:spcBef>
              <a:spcAft>
                <a:spcPts val="0"/>
              </a:spcAft>
              <a:buSzPts val="2400"/>
              <a:buChar char="■"/>
              <a:defRPr sz="2400"/>
            </a:lvl6pPr>
            <a:lvl7pPr marL="3200400" lvl="6" indent="-381000" algn="l">
              <a:lnSpc>
                <a:spcPct val="100000"/>
              </a:lnSpc>
              <a:spcBef>
                <a:spcPts val="0"/>
              </a:spcBef>
              <a:spcAft>
                <a:spcPts val="0"/>
              </a:spcAft>
              <a:buSzPts val="2400"/>
              <a:buChar char="●"/>
              <a:defRPr sz="2400"/>
            </a:lvl7pPr>
            <a:lvl8pPr marL="3657600" lvl="7" indent="-381000" algn="l">
              <a:lnSpc>
                <a:spcPct val="100000"/>
              </a:lnSpc>
              <a:spcBef>
                <a:spcPts val="0"/>
              </a:spcBef>
              <a:spcAft>
                <a:spcPts val="0"/>
              </a:spcAft>
              <a:buSzPts val="2400"/>
              <a:buChar char="○"/>
              <a:defRPr sz="2400"/>
            </a:lvl8pPr>
            <a:lvl9pPr marL="4114800" lvl="8" indent="-381000" algn="l">
              <a:lnSpc>
                <a:spcPct val="100000"/>
              </a:lnSpc>
              <a:spcBef>
                <a:spcPts val="0"/>
              </a:spcBef>
              <a:spcAft>
                <a:spcPts val="0"/>
              </a:spcAft>
              <a:buSzPts val="2400"/>
              <a:buChar char="■"/>
              <a:defRPr sz="2400"/>
            </a:lvl9pPr>
          </a:lstStyle>
          <a:p>
            <a:endParaRPr/>
          </a:p>
        </p:txBody>
      </p:sp>
      <p:sp>
        <p:nvSpPr>
          <p:cNvPr id="45" name="Google Shape;45;p5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6"/>
        <p:cNvGrpSpPr/>
        <p:nvPr/>
      </p:nvGrpSpPr>
      <p:grpSpPr>
        <a:xfrm>
          <a:off x="0" y="0"/>
          <a:ext cx="0" cy="0"/>
          <a:chOff x="0" y="0"/>
          <a:chExt cx="0" cy="0"/>
        </a:xfrm>
      </p:grpSpPr>
      <p:sp>
        <p:nvSpPr>
          <p:cNvPr id="47" name="Google Shape;47;p52"/>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48" name="Google Shape;48;p52"/>
          <p:cNvSpPr txBox="1">
            <a:spLocks noGrp="1"/>
          </p:cNvSpPr>
          <p:nvPr>
            <p:ph type="body" idx="1"/>
          </p:nvPr>
        </p:nvSpPr>
        <p:spPr>
          <a:xfrm>
            <a:off x="786137" y="1200150"/>
            <a:ext cx="36753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49" name="Google Shape;49;p52"/>
          <p:cNvSpPr txBox="1">
            <a:spLocks noGrp="1"/>
          </p:cNvSpPr>
          <p:nvPr>
            <p:ph type="body" idx="2"/>
          </p:nvPr>
        </p:nvSpPr>
        <p:spPr>
          <a:xfrm>
            <a:off x="4682659" y="1200150"/>
            <a:ext cx="36753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50" name="Google Shape;50;p5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1"/>
        <p:cNvGrpSpPr/>
        <p:nvPr/>
      </p:nvGrpSpPr>
      <p:grpSpPr>
        <a:xfrm>
          <a:off x="0" y="0"/>
          <a:ext cx="0" cy="0"/>
          <a:chOff x="0" y="0"/>
          <a:chExt cx="0" cy="0"/>
        </a:xfrm>
      </p:grpSpPr>
      <p:sp>
        <p:nvSpPr>
          <p:cNvPr id="52" name="Google Shape;52;p53"/>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3" name="Google Shape;53;p53"/>
          <p:cNvSpPr txBox="1">
            <a:spLocks noGrp="1"/>
          </p:cNvSpPr>
          <p:nvPr>
            <p:ph type="body" idx="1"/>
          </p:nvPr>
        </p:nvSpPr>
        <p:spPr>
          <a:xfrm>
            <a:off x="786150"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54" name="Google Shape;54;p53"/>
          <p:cNvSpPr txBox="1">
            <a:spLocks noGrp="1"/>
          </p:cNvSpPr>
          <p:nvPr>
            <p:ph type="body" idx="2"/>
          </p:nvPr>
        </p:nvSpPr>
        <p:spPr>
          <a:xfrm>
            <a:off x="3329992"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55" name="Google Shape;55;p53"/>
          <p:cNvSpPr txBox="1">
            <a:spLocks noGrp="1"/>
          </p:cNvSpPr>
          <p:nvPr>
            <p:ph type="body" idx="3"/>
          </p:nvPr>
        </p:nvSpPr>
        <p:spPr>
          <a:xfrm>
            <a:off x="5873834"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56" name="Google Shape;56;p53"/>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54"/>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9" name="Google Shape;59;p54"/>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55"/>
          <p:cNvSpPr txBox="1">
            <a:spLocks noGrp="1"/>
          </p:cNvSpPr>
          <p:nvPr>
            <p:ph type="body" idx="1"/>
          </p:nvPr>
        </p:nvSpPr>
        <p:spPr>
          <a:xfrm>
            <a:off x="457200" y="4055343"/>
            <a:ext cx="8229600" cy="3687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800"/>
              <a:buNone/>
              <a:defRPr sz="1800"/>
            </a:lvl1pPr>
          </a:lstStyle>
          <a:p>
            <a:endParaRPr/>
          </a:p>
        </p:txBody>
      </p:sp>
      <p:sp>
        <p:nvSpPr>
          <p:cNvPr id="62" name="Google Shape;62;p55"/>
          <p:cNvSpPr txBox="1">
            <a:spLocks noGrp="1"/>
          </p:cNvSpPr>
          <p:nvPr>
            <p:ph type="sldNum" idx="12"/>
          </p:nvPr>
        </p:nvSpPr>
        <p:spPr>
          <a:xfrm>
            <a:off x="-92" y="4749844"/>
            <a:ext cx="9144000" cy="3936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46"/>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endParaRPr/>
          </a:p>
        </p:txBody>
      </p:sp>
      <p:sp>
        <p:nvSpPr>
          <p:cNvPr id="7" name="Google Shape;7;p46"/>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chemeClr val="accent4"/>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accent4"/>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accent4"/>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46"/>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
          <p:cNvSpPr txBox="1">
            <a:spLocks noGrp="1"/>
          </p:cNvSpPr>
          <p:nvPr>
            <p:ph type="ctrTitle"/>
          </p:nvPr>
        </p:nvSpPr>
        <p:spPr>
          <a:xfrm>
            <a:off x="3245250" y="453050"/>
            <a:ext cx="5562300" cy="1398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800"/>
              <a:buNone/>
            </a:pPr>
            <a:r>
              <a:rPr lang="en" sz="3100">
                <a:solidFill>
                  <a:srgbClr val="198754"/>
                </a:solidFill>
              </a:rPr>
              <a:t>Operating System</a:t>
            </a:r>
            <a:endParaRPr sz="3100">
              <a:solidFill>
                <a:srgbClr val="198754"/>
              </a:solidFill>
            </a:endParaRPr>
          </a:p>
          <a:p>
            <a:pPr marL="0" lvl="0" indent="0" algn="l" rtl="0">
              <a:lnSpc>
                <a:spcPct val="100000"/>
              </a:lnSpc>
              <a:spcBef>
                <a:spcPts val="0"/>
              </a:spcBef>
              <a:spcAft>
                <a:spcPts val="0"/>
              </a:spcAft>
              <a:buSzPts val="5800"/>
              <a:buNone/>
            </a:pPr>
            <a:r>
              <a:rPr lang="en" sz="3100">
                <a:solidFill>
                  <a:srgbClr val="198754"/>
                </a:solidFill>
              </a:rPr>
              <a:t>Lecture: 8</a:t>
            </a:r>
            <a:endParaRPr sz="3100">
              <a:solidFill>
                <a:srgbClr val="198754"/>
              </a:solidFill>
            </a:endParaRPr>
          </a:p>
        </p:txBody>
      </p:sp>
      <p:pic>
        <p:nvPicPr>
          <p:cNvPr id="71" name="Google Shape;71;p1"/>
          <p:cNvPicPr preferRelativeResize="0"/>
          <p:nvPr/>
        </p:nvPicPr>
        <p:blipFill rotWithShape="1">
          <a:blip r:embed="rId3">
            <a:alphaModFix/>
          </a:blip>
          <a:srcRect/>
          <a:stretch/>
        </p:blipFill>
        <p:spPr>
          <a:xfrm>
            <a:off x="359850" y="1966775"/>
            <a:ext cx="3234900" cy="323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769bfea3de_3_13"/>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10</a:t>
            </a:fld>
            <a:endParaRPr>
              <a:solidFill>
                <a:srgbClr val="198754"/>
              </a:solidFill>
            </a:endParaRPr>
          </a:p>
        </p:txBody>
      </p:sp>
      <p:sp>
        <p:nvSpPr>
          <p:cNvPr id="154" name="Google Shape;154;g2769bfea3de_3_13"/>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g2769bfea3de_3_13"/>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g2769bfea3de_3_13"/>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accent1"/>
              </a:buClr>
              <a:buSzPts val="2000"/>
              <a:buFont typeface="Roboto Slab"/>
              <a:buNone/>
            </a:pPr>
            <a:r>
              <a:rPr lang="en" sz="2700" b="1">
                <a:solidFill>
                  <a:srgbClr val="198754"/>
                </a:solidFill>
              </a:rPr>
              <a:t>Hybrid-kernel Structure</a:t>
            </a:r>
            <a:endParaRPr sz="2700" b="1" i="0" u="none" strike="noStrike" cap="none">
              <a:solidFill>
                <a:srgbClr val="198754"/>
              </a:solidFill>
              <a:latin typeface="Roboto Slab"/>
              <a:ea typeface="Roboto Slab"/>
              <a:cs typeface="Roboto Slab"/>
              <a:sym typeface="Roboto Slab"/>
            </a:endParaRPr>
          </a:p>
        </p:txBody>
      </p:sp>
      <p:sp>
        <p:nvSpPr>
          <p:cNvPr id="157" name="Google Shape;157;g2769bfea3de_3_13"/>
          <p:cNvSpPr txBox="1"/>
          <p:nvPr/>
        </p:nvSpPr>
        <p:spPr>
          <a:xfrm>
            <a:off x="1034100" y="1156850"/>
            <a:ext cx="3414600" cy="43740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0"/>
              </a:spcAft>
              <a:buClr>
                <a:srgbClr val="000000"/>
              </a:buClr>
              <a:buSzPts val="1600"/>
              <a:buFont typeface="Arial"/>
              <a:buNone/>
            </a:pPr>
            <a:r>
              <a:rPr lang="en" b="1">
                <a:solidFill>
                  <a:schemeClr val="dk1"/>
                </a:solidFill>
                <a:latin typeface="Merriweather"/>
                <a:ea typeface="Merriweather"/>
                <a:cs typeface="Merriweather"/>
                <a:sym typeface="Merriweather"/>
              </a:rPr>
              <a:t>Advantages</a:t>
            </a:r>
            <a:endParaRPr b="1" i="0" u="none" strike="noStrike" cap="none">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It offers good performance as it implements the advantages of both structure in it.</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It supports a wide range of hardware and applications.</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It provides better isolation and security by implementing micro-kernel approach.</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It enhances overall system reliability by separating critical functions into micro-kernel for debugging and maintenance.</a:t>
            </a:r>
            <a:endParaRPr>
              <a:solidFill>
                <a:schemeClr val="dk1"/>
              </a:solidFill>
              <a:latin typeface="Merriweather"/>
              <a:ea typeface="Merriweather"/>
              <a:cs typeface="Merriweather"/>
              <a:sym typeface="Merriweather"/>
            </a:endParaRPr>
          </a:p>
          <a:p>
            <a:pPr marL="457200" marR="0" lvl="0" indent="0" algn="just" rtl="0">
              <a:lnSpc>
                <a:spcPct val="115000"/>
              </a:lnSpc>
              <a:spcBef>
                <a:spcPts val="0"/>
              </a:spcBef>
              <a:spcAft>
                <a:spcPts val="0"/>
              </a:spcAft>
              <a:buNone/>
            </a:pPr>
            <a:endParaRPr>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0"/>
              </a:spcAft>
              <a:buClr>
                <a:srgbClr val="000000"/>
              </a:buClr>
              <a:buSzPts val="1600"/>
              <a:buFont typeface="Arial"/>
              <a:buNone/>
            </a:pPr>
            <a:endParaRPr b="0" i="0" u="none" strike="noStrike" cap="none">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b="0" i="0" u="none" strike="noStrike" cap="none">
              <a:solidFill>
                <a:schemeClr val="dk1"/>
              </a:solidFill>
              <a:latin typeface="Merriweather"/>
              <a:ea typeface="Merriweather"/>
              <a:cs typeface="Merriweather"/>
              <a:sym typeface="Merriweather"/>
            </a:endParaRPr>
          </a:p>
        </p:txBody>
      </p:sp>
      <p:sp>
        <p:nvSpPr>
          <p:cNvPr id="158" name="Google Shape;158;g2769bfea3de_3_13"/>
          <p:cNvSpPr txBox="1"/>
          <p:nvPr/>
        </p:nvSpPr>
        <p:spPr>
          <a:xfrm>
            <a:off x="4880338" y="1156850"/>
            <a:ext cx="3414600" cy="36306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0"/>
              </a:spcAft>
              <a:buClr>
                <a:srgbClr val="000000"/>
              </a:buClr>
              <a:buSzPts val="1600"/>
              <a:buFont typeface="Arial"/>
              <a:buNone/>
            </a:pPr>
            <a:r>
              <a:rPr lang="en" b="1">
                <a:solidFill>
                  <a:schemeClr val="dk1"/>
                </a:solidFill>
                <a:latin typeface="Merriweather"/>
                <a:ea typeface="Merriweather"/>
                <a:cs typeface="Merriweather"/>
                <a:sym typeface="Merriweather"/>
              </a:rPr>
              <a:t>Disadvantages</a:t>
            </a:r>
            <a:endParaRPr b="1" i="0" u="none" strike="noStrike" cap="none">
              <a:solidFill>
                <a:schemeClr val="dk1"/>
              </a:solidFill>
              <a:latin typeface="Merriweather"/>
              <a:ea typeface="Merriweather"/>
              <a:cs typeface="Merriweather"/>
              <a:sym typeface="Merriweather"/>
            </a:endParaRPr>
          </a:p>
          <a:p>
            <a:pPr marL="457200" lvl="0" indent="-317500" algn="just" rtl="0">
              <a:lnSpc>
                <a:spcPct val="115000"/>
              </a:lnSpc>
              <a:spcBef>
                <a:spcPts val="100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It increases overall complexity of system by implementing both structure (monolithic and micro) and making the system difficult to understand.</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The layer of communication between micro-kernel and other component increases time complexity and decreases performance compared to monolithic kernel.</a:t>
            </a:r>
            <a:endParaRPr>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a:solidFill>
                <a:schemeClr val="dk1"/>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2769bfea3de_3_29"/>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11</a:t>
            </a:fld>
            <a:endParaRPr>
              <a:solidFill>
                <a:srgbClr val="198754"/>
              </a:solidFill>
            </a:endParaRPr>
          </a:p>
        </p:txBody>
      </p:sp>
      <p:sp>
        <p:nvSpPr>
          <p:cNvPr id="164" name="Google Shape;164;g2769bfea3de_3_29"/>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g2769bfea3de_3_29"/>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g2769bfea3de_3_29"/>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Exo-Kernel Structure </a:t>
            </a:r>
            <a:endParaRPr sz="2700" b="1" i="0" u="none" strike="noStrike" cap="none">
              <a:solidFill>
                <a:srgbClr val="198754"/>
              </a:solidFill>
              <a:latin typeface="Roboto Slab"/>
              <a:ea typeface="Roboto Slab"/>
              <a:cs typeface="Roboto Slab"/>
              <a:sym typeface="Roboto Slab"/>
            </a:endParaRPr>
          </a:p>
        </p:txBody>
      </p:sp>
      <p:sp>
        <p:nvSpPr>
          <p:cNvPr id="167" name="Google Shape;167;g2769bfea3de_3_29"/>
          <p:cNvSpPr txBox="1"/>
          <p:nvPr/>
        </p:nvSpPr>
        <p:spPr>
          <a:xfrm>
            <a:off x="663575" y="1475050"/>
            <a:ext cx="4485600" cy="15639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1000"/>
              </a:spcAft>
              <a:buClr>
                <a:srgbClr val="000000"/>
              </a:buClr>
              <a:buSzPts val="1600"/>
              <a:buFont typeface="Arial"/>
              <a:buNone/>
            </a:pPr>
            <a:r>
              <a:rPr lang="en" sz="1600">
                <a:solidFill>
                  <a:schemeClr val="dk1"/>
                </a:solidFill>
                <a:latin typeface="Merriweather"/>
                <a:ea typeface="Merriweather"/>
                <a:cs typeface="Merriweather"/>
                <a:sym typeface="Merriweather"/>
              </a:rPr>
              <a:t>An exokernel is an operating system architecture where the kernel provides minimal abstractions to applications, allowing them to directly manage hardware resources. </a:t>
            </a:r>
            <a:endParaRPr sz="1600" i="0" u="none" strike="noStrike" cap="none">
              <a:solidFill>
                <a:schemeClr val="dk1"/>
              </a:solidFill>
              <a:latin typeface="Merriweather"/>
              <a:ea typeface="Merriweather"/>
              <a:cs typeface="Merriweather"/>
              <a:sym typeface="Merriweather"/>
            </a:endParaRPr>
          </a:p>
        </p:txBody>
      </p:sp>
      <p:pic>
        <p:nvPicPr>
          <p:cNvPr id="168" name="Google Shape;168;g2769bfea3de_3_29"/>
          <p:cNvPicPr preferRelativeResize="0"/>
          <p:nvPr/>
        </p:nvPicPr>
        <p:blipFill rotWithShape="1">
          <a:blip r:embed="rId3">
            <a:alphaModFix/>
          </a:blip>
          <a:srcRect t="-9139" b="9140"/>
          <a:stretch/>
        </p:blipFill>
        <p:spPr>
          <a:xfrm>
            <a:off x="5318625" y="1292725"/>
            <a:ext cx="3447225" cy="2148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2769bfea3de_3_38"/>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12</a:t>
            </a:fld>
            <a:endParaRPr>
              <a:solidFill>
                <a:srgbClr val="198754"/>
              </a:solidFill>
            </a:endParaRPr>
          </a:p>
        </p:txBody>
      </p:sp>
      <p:sp>
        <p:nvSpPr>
          <p:cNvPr id="174" name="Google Shape;174;g2769bfea3de_3_38"/>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g2769bfea3de_3_38"/>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g2769bfea3de_3_38"/>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accent1"/>
              </a:buClr>
              <a:buSzPts val="2000"/>
              <a:buFont typeface="Roboto Slab"/>
              <a:buNone/>
            </a:pPr>
            <a:r>
              <a:rPr lang="en" sz="2700" b="1">
                <a:solidFill>
                  <a:srgbClr val="198754"/>
                </a:solidFill>
              </a:rPr>
              <a:t>Exo-kernel Structure</a:t>
            </a:r>
            <a:endParaRPr sz="2700" b="1" i="0" u="none" strike="noStrike" cap="none">
              <a:solidFill>
                <a:srgbClr val="198754"/>
              </a:solidFill>
              <a:latin typeface="Roboto Slab"/>
              <a:ea typeface="Roboto Slab"/>
              <a:cs typeface="Roboto Slab"/>
              <a:sym typeface="Roboto Slab"/>
            </a:endParaRPr>
          </a:p>
        </p:txBody>
      </p:sp>
      <p:sp>
        <p:nvSpPr>
          <p:cNvPr id="177" name="Google Shape;177;g2769bfea3de_3_38"/>
          <p:cNvSpPr txBox="1"/>
          <p:nvPr/>
        </p:nvSpPr>
        <p:spPr>
          <a:xfrm>
            <a:off x="1034100" y="1156850"/>
            <a:ext cx="3414600" cy="43740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0"/>
              </a:spcAft>
              <a:buClr>
                <a:srgbClr val="000000"/>
              </a:buClr>
              <a:buSzPts val="1600"/>
              <a:buFont typeface="Arial"/>
              <a:buNone/>
            </a:pPr>
            <a:r>
              <a:rPr lang="en" b="1">
                <a:solidFill>
                  <a:schemeClr val="dk1"/>
                </a:solidFill>
                <a:latin typeface="Merriweather"/>
                <a:ea typeface="Merriweather"/>
                <a:cs typeface="Merriweather"/>
                <a:sym typeface="Merriweather"/>
              </a:rPr>
              <a:t>Advantages</a:t>
            </a:r>
            <a:endParaRPr b="1" i="0" u="none" strike="noStrike" cap="none">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Support for improved application control.</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Separates management from security.</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It improves the performance of the application.</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A more efficient use of hardware resources is made possible by accurate resource allocation and revocation.</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It is simpler to test and create new operating systems.</a:t>
            </a:r>
            <a:endParaRPr>
              <a:solidFill>
                <a:schemeClr val="dk1"/>
              </a:solidFill>
              <a:latin typeface="Merriweather"/>
              <a:ea typeface="Merriweather"/>
              <a:cs typeface="Merriweather"/>
              <a:sym typeface="Merriweather"/>
            </a:endParaRPr>
          </a:p>
          <a:p>
            <a:pPr marL="457200" marR="0" lvl="0" indent="0" algn="just" rtl="0">
              <a:lnSpc>
                <a:spcPct val="115000"/>
              </a:lnSpc>
              <a:spcBef>
                <a:spcPts val="0"/>
              </a:spcBef>
              <a:spcAft>
                <a:spcPts val="0"/>
              </a:spcAft>
              <a:buNone/>
            </a:pPr>
            <a:endParaRPr>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0"/>
              </a:spcAft>
              <a:buClr>
                <a:srgbClr val="000000"/>
              </a:buClr>
              <a:buSzPts val="1600"/>
              <a:buFont typeface="Arial"/>
              <a:buNone/>
            </a:pPr>
            <a:endParaRPr b="0" i="0" u="none" strike="noStrike" cap="none">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b="0" i="0" u="none" strike="noStrike" cap="none">
              <a:solidFill>
                <a:schemeClr val="dk1"/>
              </a:solidFill>
              <a:latin typeface="Merriweather"/>
              <a:ea typeface="Merriweather"/>
              <a:cs typeface="Merriweather"/>
              <a:sym typeface="Merriweather"/>
            </a:endParaRPr>
          </a:p>
        </p:txBody>
      </p:sp>
      <p:sp>
        <p:nvSpPr>
          <p:cNvPr id="178" name="Google Shape;178;g2769bfea3de_3_38"/>
          <p:cNvSpPr txBox="1"/>
          <p:nvPr/>
        </p:nvSpPr>
        <p:spPr>
          <a:xfrm>
            <a:off x="4880338" y="1156850"/>
            <a:ext cx="3414600" cy="16479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0"/>
              </a:spcAft>
              <a:buClr>
                <a:srgbClr val="000000"/>
              </a:buClr>
              <a:buSzPts val="1600"/>
              <a:buFont typeface="Arial"/>
              <a:buNone/>
            </a:pPr>
            <a:r>
              <a:rPr lang="en" b="1">
                <a:solidFill>
                  <a:schemeClr val="dk1"/>
                </a:solidFill>
                <a:latin typeface="Merriweather"/>
                <a:ea typeface="Merriweather"/>
                <a:cs typeface="Merriweather"/>
                <a:sym typeface="Merriweather"/>
              </a:rPr>
              <a:t>Disadvantages</a:t>
            </a:r>
            <a:endParaRPr b="1" i="0" u="none" strike="noStrike" cap="none">
              <a:solidFill>
                <a:schemeClr val="dk1"/>
              </a:solidFill>
              <a:latin typeface="Merriweather"/>
              <a:ea typeface="Merriweather"/>
              <a:cs typeface="Merriweather"/>
              <a:sym typeface="Merriweather"/>
            </a:endParaRPr>
          </a:p>
          <a:p>
            <a:pPr marL="457200" lvl="0" indent="-317500" algn="just" rtl="0">
              <a:lnSpc>
                <a:spcPct val="115000"/>
              </a:lnSpc>
              <a:spcBef>
                <a:spcPts val="100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A decline in consistency.</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Exokernel interfaces have a complex architecture.</a:t>
            </a:r>
            <a:endParaRPr>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a:solidFill>
                <a:schemeClr val="dk1"/>
              </a:solidFill>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2769bfea3de_3_49"/>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13</a:t>
            </a:fld>
            <a:endParaRPr>
              <a:solidFill>
                <a:srgbClr val="198754"/>
              </a:solidFill>
            </a:endParaRPr>
          </a:p>
        </p:txBody>
      </p:sp>
      <p:sp>
        <p:nvSpPr>
          <p:cNvPr id="184" name="Google Shape;184;g2769bfea3de_3_49"/>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g2769bfea3de_3_49"/>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g2769bfea3de_3_49"/>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Layered structure</a:t>
            </a:r>
            <a:endParaRPr sz="2700" b="1" i="0" u="none" strike="noStrike" cap="none">
              <a:solidFill>
                <a:srgbClr val="198754"/>
              </a:solidFill>
              <a:latin typeface="Roboto Slab"/>
              <a:ea typeface="Roboto Slab"/>
              <a:cs typeface="Roboto Slab"/>
              <a:sym typeface="Roboto Slab"/>
            </a:endParaRPr>
          </a:p>
        </p:txBody>
      </p:sp>
      <p:sp>
        <p:nvSpPr>
          <p:cNvPr id="187" name="Google Shape;187;g2769bfea3de_3_49"/>
          <p:cNvSpPr txBox="1"/>
          <p:nvPr/>
        </p:nvSpPr>
        <p:spPr>
          <a:xfrm>
            <a:off x="663575" y="1475050"/>
            <a:ext cx="4485600" cy="18471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1000"/>
              </a:spcAft>
              <a:buClr>
                <a:srgbClr val="000000"/>
              </a:buClr>
              <a:buSzPts val="1600"/>
              <a:buFont typeface="Arial"/>
              <a:buNone/>
            </a:pPr>
            <a:r>
              <a:rPr lang="en" sz="1600">
                <a:solidFill>
                  <a:schemeClr val="dk1"/>
                </a:solidFill>
                <a:latin typeface="Merriweather"/>
                <a:ea typeface="Merriweather"/>
                <a:cs typeface="Merriweather"/>
                <a:sym typeface="Merriweather"/>
              </a:rPr>
              <a:t>A layered structure in an operating system is an architectural design that organizes the system into a hierarchy of layers, each built on top of the one below it. Each layer provides a set of services to the layer above and uses the services of the layer below. </a:t>
            </a:r>
            <a:endParaRPr sz="1600" i="0" u="none" strike="noStrike" cap="none">
              <a:solidFill>
                <a:schemeClr val="dk1"/>
              </a:solidFill>
              <a:latin typeface="Merriweather"/>
              <a:ea typeface="Merriweather"/>
              <a:cs typeface="Merriweather"/>
              <a:sym typeface="Merriweather"/>
            </a:endParaRPr>
          </a:p>
        </p:txBody>
      </p:sp>
      <p:pic>
        <p:nvPicPr>
          <p:cNvPr id="188" name="Google Shape;188;g2769bfea3de_3_49"/>
          <p:cNvPicPr preferRelativeResize="0"/>
          <p:nvPr/>
        </p:nvPicPr>
        <p:blipFill>
          <a:blip r:embed="rId3">
            <a:alphaModFix/>
          </a:blip>
          <a:stretch>
            <a:fillRect/>
          </a:stretch>
        </p:blipFill>
        <p:spPr>
          <a:xfrm>
            <a:off x="5309425" y="1160950"/>
            <a:ext cx="3178310" cy="3135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769bfea3de_3_58"/>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14</a:t>
            </a:fld>
            <a:endParaRPr>
              <a:solidFill>
                <a:srgbClr val="198754"/>
              </a:solidFill>
            </a:endParaRPr>
          </a:p>
        </p:txBody>
      </p:sp>
      <p:sp>
        <p:nvSpPr>
          <p:cNvPr id="194" name="Google Shape;194;g2769bfea3de_3_58"/>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g2769bfea3de_3_58"/>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g2769bfea3de_3_58"/>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accent1"/>
              </a:buClr>
              <a:buSzPts val="2000"/>
              <a:buFont typeface="Roboto Slab"/>
              <a:buNone/>
            </a:pPr>
            <a:r>
              <a:rPr lang="en" sz="2700" b="1">
                <a:solidFill>
                  <a:srgbClr val="198754"/>
                </a:solidFill>
              </a:rPr>
              <a:t>Layered Structure</a:t>
            </a:r>
            <a:endParaRPr sz="2700" b="1" i="0" u="none" strike="noStrike" cap="none">
              <a:solidFill>
                <a:srgbClr val="198754"/>
              </a:solidFill>
              <a:latin typeface="Roboto Slab"/>
              <a:ea typeface="Roboto Slab"/>
              <a:cs typeface="Roboto Slab"/>
              <a:sym typeface="Roboto Slab"/>
            </a:endParaRPr>
          </a:p>
        </p:txBody>
      </p:sp>
      <p:sp>
        <p:nvSpPr>
          <p:cNvPr id="197" name="Google Shape;197;g2769bfea3de_3_58"/>
          <p:cNvSpPr txBox="1"/>
          <p:nvPr/>
        </p:nvSpPr>
        <p:spPr>
          <a:xfrm>
            <a:off x="1034100" y="1156850"/>
            <a:ext cx="3414600" cy="36306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0"/>
              </a:spcAft>
              <a:buClr>
                <a:srgbClr val="000000"/>
              </a:buClr>
              <a:buSzPts val="1600"/>
              <a:buFont typeface="Arial"/>
              <a:buNone/>
            </a:pPr>
            <a:r>
              <a:rPr lang="en" b="1">
                <a:solidFill>
                  <a:schemeClr val="dk1"/>
                </a:solidFill>
                <a:latin typeface="Merriweather"/>
                <a:ea typeface="Merriweather"/>
                <a:cs typeface="Merriweather"/>
                <a:sym typeface="Merriweather"/>
              </a:rPr>
              <a:t>Advantages</a:t>
            </a:r>
            <a:endParaRPr b="1" i="0" u="none" strike="noStrike" cap="none">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Layering makes it easier to enhance the operating system, as the implementation of a layer can be changed easily without affecting the other layers.</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It is very easy to perform debugging and system verification.</a:t>
            </a:r>
            <a:endParaRPr>
              <a:solidFill>
                <a:schemeClr val="dk1"/>
              </a:solidFill>
              <a:latin typeface="Merriweather"/>
              <a:ea typeface="Merriweather"/>
              <a:cs typeface="Merriweather"/>
              <a:sym typeface="Merriweather"/>
            </a:endParaRPr>
          </a:p>
          <a:p>
            <a:pPr marL="457200" marR="0" lvl="0" indent="0" algn="just" rtl="0">
              <a:lnSpc>
                <a:spcPct val="115000"/>
              </a:lnSpc>
              <a:spcBef>
                <a:spcPts val="0"/>
              </a:spcBef>
              <a:spcAft>
                <a:spcPts val="0"/>
              </a:spcAft>
              <a:buNone/>
            </a:pPr>
            <a:endParaRPr>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0"/>
              </a:spcAft>
              <a:buClr>
                <a:srgbClr val="000000"/>
              </a:buClr>
              <a:buSzPts val="1600"/>
              <a:buFont typeface="Arial"/>
              <a:buNone/>
            </a:pPr>
            <a:endParaRPr b="0" i="0" u="none" strike="noStrike" cap="none">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b="0" i="0" u="none" strike="noStrike" cap="none">
              <a:solidFill>
                <a:schemeClr val="dk1"/>
              </a:solidFill>
              <a:latin typeface="Merriweather"/>
              <a:ea typeface="Merriweather"/>
              <a:cs typeface="Merriweather"/>
              <a:sym typeface="Merriweather"/>
            </a:endParaRPr>
          </a:p>
        </p:txBody>
      </p:sp>
      <p:sp>
        <p:nvSpPr>
          <p:cNvPr id="198" name="Google Shape;198;g2769bfea3de_3_58"/>
          <p:cNvSpPr txBox="1"/>
          <p:nvPr/>
        </p:nvSpPr>
        <p:spPr>
          <a:xfrm>
            <a:off x="4880338" y="1156850"/>
            <a:ext cx="3414600" cy="31350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0"/>
              </a:spcAft>
              <a:buClr>
                <a:srgbClr val="000000"/>
              </a:buClr>
              <a:buSzPts val="1600"/>
              <a:buFont typeface="Arial"/>
              <a:buNone/>
            </a:pPr>
            <a:r>
              <a:rPr lang="en" b="1">
                <a:solidFill>
                  <a:schemeClr val="dk1"/>
                </a:solidFill>
                <a:latin typeface="Merriweather"/>
                <a:ea typeface="Merriweather"/>
                <a:cs typeface="Merriweather"/>
                <a:sym typeface="Merriweather"/>
              </a:rPr>
              <a:t>Disadvantages</a:t>
            </a:r>
            <a:endParaRPr b="1" i="0" u="none" strike="noStrike" cap="none">
              <a:solidFill>
                <a:schemeClr val="dk1"/>
              </a:solidFill>
              <a:latin typeface="Merriweather"/>
              <a:ea typeface="Merriweather"/>
              <a:cs typeface="Merriweather"/>
              <a:sym typeface="Merriweather"/>
            </a:endParaRPr>
          </a:p>
          <a:p>
            <a:pPr marL="457200" lvl="0" indent="-317500" algn="just" rtl="0">
              <a:lnSpc>
                <a:spcPct val="115000"/>
              </a:lnSpc>
              <a:spcBef>
                <a:spcPts val="100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In this structure, the application’s performance is degraded as compared to simple structure. </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It requires careful planning for designing the layers, as the higher layers use the functionalities of only the lower layers.</a:t>
            </a:r>
            <a:endParaRPr>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a:solidFill>
                <a:schemeClr val="dk1"/>
              </a:solidFill>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769bfea3de_3_73"/>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15</a:t>
            </a:fld>
            <a:endParaRPr>
              <a:solidFill>
                <a:srgbClr val="198754"/>
              </a:solidFill>
            </a:endParaRPr>
          </a:p>
        </p:txBody>
      </p:sp>
      <p:sp>
        <p:nvSpPr>
          <p:cNvPr id="204" name="Google Shape;204;g2769bfea3de_3_73"/>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g2769bfea3de_3_73"/>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g2769bfea3de_3_73"/>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Modular structure</a:t>
            </a:r>
            <a:endParaRPr sz="2700" b="1" i="0" u="none" strike="noStrike" cap="none">
              <a:solidFill>
                <a:srgbClr val="198754"/>
              </a:solidFill>
              <a:latin typeface="Roboto Slab"/>
              <a:ea typeface="Roboto Slab"/>
              <a:cs typeface="Roboto Slab"/>
              <a:sym typeface="Roboto Slab"/>
            </a:endParaRPr>
          </a:p>
        </p:txBody>
      </p:sp>
      <p:sp>
        <p:nvSpPr>
          <p:cNvPr id="207" name="Google Shape;207;g2769bfea3de_3_73"/>
          <p:cNvSpPr txBox="1"/>
          <p:nvPr/>
        </p:nvSpPr>
        <p:spPr>
          <a:xfrm>
            <a:off x="671425" y="1349425"/>
            <a:ext cx="4485600" cy="29799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1000"/>
              </a:spcAft>
              <a:buClr>
                <a:srgbClr val="000000"/>
              </a:buClr>
              <a:buSzPts val="1600"/>
              <a:buFont typeface="Arial"/>
              <a:buNone/>
            </a:pPr>
            <a:r>
              <a:rPr lang="en" sz="1600">
                <a:solidFill>
                  <a:schemeClr val="dk1"/>
                </a:solidFill>
                <a:latin typeface="Merriweather"/>
                <a:ea typeface="Merriweather"/>
                <a:cs typeface="Merriweather"/>
                <a:sym typeface="Merriweather"/>
              </a:rPr>
              <a:t>A modular structure in an operating system refers to a design where the system is divided into separate modules, each handling a specific functionality or service. These modules can be dynamically loaded and unloaded as needed, allowing the system to be more flexible and adaptable. The core kernel remains small and simple, while additional features are added through modules.</a:t>
            </a:r>
            <a:endParaRPr sz="1600" i="0" u="none" strike="noStrike" cap="none">
              <a:solidFill>
                <a:schemeClr val="dk1"/>
              </a:solidFill>
              <a:latin typeface="Merriweather"/>
              <a:ea typeface="Merriweather"/>
              <a:cs typeface="Merriweather"/>
              <a:sym typeface="Merriweather"/>
            </a:endParaRPr>
          </a:p>
        </p:txBody>
      </p:sp>
      <p:pic>
        <p:nvPicPr>
          <p:cNvPr id="208" name="Google Shape;208;g2769bfea3de_3_73"/>
          <p:cNvPicPr preferRelativeResize="0"/>
          <p:nvPr/>
        </p:nvPicPr>
        <p:blipFill>
          <a:blip r:embed="rId3">
            <a:alphaModFix/>
          </a:blip>
          <a:stretch>
            <a:fillRect/>
          </a:stretch>
        </p:blipFill>
        <p:spPr>
          <a:xfrm>
            <a:off x="5309425" y="1611138"/>
            <a:ext cx="3454150" cy="2258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2769bfea3de_3_82"/>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16</a:t>
            </a:fld>
            <a:endParaRPr>
              <a:solidFill>
                <a:srgbClr val="198754"/>
              </a:solidFill>
            </a:endParaRPr>
          </a:p>
        </p:txBody>
      </p:sp>
      <p:sp>
        <p:nvSpPr>
          <p:cNvPr id="214" name="Google Shape;214;g2769bfea3de_3_82"/>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g2769bfea3de_3_82"/>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g2769bfea3de_3_82"/>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accent1"/>
              </a:buClr>
              <a:buSzPts val="2000"/>
              <a:buFont typeface="Roboto Slab"/>
              <a:buNone/>
            </a:pPr>
            <a:r>
              <a:rPr lang="en" sz="2700" b="1">
                <a:solidFill>
                  <a:srgbClr val="198754"/>
                </a:solidFill>
              </a:rPr>
              <a:t>Modular Structure</a:t>
            </a:r>
            <a:endParaRPr sz="2700" b="1" i="0" u="none" strike="noStrike" cap="none">
              <a:solidFill>
                <a:srgbClr val="198754"/>
              </a:solidFill>
              <a:latin typeface="Roboto Slab"/>
              <a:ea typeface="Roboto Slab"/>
              <a:cs typeface="Roboto Slab"/>
              <a:sym typeface="Roboto Slab"/>
            </a:endParaRPr>
          </a:p>
        </p:txBody>
      </p:sp>
      <p:sp>
        <p:nvSpPr>
          <p:cNvPr id="217" name="Google Shape;217;g2769bfea3de_3_82"/>
          <p:cNvSpPr txBox="1"/>
          <p:nvPr/>
        </p:nvSpPr>
        <p:spPr>
          <a:xfrm>
            <a:off x="1034100" y="1156850"/>
            <a:ext cx="3414600" cy="46218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0"/>
              </a:spcAft>
              <a:buClr>
                <a:srgbClr val="000000"/>
              </a:buClr>
              <a:buSzPts val="1600"/>
              <a:buFont typeface="Arial"/>
              <a:buNone/>
            </a:pPr>
            <a:r>
              <a:rPr lang="en" b="1">
                <a:solidFill>
                  <a:schemeClr val="dk1"/>
                </a:solidFill>
                <a:latin typeface="Merriweather"/>
                <a:ea typeface="Merriweather"/>
                <a:cs typeface="Merriweather"/>
                <a:sym typeface="Merriweather"/>
              </a:rPr>
              <a:t>Advantages</a:t>
            </a:r>
            <a:endParaRPr b="1" i="0" u="none" strike="noStrike" cap="none">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Modules can be added or removed without affecting the core kernel, allowing for easy customization and updates.</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Bugs or issues can be isolated within individual modules, making them easier to identify and fix without impacting the entire system.</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New functionalities can be added as separate modules, facilitating system expansion and upgrades.</a:t>
            </a:r>
            <a:endParaRPr>
              <a:solidFill>
                <a:schemeClr val="dk1"/>
              </a:solidFill>
              <a:latin typeface="Merriweather"/>
              <a:ea typeface="Merriweather"/>
              <a:cs typeface="Merriweather"/>
              <a:sym typeface="Merriweather"/>
            </a:endParaRPr>
          </a:p>
          <a:p>
            <a:pPr marL="457200" marR="0" lvl="0" indent="0" algn="just" rtl="0">
              <a:lnSpc>
                <a:spcPct val="115000"/>
              </a:lnSpc>
              <a:spcBef>
                <a:spcPts val="0"/>
              </a:spcBef>
              <a:spcAft>
                <a:spcPts val="0"/>
              </a:spcAft>
              <a:buNone/>
            </a:pPr>
            <a:endParaRPr>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0"/>
              </a:spcAft>
              <a:buClr>
                <a:srgbClr val="000000"/>
              </a:buClr>
              <a:buSzPts val="1600"/>
              <a:buFont typeface="Arial"/>
              <a:buNone/>
            </a:pPr>
            <a:endParaRPr b="0" i="0" u="none" strike="noStrike" cap="none">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b="0" i="0" u="none" strike="noStrike" cap="none">
              <a:solidFill>
                <a:schemeClr val="dk1"/>
              </a:solidFill>
              <a:latin typeface="Merriweather"/>
              <a:ea typeface="Merriweather"/>
              <a:cs typeface="Merriweather"/>
              <a:sym typeface="Merriweather"/>
            </a:endParaRPr>
          </a:p>
        </p:txBody>
      </p:sp>
      <p:sp>
        <p:nvSpPr>
          <p:cNvPr id="218" name="Google Shape;218;g2769bfea3de_3_82"/>
          <p:cNvSpPr txBox="1"/>
          <p:nvPr/>
        </p:nvSpPr>
        <p:spPr>
          <a:xfrm>
            <a:off x="4880338" y="1156850"/>
            <a:ext cx="3414600" cy="41262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0"/>
              </a:spcAft>
              <a:buClr>
                <a:srgbClr val="000000"/>
              </a:buClr>
              <a:buSzPts val="1600"/>
              <a:buFont typeface="Arial"/>
              <a:buNone/>
            </a:pPr>
            <a:r>
              <a:rPr lang="en" b="1">
                <a:solidFill>
                  <a:schemeClr val="dk1"/>
                </a:solidFill>
                <a:latin typeface="Merriweather"/>
                <a:ea typeface="Merriweather"/>
                <a:cs typeface="Merriweather"/>
                <a:sym typeface="Merriweather"/>
              </a:rPr>
              <a:t>Disadvantages</a:t>
            </a:r>
            <a:endParaRPr b="1" i="0" u="none" strike="noStrike" cap="none">
              <a:solidFill>
                <a:schemeClr val="dk1"/>
              </a:solidFill>
              <a:latin typeface="Merriweather"/>
              <a:ea typeface="Merriweather"/>
              <a:cs typeface="Merriweather"/>
              <a:sym typeface="Merriweather"/>
            </a:endParaRPr>
          </a:p>
          <a:p>
            <a:pPr marL="457200" lvl="0" indent="-317500" algn="just" rtl="0">
              <a:lnSpc>
                <a:spcPct val="115000"/>
              </a:lnSpc>
              <a:spcBef>
                <a:spcPts val="100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The dynamic nature of loading and unloading modules can introduce complexity in managing. </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The mechanisms for managing modules can add some overhead to the system. </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If not properly managed, dynamically loading modules can introduce security vulnerabilities, especially if modules are not properly authenticated or verified.</a:t>
            </a:r>
            <a:endParaRPr>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a:solidFill>
                <a:schemeClr val="dk1"/>
              </a:solidFill>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2769bfea3de_3_99"/>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17</a:t>
            </a:fld>
            <a:endParaRPr>
              <a:solidFill>
                <a:srgbClr val="198754"/>
              </a:solidFill>
            </a:endParaRPr>
          </a:p>
        </p:txBody>
      </p:sp>
      <p:sp>
        <p:nvSpPr>
          <p:cNvPr id="224" name="Google Shape;224;g2769bfea3de_3_99"/>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g2769bfea3de_3_99"/>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g2769bfea3de_3_99"/>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Virtual Machine</a:t>
            </a:r>
            <a:endParaRPr sz="2700" b="1" i="0" u="none" strike="noStrike" cap="none">
              <a:solidFill>
                <a:srgbClr val="198754"/>
              </a:solidFill>
              <a:latin typeface="Roboto Slab"/>
              <a:ea typeface="Roboto Slab"/>
              <a:cs typeface="Roboto Slab"/>
              <a:sym typeface="Roboto Slab"/>
            </a:endParaRPr>
          </a:p>
        </p:txBody>
      </p:sp>
      <p:sp>
        <p:nvSpPr>
          <p:cNvPr id="227" name="Google Shape;227;g2769bfea3de_3_99"/>
          <p:cNvSpPr txBox="1"/>
          <p:nvPr/>
        </p:nvSpPr>
        <p:spPr>
          <a:xfrm>
            <a:off x="671425" y="1349425"/>
            <a:ext cx="4485600" cy="29799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1000"/>
              </a:spcAft>
              <a:buClr>
                <a:srgbClr val="000000"/>
              </a:buClr>
              <a:buSzPts val="1600"/>
              <a:buFont typeface="Arial"/>
              <a:buNone/>
            </a:pPr>
            <a:r>
              <a:rPr lang="en" sz="1600">
                <a:solidFill>
                  <a:schemeClr val="dk1"/>
                </a:solidFill>
                <a:latin typeface="Merriweather"/>
                <a:ea typeface="Merriweather"/>
                <a:cs typeface="Merriweather"/>
                <a:sym typeface="Merriweather"/>
              </a:rPr>
              <a:t>A virtual machine (VM) is an emulation of a computer system that provides the functionality of a physical computer. VMs are created using software called a hypervisor, which runs on a physical host machine and allocates resources like CPU, memory, and storage to the virtual machines. Each VM runs its own operating system and applications as if it were a separate physical machine.</a:t>
            </a:r>
            <a:endParaRPr sz="1600" i="0" u="none" strike="noStrike" cap="none">
              <a:solidFill>
                <a:schemeClr val="dk1"/>
              </a:solidFill>
              <a:latin typeface="Merriweather"/>
              <a:ea typeface="Merriweather"/>
              <a:cs typeface="Merriweather"/>
              <a:sym typeface="Merriweather"/>
            </a:endParaRPr>
          </a:p>
        </p:txBody>
      </p:sp>
      <p:pic>
        <p:nvPicPr>
          <p:cNvPr id="228" name="Google Shape;228;g2769bfea3de_3_99"/>
          <p:cNvPicPr preferRelativeResize="0"/>
          <p:nvPr/>
        </p:nvPicPr>
        <p:blipFill>
          <a:blip r:embed="rId3">
            <a:alphaModFix/>
          </a:blip>
          <a:stretch>
            <a:fillRect/>
          </a:stretch>
        </p:blipFill>
        <p:spPr>
          <a:xfrm>
            <a:off x="5294250" y="1440250"/>
            <a:ext cx="3432357" cy="27418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2769bfea3de_3_108"/>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18</a:t>
            </a:fld>
            <a:endParaRPr>
              <a:solidFill>
                <a:srgbClr val="198754"/>
              </a:solidFill>
            </a:endParaRPr>
          </a:p>
        </p:txBody>
      </p:sp>
      <p:sp>
        <p:nvSpPr>
          <p:cNvPr id="234" name="Google Shape;234;g2769bfea3de_3_108"/>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g2769bfea3de_3_108"/>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g2769bfea3de_3_108"/>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accent1"/>
              </a:buClr>
              <a:buSzPts val="2000"/>
              <a:buFont typeface="Roboto Slab"/>
              <a:buNone/>
            </a:pPr>
            <a:r>
              <a:rPr lang="en" sz="2700" b="1">
                <a:solidFill>
                  <a:srgbClr val="198754"/>
                </a:solidFill>
              </a:rPr>
              <a:t>Virtual Machine</a:t>
            </a:r>
            <a:endParaRPr sz="2700" b="1" i="0" u="none" strike="noStrike" cap="none">
              <a:solidFill>
                <a:srgbClr val="198754"/>
              </a:solidFill>
              <a:latin typeface="Roboto Slab"/>
              <a:ea typeface="Roboto Slab"/>
              <a:cs typeface="Roboto Slab"/>
              <a:sym typeface="Roboto Slab"/>
            </a:endParaRPr>
          </a:p>
        </p:txBody>
      </p:sp>
      <p:sp>
        <p:nvSpPr>
          <p:cNvPr id="237" name="Google Shape;237;g2769bfea3de_3_108"/>
          <p:cNvSpPr txBox="1"/>
          <p:nvPr/>
        </p:nvSpPr>
        <p:spPr>
          <a:xfrm>
            <a:off x="1034100" y="1156850"/>
            <a:ext cx="3414600" cy="46218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0"/>
              </a:spcAft>
              <a:buClr>
                <a:srgbClr val="000000"/>
              </a:buClr>
              <a:buSzPts val="1600"/>
              <a:buFont typeface="Arial"/>
              <a:buNone/>
            </a:pPr>
            <a:r>
              <a:rPr lang="en" b="1">
                <a:solidFill>
                  <a:schemeClr val="dk1"/>
                </a:solidFill>
                <a:latin typeface="Merriweather"/>
                <a:ea typeface="Merriweather"/>
                <a:cs typeface="Merriweather"/>
                <a:sym typeface="Merriweather"/>
              </a:rPr>
              <a:t>Advantages</a:t>
            </a:r>
            <a:endParaRPr b="1" i="0" u="none" strike="noStrike" cap="none">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Each VM operates independently, so issues in one VM do not affect others.</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Multiple VMs can run on a single physical machine, maximizing hardware utilization and reducing costs.</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VMs can run different operating systems and applications on the same physical hardware, providing a versatile environment for testing and development.</a:t>
            </a:r>
            <a:endParaRPr>
              <a:solidFill>
                <a:schemeClr val="dk1"/>
              </a:solidFill>
              <a:latin typeface="Merriweather"/>
              <a:ea typeface="Merriweather"/>
              <a:cs typeface="Merriweather"/>
              <a:sym typeface="Merriweather"/>
            </a:endParaRPr>
          </a:p>
          <a:p>
            <a:pPr marL="457200" marR="0" lvl="0" indent="0" algn="just" rtl="0">
              <a:lnSpc>
                <a:spcPct val="115000"/>
              </a:lnSpc>
              <a:spcBef>
                <a:spcPts val="0"/>
              </a:spcBef>
              <a:spcAft>
                <a:spcPts val="0"/>
              </a:spcAft>
              <a:buNone/>
            </a:pPr>
            <a:endParaRPr>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0"/>
              </a:spcAft>
              <a:buClr>
                <a:srgbClr val="000000"/>
              </a:buClr>
              <a:buSzPts val="1600"/>
              <a:buFont typeface="Arial"/>
              <a:buNone/>
            </a:pPr>
            <a:endParaRPr b="0" i="0" u="none" strike="noStrike" cap="none">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b="0" i="0" u="none" strike="noStrike" cap="none">
              <a:solidFill>
                <a:schemeClr val="dk1"/>
              </a:solidFill>
              <a:latin typeface="Merriweather"/>
              <a:ea typeface="Merriweather"/>
              <a:cs typeface="Merriweather"/>
              <a:sym typeface="Merriweather"/>
            </a:endParaRPr>
          </a:p>
        </p:txBody>
      </p:sp>
      <p:sp>
        <p:nvSpPr>
          <p:cNvPr id="238" name="Google Shape;238;g2769bfea3de_3_108"/>
          <p:cNvSpPr txBox="1"/>
          <p:nvPr/>
        </p:nvSpPr>
        <p:spPr>
          <a:xfrm>
            <a:off x="4880338" y="1156850"/>
            <a:ext cx="3414600" cy="36306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0"/>
              </a:spcAft>
              <a:buClr>
                <a:srgbClr val="000000"/>
              </a:buClr>
              <a:buSzPts val="1600"/>
              <a:buFont typeface="Arial"/>
              <a:buNone/>
            </a:pPr>
            <a:r>
              <a:rPr lang="en" b="1">
                <a:solidFill>
                  <a:schemeClr val="dk1"/>
                </a:solidFill>
                <a:latin typeface="Merriweather"/>
                <a:ea typeface="Merriweather"/>
                <a:cs typeface="Merriweather"/>
                <a:sym typeface="Merriweather"/>
              </a:rPr>
              <a:t>Disadvantages</a:t>
            </a:r>
            <a:endParaRPr b="1" i="0" u="none" strike="noStrike" cap="none">
              <a:solidFill>
                <a:schemeClr val="dk1"/>
              </a:solidFill>
              <a:latin typeface="Merriweather"/>
              <a:ea typeface="Merriweather"/>
              <a:cs typeface="Merriweather"/>
              <a:sym typeface="Merriweather"/>
            </a:endParaRPr>
          </a:p>
          <a:p>
            <a:pPr marL="457200" lvl="0" indent="-317500" algn="just" rtl="0">
              <a:lnSpc>
                <a:spcPct val="115000"/>
              </a:lnSpc>
              <a:spcBef>
                <a:spcPts val="100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Running multiple VMs introduces additional overhead due to the hypervisor.</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Multiple VMs sharing the same physical resources can lead to contention. </a:t>
            </a:r>
            <a:endParaRPr>
              <a:solidFill>
                <a:schemeClr val="dk1"/>
              </a:solidFill>
              <a:latin typeface="Merriweather"/>
              <a:ea typeface="Merriweather"/>
              <a:cs typeface="Merriweather"/>
              <a:sym typeface="Merriweather"/>
            </a:endParaRPr>
          </a:p>
          <a:p>
            <a:pPr marL="457200" lvl="0" indent="-317500" algn="just" rtl="0">
              <a:lnSpc>
                <a:spcPct val="115000"/>
              </a:lnSpc>
              <a:spcBef>
                <a:spcPts val="0"/>
              </a:spcBef>
              <a:spcAft>
                <a:spcPts val="0"/>
              </a:spcAft>
              <a:buClr>
                <a:schemeClr val="dk1"/>
              </a:buClr>
              <a:buSzPts val="1400"/>
              <a:buFont typeface="Merriweather"/>
              <a:buAutoNum type="arabicPeriod"/>
            </a:pPr>
            <a:r>
              <a:rPr lang="en">
                <a:solidFill>
                  <a:schemeClr val="dk1"/>
                </a:solidFill>
                <a:latin typeface="Merriweather"/>
                <a:ea typeface="Merriweather"/>
                <a:cs typeface="Merriweather"/>
                <a:sym typeface="Merriweather"/>
              </a:rPr>
              <a:t> Managing a large number of VMs and their associated resources can become complex, requiring specialized tools and expertise.</a:t>
            </a:r>
            <a:endParaRPr>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a:solidFill>
                <a:schemeClr val="dk1"/>
              </a:solidFill>
              <a:latin typeface="Merriweather"/>
              <a:ea typeface="Merriweather"/>
              <a:cs typeface="Merriweather"/>
              <a:sym typeface="Merriweather"/>
            </a:endParaRPr>
          </a:p>
        </p:txBody>
      </p:sp>
      <p:sp>
        <p:nvSpPr>
          <p:cNvPr id="239" name="Google Shape;239;g2769bfea3de_3_108"/>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9"/>
          <p:cNvSpPr txBox="1">
            <a:spLocks noGrp="1"/>
          </p:cNvSpPr>
          <p:nvPr>
            <p:ph type="ctrTitle" idx="4294967295"/>
          </p:nvPr>
        </p:nvSpPr>
        <p:spPr>
          <a:xfrm>
            <a:off x="1097900" y="1111225"/>
            <a:ext cx="52305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2000"/>
              <a:buFont typeface="Roboto Slab"/>
              <a:buNone/>
            </a:pPr>
            <a:r>
              <a:rPr lang="en" sz="4300" b="1" i="0" u="none" strike="noStrike" cap="none">
                <a:solidFill>
                  <a:srgbClr val="198754"/>
                </a:solidFill>
                <a:latin typeface="Roboto Slab"/>
                <a:ea typeface="Roboto Slab"/>
                <a:cs typeface="Roboto Slab"/>
                <a:sym typeface="Roboto Slab"/>
              </a:rPr>
              <a:t>Let’s do some exercises!</a:t>
            </a:r>
            <a:endParaRPr sz="4300" b="1" i="0" u="none" strike="noStrike" cap="none">
              <a:solidFill>
                <a:srgbClr val="198754"/>
              </a:solidFill>
              <a:latin typeface="Roboto Slab"/>
              <a:ea typeface="Roboto Slab"/>
              <a:cs typeface="Roboto Slab"/>
              <a:sym typeface="Roboto Slab"/>
            </a:endParaRPr>
          </a:p>
        </p:txBody>
      </p:sp>
      <p:sp>
        <p:nvSpPr>
          <p:cNvPr id="380" name="Google Shape;380;p39"/>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rgbClr val="198754"/>
                </a:solidFill>
              </a:rPr>
              <a:t>19</a:t>
            </a:fld>
            <a:endParaRPr>
              <a:solidFill>
                <a:srgbClr val="198754"/>
              </a:solidFill>
            </a:endParaRPr>
          </a:p>
        </p:txBody>
      </p:sp>
      <p:pic>
        <p:nvPicPr>
          <p:cNvPr id="381" name="Google Shape;381;p39"/>
          <p:cNvPicPr preferRelativeResize="0"/>
          <p:nvPr/>
        </p:nvPicPr>
        <p:blipFill rotWithShape="1">
          <a:blip r:embed="rId3">
            <a:alphaModFix/>
          </a:blip>
          <a:srcRect/>
          <a:stretch/>
        </p:blipFill>
        <p:spPr>
          <a:xfrm>
            <a:off x="4994700" y="1647275"/>
            <a:ext cx="2920650" cy="2920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2"/>
          <p:cNvPicPr preferRelativeResize="0"/>
          <p:nvPr/>
        </p:nvPicPr>
        <p:blipFill rotWithShape="1">
          <a:blip r:embed="rId3">
            <a:alphaModFix/>
          </a:blip>
          <a:srcRect l="24460" t="8716" r="11305" b="8968"/>
          <a:stretch/>
        </p:blipFill>
        <p:spPr>
          <a:xfrm flipH="1">
            <a:off x="5236150" y="1425725"/>
            <a:ext cx="3350425" cy="3468275"/>
          </a:xfrm>
          <a:prstGeom prst="rect">
            <a:avLst/>
          </a:prstGeom>
          <a:noFill/>
          <a:ln>
            <a:noFill/>
          </a:ln>
        </p:spPr>
      </p:pic>
      <p:sp>
        <p:nvSpPr>
          <p:cNvPr id="77" name="Google Shape;77;p2"/>
          <p:cNvSpPr txBox="1">
            <a:spLocks noGrp="1"/>
          </p:cNvSpPr>
          <p:nvPr>
            <p:ph type="ctrTitle" idx="4294967295"/>
          </p:nvPr>
        </p:nvSpPr>
        <p:spPr>
          <a:xfrm>
            <a:off x="393375" y="2929925"/>
            <a:ext cx="4559700" cy="103560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Clr>
                <a:schemeClr val="accent1"/>
              </a:buClr>
              <a:buSzPts val="2000"/>
              <a:buFont typeface="Roboto Slab"/>
              <a:buNone/>
            </a:pPr>
            <a:r>
              <a:rPr lang="en" sz="3100" b="1">
                <a:solidFill>
                  <a:srgbClr val="198754"/>
                </a:solidFill>
              </a:rPr>
              <a:t>Operating system structures</a:t>
            </a:r>
            <a:endParaRPr sz="3100" b="1">
              <a:solidFill>
                <a:srgbClr val="198754"/>
              </a:solidFill>
            </a:endParaRPr>
          </a:p>
          <a:p>
            <a:pPr marL="0" marR="0" lvl="0" indent="0" algn="just" rtl="0">
              <a:lnSpc>
                <a:spcPct val="100000"/>
              </a:lnSpc>
              <a:spcBef>
                <a:spcPts val="0"/>
              </a:spcBef>
              <a:spcAft>
                <a:spcPts val="0"/>
              </a:spcAft>
              <a:buClr>
                <a:schemeClr val="accent1"/>
              </a:buClr>
              <a:buSzPts val="2000"/>
              <a:buFont typeface="Roboto Slab"/>
              <a:buNone/>
            </a:pPr>
            <a:endParaRPr sz="3100" b="1">
              <a:solidFill>
                <a:srgbClr val="198754"/>
              </a:solidFill>
            </a:endParaRPr>
          </a:p>
          <a:p>
            <a:pPr marL="0" marR="0" lvl="0" indent="0" algn="just" rtl="0">
              <a:lnSpc>
                <a:spcPct val="100000"/>
              </a:lnSpc>
              <a:spcBef>
                <a:spcPts val="0"/>
              </a:spcBef>
              <a:spcAft>
                <a:spcPts val="0"/>
              </a:spcAft>
              <a:buClr>
                <a:schemeClr val="accent1"/>
              </a:buClr>
              <a:buSzPts val="2000"/>
              <a:buFont typeface="Roboto Slab"/>
              <a:buNone/>
            </a:pPr>
            <a:r>
              <a:rPr lang="en" sz="3100" b="1">
                <a:solidFill>
                  <a:srgbClr val="198754"/>
                </a:solidFill>
              </a:rPr>
              <a:t>Different Operating Systems and Their Features (Windows, MacOS) </a:t>
            </a:r>
            <a:endParaRPr sz="3100" b="1">
              <a:solidFill>
                <a:srgbClr val="198754"/>
              </a:solidFill>
            </a:endParaRPr>
          </a:p>
        </p:txBody>
      </p:sp>
      <p:sp>
        <p:nvSpPr>
          <p:cNvPr id="78" name="Google Shape;78;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rgbClr val="198754"/>
                </a:solidFill>
              </a:rPr>
              <a:t>2</a:t>
            </a:fld>
            <a:endParaRPr>
              <a:solidFill>
                <a:srgbClr val="19875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5"/>
        <p:cNvGrpSpPr/>
        <p:nvPr/>
      </p:nvGrpSpPr>
      <p:grpSpPr>
        <a:xfrm>
          <a:off x="0" y="0"/>
          <a:ext cx="0" cy="0"/>
          <a:chOff x="0" y="0"/>
          <a:chExt cx="0" cy="0"/>
        </a:xfrm>
      </p:grpSpPr>
      <p:sp>
        <p:nvSpPr>
          <p:cNvPr id="386" name="Google Shape;386;p40"/>
          <p:cNvSpPr/>
          <p:nvPr/>
        </p:nvSpPr>
        <p:spPr>
          <a:xfrm>
            <a:off x="1617825" y="422850"/>
            <a:ext cx="59082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40"/>
          <p:cNvSpPr txBox="1">
            <a:spLocks noGrp="1"/>
          </p:cNvSpPr>
          <p:nvPr>
            <p:ph type="sldNum" idx="12"/>
          </p:nvPr>
        </p:nvSpPr>
        <p:spPr>
          <a:xfrm>
            <a:off x="-87" y="4749844"/>
            <a:ext cx="91440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t>20</a:t>
            </a:fld>
            <a:endParaRPr/>
          </a:p>
        </p:txBody>
      </p:sp>
      <p:sp>
        <p:nvSpPr>
          <p:cNvPr id="388" name="Google Shape;388;p40"/>
          <p:cNvSpPr txBox="1">
            <a:spLocks noGrp="1"/>
          </p:cNvSpPr>
          <p:nvPr>
            <p:ph type="ctrTitle" idx="4294967295"/>
          </p:nvPr>
        </p:nvSpPr>
        <p:spPr>
          <a:xfrm>
            <a:off x="3427300" y="295400"/>
            <a:ext cx="3134400" cy="6135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3000" b="1" i="0" u="none" strike="noStrike" cap="none">
                <a:solidFill>
                  <a:srgbClr val="198754"/>
                </a:solidFill>
                <a:latin typeface="Roboto Slab"/>
                <a:ea typeface="Roboto Slab"/>
                <a:cs typeface="Roboto Slab"/>
                <a:sym typeface="Roboto Slab"/>
              </a:rPr>
              <a:t>Exercises</a:t>
            </a:r>
            <a:endParaRPr sz="3000" b="1" i="0" u="none" strike="noStrike" cap="none">
              <a:solidFill>
                <a:srgbClr val="198754"/>
              </a:solidFill>
              <a:latin typeface="Roboto Slab"/>
              <a:ea typeface="Roboto Slab"/>
              <a:cs typeface="Roboto Slab"/>
              <a:sym typeface="Roboto Slab"/>
            </a:endParaRPr>
          </a:p>
        </p:txBody>
      </p:sp>
      <p:sp>
        <p:nvSpPr>
          <p:cNvPr id="389" name="Google Shape;389;p40"/>
          <p:cNvSpPr txBox="1"/>
          <p:nvPr/>
        </p:nvSpPr>
        <p:spPr>
          <a:xfrm>
            <a:off x="8406325" y="1246225"/>
            <a:ext cx="6525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40"/>
          <p:cNvSpPr txBox="1"/>
          <p:nvPr/>
        </p:nvSpPr>
        <p:spPr>
          <a:xfrm>
            <a:off x="676850" y="781150"/>
            <a:ext cx="8002500" cy="3577872"/>
          </a:xfrm>
          <a:prstGeom prst="rect">
            <a:avLst/>
          </a:prstGeom>
          <a:noFill/>
          <a:ln>
            <a:noFill/>
          </a:ln>
        </p:spPr>
        <p:txBody>
          <a:bodyPr spcFirstLastPara="1" wrap="square" lIns="91425" tIns="91425" rIns="91425" bIns="91425" anchor="t" anchorCtr="0">
            <a:spAutoFit/>
          </a:bodyPr>
          <a:lstStyle/>
          <a:p>
            <a:pPr marL="457200" marR="0" lvl="0" indent="-323850" algn="just" rtl="0">
              <a:lnSpc>
                <a:spcPct val="115000"/>
              </a:lnSpc>
              <a:spcBef>
                <a:spcPts val="2900"/>
              </a:spcBef>
              <a:spcAft>
                <a:spcPts val="0"/>
              </a:spcAft>
              <a:buClr>
                <a:srgbClr val="374151"/>
              </a:buClr>
              <a:buSzPts val="1500"/>
              <a:buFont typeface="Merriweather"/>
              <a:buAutoNum type="arabicPeriod"/>
            </a:pPr>
            <a:r>
              <a:rPr lang="en" sz="1500" dirty="0">
                <a:solidFill>
                  <a:srgbClr val="374151"/>
                </a:solidFill>
                <a:latin typeface="Merriweather"/>
                <a:ea typeface="Merriweather"/>
                <a:cs typeface="Merriweather"/>
                <a:sym typeface="Merriweather"/>
              </a:rPr>
              <a:t>What is a Microkernel?</a:t>
            </a:r>
            <a:endParaRPr sz="1500" b="0" i="0" u="none" strike="noStrike" cap="none" dirty="0">
              <a:solidFill>
                <a:srgbClr val="374151"/>
              </a:solidFill>
              <a:latin typeface="Merriweather"/>
              <a:ea typeface="Merriweather"/>
              <a:cs typeface="Merriweather"/>
              <a:sym typeface="Merriweather"/>
            </a:endParaRPr>
          </a:p>
          <a:p>
            <a:pPr marL="457200" marR="0" lvl="0" indent="-323850" algn="just" rtl="0">
              <a:lnSpc>
                <a:spcPct val="115000"/>
              </a:lnSpc>
              <a:spcBef>
                <a:spcPts val="1000"/>
              </a:spcBef>
              <a:spcAft>
                <a:spcPts val="0"/>
              </a:spcAft>
              <a:buClr>
                <a:srgbClr val="374151"/>
              </a:buClr>
              <a:buSzPts val="1500"/>
              <a:buFont typeface="Merriweather"/>
              <a:buAutoNum type="arabicPeriod"/>
            </a:pPr>
            <a:r>
              <a:rPr lang="en" sz="1500" dirty="0">
                <a:solidFill>
                  <a:srgbClr val="374151"/>
                </a:solidFill>
                <a:latin typeface="Merriweather"/>
                <a:ea typeface="Merriweather"/>
                <a:cs typeface="Merriweather"/>
                <a:sym typeface="Merriweather"/>
              </a:rPr>
              <a:t>What is a Hybrid Kernel?</a:t>
            </a:r>
            <a:endParaRPr sz="1500" b="0" i="0" u="none" strike="noStrike" cap="none" dirty="0">
              <a:solidFill>
                <a:srgbClr val="374151"/>
              </a:solidFill>
              <a:latin typeface="Merriweather"/>
              <a:ea typeface="Merriweather"/>
              <a:cs typeface="Merriweather"/>
              <a:sym typeface="Merriweather"/>
            </a:endParaRPr>
          </a:p>
          <a:p>
            <a:pPr marL="457200" marR="0" lvl="0" indent="-323850" algn="just" rtl="0">
              <a:lnSpc>
                <a:spcPct val="115000"/>
              </a:lnSpc>
              <a:spcBef>
                <a:spcPts val="1000"/>
              </a:spcBef>
              <a:spcAft>
                <a:spcPts val="0"/>
              </a:spcAft>
              <a:buClr>
                <a:srgbClr val="374151"/>
              </a:buClr>
              <a:buSzPts val="1500"/>
              <a:buFont typeface="Merriweather"/>
              <a:buAutoNum type="arabicPeriod"/>
            </a:pPr>
            <a:r>
              <a:rPr lang="en" sz="1500" dirty="0">
                <a:solidFill>
                  <a:srgbClr val="374151"/>
                </a:solidFill>
                <a:latin typeface="Merriweather"/>
                <a:ea typeface="Merriweather"/>
                <a:cs typeface="Merriweather"/>
                <a:sym typeface="Merriweather"/>
              </a:rPr>
              <a:t>What is a Virtualization-based Kernel?</a:t>
            </a:r>
            <a:endParaRPr sz="1500" b="0" i="0" u="none" strike="noStrike" cap="none" dirty="0">
              <a:solidFill>
                <a:srgbClr val="374151"/>
              </a:solidFill>
              <a:latin typeface="Merriweather"/>
              <a:ea typeface="Merriweather"/>
              <a:cs typeface="Merriweather"/>
              <a:sym typeface="Merriweather"/>
            </a:endParaRPr>
          </a:p>
          <a:p>
            <a:pPr marL="457200" marR="0" lvl="0" indent="-323850" algn="just" rtl="0">
              <a:lnSpc>
                <a:spcPct val="115000"/>
              </a:lnSpc>
              <a:spcBef>
                <a:spcPts val="1000"/>
              </a:spcBef>
              <a:spcAft>
                <a:spcPts val="0"/>
              </a:spcAft>
              <a:buClr>
                <a:srgbClr val="374151"/>
              </a:buClr>
              <a:buSzPts val="1500"/>
              <a:buFont typeface="Merriweather"/>
              <a:buAutoNum type="arabicPeriod"/>
            </a:pPr>
            <a:r>
              <a:rPr lang="en" sz="1500" dirty="0">
                <a:solidFill>
                  <a:srgbClr val="374151"/>
                </a:solidFill>
                <a:latin typeface="Merriweather"/>
                <a:ea typeface="Merriweather"/>
                <a:cs typeface="Merriweather"/>
                <a:sym typeface="Merriweather"/>
              </a:rPr>
              <a:t>List one service you would place in kernel space and one in user space in a hybrid-kernel system.</a:t>
            </a:r>
            <a:endParaRPr sz="1500" b="0" i="0" u="none" strike="noStrike" cap="none" dirty="0">
              <a:solidFill>
                <a:srgbClr val="374151"/>
              </a:solidFill>
              <a:latin typeface="Merriweather"/>
              <a:ea typeface="Merriweather"/>
              <a:cs typeface="Merriweather"/>
              <a:sym typeface="Merriweather"/>
            </a:endParaRPr>
          </a:p>
          <a:p>
            <a:pPr marL="457200" lvl="0" indent="-323850" algn="just" rtl="0">
              <a:lnSpc>
                <a:spcPct val="115000"/>
              </a:lnSpc>
              <a:spcBef>
                <a:spcPts val="1000"/>
              </a:spcBef>
              <a:spcAft>
                <a:spcPts val="0"/>
              </a:spcAft>
              <a:buClr>
                <a:schemeClr val="dk1"/>
              </a:buClr>
              <a:buSzPts val="1500"/>
              <a:buFont typeface="Merriweather"/>
              <a:buAutoNum type="arabicPeriod"/>
            </a:pPr>
            <a:r>
              <a:rPr lang="en" sz="1500" dirty="0">
                <a:solidFill>
                  <a:schemeClr val="dk1"/>
                </a:solidFill>
                <a:latin typeface="Merriweather"/>
                <a:ea typeface="Merriweather"/>
                <a:cs typeface="Merriweather"/>
                <a:sym typeface="Merriweather"/>
              </a:rPr>
              <a:t>Write down one benefit of using a layered structure in an operating system.</a:t>
            </a:r>
            <a:endParaRPr sz="1500" dirty="0">
              <a:solidFill>
                <a:schemeClr val="dk1"/>
              </a:solidFill>
              <a:latin typeface="Merriweather"/>
              <a:ea typeface="Merriweather"/>
              <a:cs typeface="Merriweather"/>
              <a:sym typeface="Merriweather"/>
            </a:endParaRPr>
          </a:p>
          <a:p>
            <a:pPr marL="457200" lvl="0" indent="-323850" algn="just" rtl="0">
              <a:lnSpc>
                <a:spcPct val="115000"/>
              </a:lnSpc>
              <a:spcBef>
                <a:spcPts val="1000"/>
              </a:spcBef>
              <a:spcAft>
                <a:spcPts val="0"/>
              </a:spcAft>
              <a:buClr>
                <a:schemeClr val="dk1"/>
              </a:buClr>
              <a:buSzPts val="1500"/>
              <a:buFont typeface="Merriweather"/>
              <a:buAutoNum type="arabicPeriod"/>
            </a:pPr>
            <a:r>
              <a:rPr lang="en" sz="1500" dirty="0">
                <a:solidFill>
                  <a:schemeClr val="dk1"/>
                </a:solidFill>
                <a:latin typeface="Merriweather"/>
                <a:ea typeface="Merriweather"/>
                <a:cs typeface="Merriweather"/>
                <a:sym typeface="Merriweather"/>
              </a:rPr>
              <a:t>List one advantage of using virtual machines.</a:t>
            </a:r>
            <a:endParaRPr sz="1500" dirty="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1000"/>
              </a:spcAft>
              <a:buNone/>
            </a:pPr>
            <a:endParaRPr sz="1500" dirty="0">
              <a:solidFill>
                <a:schemeClr val="dk1"/>
              </a:solidFill>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5"/>
          <p:cNvSpPr txBox="1">
            <a:spLocks noGrp="1"/>
          </p:cNvSpPr>
          <p:nvPr>
            <p:ph type="ctrTitle" idx="4294967295"/>
          </p:nvPr>
        </p:nvSpPr>
        <p:spPr>
          <a:xfrm>
            <a:off x="1097900" y="1111225"/>
            <a:ext cx="39627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2000"/>
              <a:buFont typeface="Roboto Slab"/>
              <a:buNone/>
            </a:pPr>
            <a:r>
              <a:rPr lang="en" sz="6000" b="1" i="0" u="none" strike="noStrike" cap="none">
                <a:solidFill>
                  <a:srgbClr val="198754"/>
                </a:solidFill>
                <a:latin typeface="Roboto Slab"/>
                <a:ea typeface="Roboto Slab"/>
                <a:cs typeface="Roboto Slab"/>
                <a:sym typeface="Roboto Slab"/>
              </a:rPr>
              <a:t>Thanks!</a:t>
            </a:r>
            <a:endParaRPr sz="6000" b="1" i="0" u="none" strike="noStrike" cap="none">
              <a:solidFill>
                <a:srgbClr val="198754"/>
              </a:solidFill>
              <a:latin typeface="Roboto Slab"/>
              <a:ea typeface="Roboto Slab"/>
              <a:cs typeface="Roboto Slab"/>
              <a:sym typeface="Roboto Slab"/>
            </a:endParaRPr>
          </a:p>
        </p:txBody>
      </p:sp>
      <p:pic>
        <p:nvPicPr>
          <p:cNvPr id="405" name="Google Shape;405;p45"/>
          <p:cNvPicPr preferRelativeResize="0"/>
          <p:nvPr/>
        </p:nvPicPr>
        <p:blipFill rotWithShape="1">
          <a:blip r:embed="rId3">
            <a:alphaModFix/>
          </a:blip>
          <a:srcRect l="24460" t="8716" r="11305" b="8968"/>
          <a:stretch/>
        </p:blipFill>
        <p:spPr>
          <a:xfrm flipH="1">
            <a:off x="4933050" y="1490025"/>
            <a:ext cx="3350425" cy="3468275"/>
          </a:xfrm>
          <a:prstGeom prst="rect">
            <a:avLst/>
          </a:prstGeom>
          <a:noFill/>
          <a:ln>
            <a:noFill/>
          </a:ln>
        </p:spPr>
      </p:pic>
      <p:sp>
        <p:nvSpPr>
          <p:cNvPr id="406" name="Google Shape;406;p45"/>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rgbClr val="198754"/>
                </a:solidFill>
              </a:rPr>
              <a:t>21</a:t>
            </a:fld>
            <a:endParaRPr>
              <a:solidFill>
                <a:srgbClr val="19875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3</a:t>
            </a:fld>
            <a:endParaRPr>
              <a:solidFill>
                <a:srgbClr val="198754"/>
              </a:solidFill>
            </a:endParaRPr>
          </a:p>
        </p:txBody>
      </p:sp>
      <p:sp>
        <p:nvSpPr>
          <p:cNvPr id="84" name="Google Shape;84;p3"/>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3"/>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3"/>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i="0" u="none" strike="noStrike" cap="none">
                <a:solidFill>
                  <a:srgbClr val="198754"/>
                </a:solidFill>
                <a:latin typeface="Roboto Slab"/>
                <a:ea typeface="Roboto Slab"/>
                <a:cs typeface="Roboto Slab"/>
                <a:sym typeface="Roboto Slab"/>
              </a:rPr>
              <a:t>What is </a:t>
            </a:r>
            <a:r>
              <a:rPr lang="en" sz="2700" b="1">
                <a:solidFill>
                  <a:srgbClr val="198754"/>
                </a:solidFill>
              </a:rPr>
              <a:t>Operating System</a:t>
            </a:r>
            <a:r>
              <a:rPr lang="en" sz="2700" b="1" i="0" u="none" strike="noStrike" cap="none">
                <a:solidFill>
                  <a:srgbClr val="198754"/>
                </a:solidFill>
                <a:latin typeface="Roboto Slab"/>
                <a:ea typeface="Roboto Slab"/>
                <a:cs typeface="Roboto Slab"/>
                <a:sym typeface="Roboto Slab"/>
              </a:rPr>
              <a:t> ?</a:t>
            </a:r>
            <a:endParaRPr sz="2700" b="1" i="0" u="none" strike="noStrike" cap="none">
              <a:solidFill>
                <a:srgbClr val="198754"/>
              </a:solidFill>
              <a:latin typeface="Roboto Slab"/>
              <a:ea typeface="Roboto Slab"/>
              <a:cs typeface="Roboto Slab"/>
              <a:sym typeface="Roboto Slab"/>
            </a:endParaRPr>
          </a:p>
        </p:txBody>
      </p:sp>
      <p:sp>
        <p:nvSpPr>
          <p:cNvPr id="87" name="Google Shape;87;p3"/>
          <p:cNvSpPr txBox="1"/>
          <p:nvPr/>
        </p:nvSpPr>
        <p:spPr>
          <a:xfrm>
            <a:off x="655725" y="1263025"/>
            <a:ext cx="4848900" cy="35928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0"/>
              </a:spcAft>
              <a:buClr>
                <a:srgbClr val="000000"/>
              </a:buClr>
              <a:buSzPts val="1600"/>
              <a:buFont typeface="Arial"/>
              <a:buNone/>
            </a:pPr>
            <a:r>
              <a:rPr lang="en" sz="1500">
                <a:solidFill>
                  <a:schemeClr val="dk1"/>
                </a:solidFill>
                <a:latin typeface="Merriweather"/>
                <a:ea typeface="Merriweather"/>
                <a:cs typeface="Merriweather"/>
                <a:sym typeface="Merriweather"/>
              </a:rPr>
              <a:t>An Operating System (OS) is a collection of software that manages computer hardware resources and provides common services for computer programs. </a:t>
            </a:r>
            <a:endParaRPr sz="1500">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0"/>
              </a:spcAft>
              <a:buClr>
                <a:srgbClr val="000000"/>
              </a:buClr>
              <a:buSzPts val="1600"/>
              <a:buFont typeface="Arial"/>
              <a:buNone/>
            </a:pPr>
            <a:r>
              <a:rPr lang="en" sz="1500">
                <a:solidFill>
                  <a:schemeClr val="dk1"/>
                </a:solidFill>
                <a:latin typeface="Merriweather"/>
                <a:ea typeface="Merriweather"/>
                <a:cs typeface="Merriweather"/>
                <a:sym typeface="Merriweather"/>
              </a:rPr>
              <a:t>An operating system acts as an interface between the software and different parts of the computer or the computer hardware.  It controls and monitors the execution of all other programs that reside in the computer, which also includes application programs and other system software of the computer.</a:t>
            </a:r>
            <a:endParaRPr sz="1500">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r>
              <a:rPr lang="en" sz="1500">
                <a:solidFill>
                  <a:schemeClr val="dk1"/>
                </a:solidFill>
                <a:latin typeface="Merriweather"/>
                <a:ea typeface="Merriweather"/>
                <a:cs typeface="Merriweather"/>
                <a:sym typeface="Merriweather"/>
              </a:rPr>
              <a:t>Examples include: Windows, Linux, Mac OS, etc.</a:t>
            </a:r>
            <a:endParaRPr sz="1500">
              <a:solidFill>
                <a:schemeClr val="dk1"/>
              </a:solidFill>
              <a:latin typeface="Merriweather"/>
              <a:ea typeface="Merriweather"/>
              <a:cs typeface="Merriweather"/>
              <a:sym typeface="Merriweather"/>
            </a:endParaRPr>
          </a:p>
        </p:txBody>
      </p:sp>
      <p:pic>
        <p:nvPicPr>
          <p:cNvPr id="88" name="Google Shape;88;p3"/>
          <p:cNvPicPr preferRelativeResize="0"/>
          <p:nvPr/>
        </p:nvPicPr>
        <p:blipFill>
          <a:blip r:embed="rId3">
            <a:alphaModFix/>
          </a:blip>
          <a:stretch>
            <a:fillRect/>
          </a:stretch>
        </p:blipFill>
        <p:spPr>
          <a:xfrm>
            <a:off x="5554925" y="1863425"/>
            <a:ext cx="3326726" cy="219563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2769bfea3de_0_7"/>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4</a:t>
            </a:fld>
            <a:endParaRPr>
              <a:solidFill>
                <a:srgbClr val="198754"/>
              </a:solidFill>
            </a:endParaRPr>
          </a:p>
        </p:txBody>
      </p:sp>
      <p:sp>
        <p:nvSpPr>
          <p:cNvPr id="94" name="Google Shape;94;g2769bfea3de_0_7"/>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2769bfea3de_0_7"/>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2769bfea3de_0_7"/>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System</a:t>
            </a:r>
            <a:r>
              <a:rPr lang="en" sz="2700" b="1" i="0" u="none" strike="noStrike" cap="none">
                <a:solidFill>
                  <a:srgbClr val="198754"/>
                </a:solidFill>
                <a:latin typeface="Roboto Slab"/>
                <a:ea typeface="Roboto Slab"/>
                <a:cs typeface="Roboto Slab"/>
                <a:sym typeface="Roboto Slab"/>
              </a:rPr>
              <a:t> </a:t>
            </a:r>
            <a:r>
              <a:rPr lang="en" sz="2700" b="1">
                <a:solidFill>
                  <a:srgbClr val="198754"/>
                </a:solidFill>
              </a:rPr>
              <a:t>Structure</a:t>
            </a:r>
            <a:endParaRPr sz="2700" b="1" i="0" u="none" strike="noStrike" cap="none">
              <a:solidFill>
                <a:srgbClr val="198754"/>
              </a:solidFill>
              <a:latin typeface="Roboto Slab"/>
              <a:ea typeface="Roboto Slab"/>
              <a:cs typeface="Roboto Slab"/>
              <a:sym typeface="Roboto Slab"/>
            </a:endParaRPr>
          </a:p>
        </p:txBody>
      </p:sp>
      <p:sp>
        <p:nvSpPr>
          <p:cNvPr id="97" name="Google Shape;97;g2769bfea3de_0_7"/>
          <p:cNvSpPr txBox="1"/>
          <p:nvPr/>
        </p:nvSpPr>
        <p:spPr>
          <a:xfrm>
            <a:off x="541825" y="1263025"/>
            <a:ext cx="3211800" cy="3464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000"/>
              </a:spcBef>
              <a:spcAft>
                <a:spcPts val="0"/>
              </a:spcAft>
              <a:buClr>
                <a:srgbClr val="000000"/>
              </a:buClr>
              <a:buSzPts val="2200"/>
              <a:buFont typeface="Arial"/>
              <a:buNone/>
            </a:pPr>
            <a:r>
              <a:rPr lang="en" sz="1500">
                <a:solidFill>
                  <a:schemeClr val="dk1"/>
                </a:solidFill>
                <a:latin typeface="Merriweather"/>
                <a:ea typeface="Merriweather"/>
                <a:cs typeface="Merriweather"/>
                <a:sym typeface="Merriweather"/>
              </a:rPr>
              <a:t>The interconnections between the various operating system components can be defined as the operating system structure. The operating system is divided into various different structural types: simple structure, monolithic approach, layered approach, micro-kernels, exokernels, and virtual machines.</a:t>
            </a:r>
            <a:endParaRPr sz="1500">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sz="1500">
              <a:solidFill>
                <a:schemeClr val="dk1"/>
              </a:solidFill>
              <a:latin typeface="Merriweather"/>
              <a:ea typeface="Merriweather"/>
              <a:cs typeface="Merriweather"/>
              <a:sym typeface="Merriweather"/>
            </a:endParaRPr>
          </a:p>
        </p:txBody>
      </p:sp>
      <p:pic>
        <p:nvPicPr>
          <p:cNvPr id="98" name="Google Shape;98;g2769bfea3de_0_7"/>
          <p:cNvPicPr preferRelativeResize="0"/>
          <p:nvPr/>
        </p:nvPicPr>
        <p:blipFill>
          <a:blip r:embed="rId3">
            <a:alphaModFix/>
          </a:blip>
          <a:stretch>
            <a:fillRect/>
          </a:stretch>
        </p:blipFill>
        <p:spPr>
          <a:xfrm>
            <a:off x="3997000" y="1302275"/>
            <a:ext cx="4892225" cy="2579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2e9e71d3c2c_0_309"/>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5</a:t>
            </a:fld>
            <a:endParaRPr>
              <a:solidFill>
                <a:srgbClr val="198754"/>
              </a:solidFill>
            </a:endParaRPr>
          </a:p>
        </p:txBody>
      </p:sp>
      <p:sp>
        <p:nvSpPr>
          <p:cNvPr id="104" name="Google Shape;104;g2e9e71d3c2c_0_309"/>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g2e9e71d3c2c_0_309"/>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2e9e71d3c2c_0_309"/>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Simple/Monolithic Structure</a:t>
            </a:r>
            <a:endParaRPr sz="2700" b="1" i="0" u="none" strike="noStrike" cap="none">
              <a:solidFill>
                <a:srgbClr val="198754"/>
              </a:solidFill>
              <a:latin typeface="Roboto Slab"/>
              <a:ea typeface="Roboto Slab"/>
              <a:cs typeface="Roboto Slab"/>
              <a:sym typeface="Roboto Slab"/>
            </a:endParaRPr>
          </a:p>
        </p:txBody>
      </p:sp>
      <p:sp>
        <p:nvSpPr>
          <p:cNvPr id="107" name="Google Shape;107;g2e9e71d3c2c_0_309"/>
          <p:cNvSpPr txBox="1"/>
          <p:nvPr/>
        </p:nvSpPr>
        <p:spPr>
          <a:xfrm>
            <a:off x="663575" y="1475050"/>
            <a:ext cx="4485600" cy="22584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0"/>
              </a:spcAft>
              <a:buClr>
                <a:srgbClr val="000000"/>
              </a:buClr>
              <a:buSzPts val="1600"/>
              <a:buFont typeface="Arial"/>
              <a:buNone/>
            </a:pPr>
            <a:r>
              <a:rPr lang="en" sz="1600">
                <a:solidFill>
                  <a:schemeClr val="dk1"/>
                </a:solidFill>
                <a:latin typeface="Merriweather"/>
                <a:ea typeface="Merriweather"/>
                <a:cs typeface="Merriweather"/>
                <a:sym typeface="Merriweather"/>
              </a:rPr>
              <a:t>A monolithic structure refers to an operating system design where all system services, such as device drivers and file management, run within a single kernel. Examples include older versions of Unix and Linux kernels.</a:t>
            </a:r>
            <a:endParaRPr sz="1600" i="0" u="none" strike="noStrike" cap="none">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sz="1600" i="0" u="none" strike="noStrike" cap="none">
              <a:solidFill>
                <a:schemeClr val="dk1"/>
              </a:solidFill>
              <a:latin typeface="Merriweather"/>
              <a:ea typeface="Merriweather"/>
              <a:cs typeface="Merriweather"/>
              <a:sym typeface="Merriweather"/>
            </a:endParaRPr>
          </a:p>
        </p:txBody>
      </p:sp>
      <p:pic>
        <p:nvPicPr>
          <p:cNvPr id="108" name="Google Shape;108;g2e9e71d3c2c_0_309"/>
          <p:cNvPicPr preferRelativeResize="0"/>
          <p:nvPr/>
        </p:nvPicPr>
        <p:blipFill>
          <a:blip r:embed="rId3">
            <a:alphaModFix/>
          </a:blip>
          <a:stretch>
            <a:fillRect/>
          </a:stretch>
        </p:blipFill>
        <p:spPr>
          <a:xfrm>
            <a:off x="5293725" y="1475050"/>
            <a:ext cx="3200400" cy="3038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e9e71d3c2c_0_738"/>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6</a:t>
            </a:fld>
            <a:endParaRPr>
              <a:solidFill>
                <a:srgbClr val="198754"/>
              </a:solidFill>
            </a:endParaRPr>
          </a:p>
        </p:txBody>
      </p:sp>
      <p:sp>
        <p:nvSpPr>
          <p:cNvPr id="114" name="Google Shape;114;g2e9e71d3c2c_0_738"/>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g2e9e71d3c2c_0_738"/>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g2e9e71d3c2c_0_738"/>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Simple/Monolithic Structure</a:t>
            </a:r>
            <a:endParaRPr sz="2700" b="1" i="0" u="none" strike="noStrike" cap="none">
              <a:solidFill>
                <a:srgbClr val="198754"/>
              </a:solidFill>
              <a:latin typeface="Roboto Slab"/>
              <a:ea typeface="Roboto Slab"/>
              <a:cs typeface="Roboto Slab"/>
              <a:sym typeface="Roboto Slab"/>
            </a:endParaRPr>
          </a:p>
        </p:txBody>
      </p:sp>
      <p:sp>
        <p:nvSpPr>
          <p:cNvPr id="117" name="Google Shape;117;g2e9e71d3c2c_0_738"/>
          <p:cNvSpPr txBox="1"/>
          <p:nvPr/>
        </p:nvSpPr>
        <p:spPr>
          <a:xfrm>
            <a:off x="1034075" y="1368850"/>
            <a:ext cx="3414600" cy="35928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0"/>
              </a:spcAft>
              <a:buClr>
                <a:srgbClr val="000000"/>
              </a:buClr>
              <a:buSzPts val="1600"/>
              <a:buFont typeface="Arial"/>
              <a:buNone/>
            </a:pPr>
            <a:r>
              <a:rPr lang="en" sz="1500" b="1">
                <a:solidFill>
                  <a:schemeClr val="dk1"/>
                </a:solidFill>
                <a:latin typeface="Merriweather"/>
                <a:ea typeface="Merriweather"/>
                <a:cs typeface="Merriweather"/>
                <a:sym typeface="Merriweather"/>
              </a:rPr>
              <a:t>Advantages</a:t>
            </a:r>
            <a:endParaRPr sz="1500" b="1" i="0" u="none" strike="noStrike" cap="none">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It delivers better application performance because of the few interfaces between the application program and the hardware.</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It is easy for kernel developers to develop such an operating system.</a:t>
            </a:r>
            <a:endParaRPr sz="1500">
              <a:solidFill>
                <a:schemeClr val="dk1"/>
              </a:solidFill>
              <a:latin typeface="Merriweather"/>
              <a:ea typeface="Merriweather"/>
              <a:cs typeface="Merriweather"/>
              <a:sym typeface="Merriweather"/>
            </a:endParaRPr>
          </a:p>
          <a:p>
            <a:pPr marL="457200" marR="0" lvl="0" indent="0" algn="just" rtl="0">
              <a:lnSpc>
                <a:spcPct val="115000"/>
              </a:lnSpc>
              <a:spcBef>
                <a:spcPts val="0"/>
              </a:spcBef>
              <a:spcAft>
                <a:spcPts val="0"/>
              </a:spcAft>
              <a:buNone/>
            </a:pPr>
            <a:endParaRPr sz="1500">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0"/>
              </a:spcAft>
              <a:buClr>
                <a:srgbClr val="000000"/>
              </a:buClr>
              <a:buSzPts val="1600"/>
              <a:buFont typeface="Arial"/>
              <a:buNone/>
            </a:pPr>
            <a:endParaRPr sz="1500" b="0" i="0" u="none" strike="noStrike" cap="none">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sz="1500" b="0" i="0" u="none" strike="noStrike" cap="none">
              <a:solidFill>
                <a:schemeClr val="dk1"/>
              </a:solidFill>
              <a:latin typeface="Merriweather"/>
              <a:ea typeface="Merriweather"/>
              <a:cs typeface="Merriweather"/>
              <a:sym typeface="Merriweather"/>
            </a:endParaRPr>
          </a:p>
        </p:txBody>
      </p:sp>
      <p:sp>
        <p:nvSpPr>
          <p:cNvPr id="118" name="Google Shape;118;g2e9e71d3c2c_0_738"/>
          <p:cNvSpPr txBox="1"/>
          <p:nvPr/>
        </p:nvSpPr>
        <p:spPr>
          <a:xfrm>
            <a:off x="4880338" y="1306050"/>
            <a:ext cx="3414600" cy="31899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0"/>
              </a:spcAft>
              <a:buClr>
                <a:srgbClr val="000000"/>
              </a:buClr>
              <a:buSzPts val="1600"/>
              <a:buFont typeface="Arial"/>
              <a:buNone/>
            </a:pPr>
            <a:r>
              <a:rPr lang="en" sz="1500" b="1">
                <a:solidFill>
                  <a:schemeClr val="dk1"/>
                </a:solidFill>
                <a:latin typeface="Merriweather"/>
                <a:ea typeface="Merriweather"/>
                <a:cs typeface="Merriweather"/>
                <a:sym typeface="Merriweather"/>
              </a:rPr>
              <a:t>Disadvantages</a:t>
            </a:r>
            <a:endParaRPr sz="1500" b="1" i="0" u="none" strike="noStrike" cap="none">
              <a:solidFill>
                <a:schemeClr val="dk1"/>
              </a:solidFill>
              <a:latin typeface="Merriweather"/>
              <a:ea typeface="Merriweather"/>
              <a:cs typeface="Merriweather"/>
              <a:sym typeface="Merriweather"/>
            </a:endParaRPr>
          </a:p>
          <a:p>
            <a:pPr marL="457200" lvl="0" indent="-323850" algn="just" rtl="0">
              <a:lnSpc>
                <a:spcPct val="115000"/>
              </a:lnSpc>
              <a:spcBef>
                <a:spcPts val="100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The structure is very complicated, as no clear boundaries exist between modules.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It does not enforce data hiding in the operating system.</a:t>
            </a:r>
            <a:endParaRPr sz="1500">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0"/>
              </a:spcAft>
              <a:buClr>
                <a:srgbClr val="000000"/>
              </a:buClr>
              <a:buSzPts val="1600"/>
              <a:buFont typeface="Arial"/>
              <a:buNone/>
            </a:pPr>
            <a:endParaRPr sz="1500">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sz="1500" b="0" i="0" u="none" strike="noStrike" cap="none">
              <a:solidFill>
                <a:schemeClr val="dk1"/>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2769bfea3de_0_24"/>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7</a:t>
            </a:fld>
            <a:endParaRPr>
              <a:solidFill>
                <a:srgbClr val="198754"/>
              </a:solidFill>
            </a:endParaRPr>
          </a:p>
        </p:txBody>
      </p:sp>
      <p:sp>
        <p:nvSpPr>
          <p:cNvPr id="124" name="Google Shape;124;g2769bfea3de_0_24"/>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g2769bfea3de_0_24"/>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g2769bfea3de_0_24"/>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Microkernel Structure</a:t>
            </a:r>
            <a:endParaRPr sz="2700" b="1" i="0" u="none" strike="noStrike" cap="none">
              <a:solidFill>
                <a:srgbClr val="198754"/>
              </a:solidFill>
              <a:latin typeface="Roboto Slab"/>
              <a:ea typeface="Roboto Slab"/>
              <a:cs typeface="Roboto Slab"/>
              <a:sym typeface="Roboto Slab"/>
            </a:endParaRPr>
          </a:p>
        </p:txBody>
      </p:sp>
      <p:sp>
        <p:nvSpPr>
          <p:cNvPr id="127" name="Google Shape;127;g2769bfea3de_0_24"/>
          <p:cNvSpPr txBox="1"/>
          <p:nvPr/>
        </p:nvSpPr>
        <p:spPr>
          <a:xfrm>
            <a:off x="663575" y="1475050"/>
            <a:ext cx="4485600" cy="29532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0"/>
              </a:spcAft>
              <a:buClr>
                <a:srgbClr val="000000"/>
              </a:buClr>
              <a:buSzPts val="1600"/>
              <a:buFont typeface="Arial"/>
              <a:buNone/>
            </a:pPr>
            <a:r>
              <a:rPr lang="en" sz="1600">
                <a:solidFill>
                  <a:schemeClr val="dk1"/>
                </a:solidFill>
                <a:latin typeface="Merriweather"/>
                <a:ea typeface="Merriweather"/>
                <a:cs typeface="Merriweather"/>
                <a:sym typeface="Merriweather"/>
              </a:rPr>
              <a:t>Microkernel structure designs the operating system by removing all non-essential components from the kernel and implementing them as system and user programs. This results in a smaller kernel called the micro-kernel.</a:t>
            </a:r>
            <a:endParaRPr sz="1600">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0"/>
              </a:spcAft>
              <a:buClr>
                <a:srgbClr val="000000"/>
              </a:buClr>
              <a:buSzPts val="1600"/>
              <a:buFont typeface="Arial"/>
              <a:buNone/>
            </a:pPr>
            <a:r>
              <a:rPr lang="en" sz="1600">
                <a:solidFill>
                  <a:schemeClr val="dk1"/>
                </a:solidFill>
                <a:latin typeface="Merriweather"/>
                <a:ea typeface="Merriweather"/>
                <a:cs typeface="Merriweather"/>
                <a:sym typeface="Merriweather"/>
              </a:rPr>
              <a:t>Examples of microkernel-based operating systems include QNX and MINIX.</a:t>
            </a:r>
            <a:endParaRPr sz="1600">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sz="1600" i="0" u="none" strike="noStrike" cap="none">
              <a:solidFill>
                <a:schemeClr val="dk1"/>
              </a:solidFill>
              <a:latin typeface="Merriweather"/>
              <a:ea typeface="Merriweather"/>
              <a:cs typeface="Merriweather"/>
              <a:sym typeface="Merriweather"/>
            </a:endParaRPr>
          </a:p>
        </p:txBody>
      </p:sp>
      <p:pic>
        <p:nvPicPr>
          <p:cNvPr id="128" name="Google Shape;128;g2769bfea3de_0_24"/>
          <p:cNvPicPr preferRelativeResize="0"/>
          <p:nvPr/>
        </p:nvPicPr>
        <p:blipFill>
          <a:blip r:embed="rId3">
            <a:alphaModFix/>
          </a:blip>
          <a:stretch>
            <a:fillRect/>
          </a:stretch>
        </p:blipFill>
        <p:spPr>
          <a:xfrm>
            <a:off x="5301575" y="1435400"/>
            <a:ext cx="3842424" cy="2673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2769bfea3de_0_33"/>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8</a:t>
            </a:fld>
            <a:endParaRPr>
              <a:solidFill>
                <a:srgbClr val="198754"/>
              </a:solidFill>
            </a:endParaRPr>
          </a:p>
        </p:txBody>
      </p:sp>
      <p:sp>
        <p:nvSpPr>
          <p:cNvPr id="134" name="Google Shape;134;g2769bfea3de_0_33"/>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g2769bfea3de_0_33"/>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g2769bfea3de_0_33"/>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accent1"/>
              </a:buClr>
              <a:buSzPts val="2000"/>
              <a:buFont typeface="Roboto Slab"/>
              <a:buNone/>
            </a:pPr>
            <a:r>
              <a:rPr lang="en" sz="2700" b="1">
                <a:solidFill>
                  <a:srgbClr val="198754"/>
                </a:solidFill>
              </a:rPr>
              <a:t>Microkernel Structure</a:t>
            </a:r>
            <a:endParaRPr sz="2700" b="1" i="0" u="none" strike="noStrike" cap="none">
              <a:solidFill>
                <a:srgbClr val="198754"/>
              </a:solidFill>
              <a:latin typeface="Roboto Slab"/>
              <a:ea typeface="Roboto Slab"/>
              <a:cs typeface="Roboto Slab"/>
              <a:sym typeface="Roboto Slab"/>
            </a:endParaRPr>
          </a:p>
        </p:txBody>
      </p:sp>
      <p:sp>
        <p:nvSpPr>
          <p:cNvPr id="137" name="Google Shape;137;g2769bfea3de_0_33"/>
          <p:cNvSpPr txBox="1"/>
          <p:nvPr/>
        </p:nvSpPr>
        <p:spPr>
          <a:xfrm>
            <a:off x="1034075" y="1368850"/>
            <a:ext cx="3414600" cy="41238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0"/>
              </a:spcAft>
              <a:buClr>
                <a:srgbClr val="000000"/>
              </a:buClr>
              <a:buSzPts val="1600"/>
              <a:buFont typeface="Arial"/>
              <a:buNone/>
            </a:pPr>
            <a:r>
              <a:rPr lang="en" sz="1500" b="1">
                <a:solidFill>
                  <a:schemeClr val="dk1"/>
                </a:solidFill>
                <a:latin typeface="Merriweather"/>
                <a:ea typeface="Merriweather"/>
                <a:cs typeface="Merriweather"/>
                <a:sym typeface="Merriweather"/>
              </a:rPr>
              <a:t>Advantages</a:t>
            </a:r>
            <a:endParaRPr sz="1500" b="1" i="0" u="none" strike="noStrike" cap="none">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It makes the operating system portable to various platforms.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As microkernels are small so these can be tested effectively.</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Since most services run in user space, a failure in one service does not crash the entire system</a:t>
            </a:r>
            <a:endParaRPr sz="1500">
              <a:solidFill>
                <a:schemeClr val="dk1"/>
              </a:solidFill>
              <a:latin typeface="Merriweather"/>
              <a:ea typeface="Merriweather"/>
              <a:cs typeface="Merriweather"/>
              <a:sym typeface="Merriweather"/>
            </a:endParaRPr>
          </a:p>
          <a:p>
            <a:pPr marL="457200" marR="0" lvl="0" indent="0" algn="just" rtl="0">
              <a:lnSpc>
                <a:spcPct val="115000"/>
              </a:lnSpc>
              <a:spcBef>
                <a:spcPts val="0"/>
              </a:spcBef>
              <a:spcAft>
                <a:spcPts val="0"/>
              </a:spcAft>
              <a:buNone/>
            </a:pPr>
            <a:endParaRPr sz="1500">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0"/>
              </a:spcAft>
              <a:buClr>
                <a:srgbClr val="000000"/>
              </a:buClr>
              <a:buSzPts val="1600"/>
              <a:buFont typeface="Arial"/>
              <a:buNone/>
            </a:pPr>
            <a:endParaRPr sz="1500" b="0" i="0" u="none" strike="noStrike" cap="none">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sz="1500" b="0" i="0" u="none" strike="noStrike" cap="none">
              <a:solidFill>
                <a:schemeClr val="dk1"/>
              </a:solidFill>
              <a:latin typeface="Merriweather"/>
              <a:ea typeface="Merriweather"/>
              <a:cs typeface="Merriweather"/>
              <a:sym typeface="Merriweather"/>
            </a:endParaRPr>
          </a:p>
        </p:txBody>
      </p:sp>
      <p:sp>
        <p:nvSpPr>
          <p:cNvPr id="138" name="Google Shape;138;g2769bfea3de_0_33"/>
          <p:cNvSpPr txBox="1"/>
          <p:nvPr/>
        </p:nvSpPr>
        <p:spPr>
          <a:xfrm>
            <a:off x="4880338" y="1306050"/>
            <a:ext cx="3414600" cy="33273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0"/>
              </a:spcAft>
              <a:buClr>
                <a:srgbClr val="000000"/>
              </a:buClr>
              <a:buSzPts val="1600"/>
              <a:buFont typeface="Arial"/>
              <a:buNone/>
            </a:pPr>
            <a:r>
              <a:rPr lang="en" sz="1500" b="1">
                <a:solidFill>
                  <a:schemeClr val="dk1"/>
                </a:solidFill>
                <a:latin typeface="Merriweather"/>
                <a:ea typeface="Merriweather"/>
                <a:cs typeface="Merriweather"/>
                <a:sym typeface="Merriweather"/>
              </a:rPr>
              <a:t>Disadvantages</a:t>
            </a:r>
            <a:endParaRPr sz="1500" b="1" i="0" u="none" strike="noStrike" cap="none">
              <a:solidFill>
                <a:schemeClr val="dk1"/>
              </a:solidFill>
              <a:latin typeface="Merriweather"/>
              <a:ea typeface="Merriweather"/>
              <a:cs typeface="Merriweather"/>
              <a:sym typeface="Merriweather"/>
            </a:endParaRPr>
          </a:p>
          <a:p>
            <a:pPr marL="457200" marR="0" lvl="0" indent="-323850" algn="just" rtl="0">
              <a:lnSpc>
                <a:spcPct val="115000"/>
              </a:lnSpc>
              <a:spcBef>
                <a:spcPts val="100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Increased level of inter module communication degrades system performance.</a:t>
            </a:r>
            <a:endParaRPr sz="1500">
              <a:solidFill>
                <a:schemeClr val="dk1"/>
              </a:solidFill>
              <a:latin typeface="Merriweather"/>
              <a:ea typeface="Merriweather"/>
              <a:cs typeface="Merriweather"/>
              <a:sym typeface="Merriweather"/>
            </a:endParaRPr>
          </a:p>
          <a:p>
            <a:pPr marL="457200" marR="0" lvl="0" indent="-323850" algn="just" rtl="0">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Designing efficient IPC(Inter Process Communication)  mechanisms is complex and can be challenging to implement correctly.</a:t>
            </a:r>
            <a:endParaRPr sz="1500">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sz="1500" b="0" i="0" u="none" strike="noStrike" cap="none">
              <a:solidFill>
                <a:schemeClr val="dk1"/>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2769bfea3de_3_4"/>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9</a:t>
            </a:fld>
            <a:endParaRPr>
              <a:solidFill>
                <a:srgbClr val="198754"/>
              </a:solidFill>
            </a:endParaRPr>
          </a:p>
        </p:txBody>
      </p:sp>
      <p:sp>
        <p:nvSpPr>
          <p:cNvPr id="144" name="Google Shape;144;g2769bfea3de_3_4"/>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g2769bfea3de_3_4"/>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g2769bfea3de_3_4"/>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Hybrid-Kernel Structure </a:t>
            </a:r>
            <a:endParaRPr sz="2700" b="1" i="0" u="none" strike="noStrike" cap="none">
              <a:solidFill>
                <a:srgbClr val="198754"/>
              </a:solidFill>
              <a:latin typeface="Roboto Slab"/>
              <a:ea typeface="Roboto Slab"/>
              <a:cs typeface="Roboto Slab"/>
              <a:sym typeface="Roboto Slab"/>
            </a:endParaRPr>
          </a:p>
        </p:txBody>
      </p:sp>
      <p:sp>
        <p:nvSpPr>
          <p:cNvPr id="147" name="Google Shape;147;g2769bfea3de_3_4"/>
          <p:cNvSpPr txBox="1"/>
          <p:nvPr/>
        </p:nvSpPr>
        <p:spPr>
          <a:xfrm>
            <a:off x="663575" y="1475050"/>
            <a:ext cx="4485600" cy="26700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0"/>
              </a:spcAft>
              <a:buClr>
                <a:srgbClr val="000000"/>
              </a:buClr>
              <a:buSzPts val="1600"/>
              <a:buFont typeface="Arial"/>
              <a:buNone/>
            </a:pPr>
            <a:r>
              <a:rPr lang="en" sz="1600">
                <a:solidFill>
                  <a:schemeClr val="dk1"/>
                </a:solidFill>
                <a:latin typeface="Merriweather"/>
                <a:ea typeface="Merriweather"/>
                <a:cs typeface="Merriweather"/>
                <a:sym typeface="Merriweather"/>
              </a:rPr>
              <a:t>A hybrid-kernel structure is an operating system design that combines elements of both monolithic and microkernel architectures.</a:t>
            </a:r>
            <a:endParaRPr sz="1600">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0"/>
              </a:spcAft>
              <a:buClr>
                <a:srgbClr val="000000"/>
              </a:buClr>
              <a:buSzPts val="1600"/>
              <a:buFont typeface="Arial"/>
              <a:buNone/>
            </a:pPr>
            <a:r>
              <a:rPr lang="en" sz="1600">
                <a:solidFill>
                  <a:schemeClr val="dk1"/>
                </a:solidFill>
                <a:latin typeface="Merriweather"/>
                <a:ea typeface="Merriweather"/>
                <a:cs typeface="Merriweather"/>
                <a:sym typeface="Merriweather"/>
              </a:rPr>
              <a:t>Examples of operating systems using hybrid-kernel structures include Windows NT and macOS.</a:t>
            </a:r>
            <a:endParaRPr sz="1600">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sz="1600" i="0" u="none" strike="noStrike" cap="none">
              <a:solidFill>
                <a:schemeClr val="dk1"/>
              </a:solidFill>
              <a:latin typeface="Merriweather"/>
              <a:ea typeface="Merriweather"/>
              <a:cs typeface="Merriweather"/>
              <a:sym typeface="Merriweather"/>
            </a:endParaRPr>
          </a:p>
        </p:txBody>
      </p:sp>
      <p:pic>
        <p:nvPicPr>
          <p:cNvPr id="148" name="Google Shape;148;g2769bfea3de_3_4"/>
          <p:cNvPicPr preferRelativeResize="0"/>
          <p:nvPr/>
        </p:nvPicPr>
        <p:blipFill>
          <a:blip r:embed="rId3">
            <a:alphaModFix/>
          </a:blip>
          <a:stretch>
            <a:fillRect/>
          </a:stretch>
        </p:blipFill>
        <p:spPr>
          <a:xfrm>
            <a:off x="5149175" y="1589713"/>
            <a:ext cx="3690024" cy="2152514"/>
          </a:xfrm>
          <a:prstGeom prst="rect">
            <a:avLst/>
          </a:prstGeom>
          <a:noFill/>
          <a:ln>
            <a:noFill/>
          </a:ln>
        </p:spPr>
      </p:pic>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1172</Words>
  <Application>Microsoft Office PowerPoint</Application>
  <PresentationFormat>On-screen Show (16:9)</PresentationFormat>
  <Paragraphs>123</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Roboto Slab</vt:lpstr>
      <vt:lpstr>Arial</vt:lpstr>
      <vt:lpstr>Merriweather</vt:lpstr>
      <vt:lpstr>Cordelia template</vt:lpstr>
      <vt:lpstr>Operating System Lecture: 8</vt:lpstr>
      <vt:lpstr>Operating system structures  Different Operating Systems and Their Features (Windows, MacOS) </vt:lpstr>
      <vt:lpstr>What is Operating System ?</vt:lpstr>
      <vt:lpstr>System Structure</vt:lpstr>
      <vt:lpstr>Simple/Monolithic Structure</vt:lpstr>
      <vt:lpstr>Simple/Monolithic Structure</vt:lpstr>
      <vt:lpstr>Microkernel Structure</vt:lpstr>
      <vt:lpstr>Microkernel Structure</vt:lpstr>
      <vt:lpstr>Hybrid-Kernel Structure </vt:lpstr>
      <vt:lpstr>Hybrid-kernel Structure</vt:lpstr>
      <vt:lpstr>Exo-Kernel Structure </vt:lpstr>
      <vt:lpstr>Exo-kernel Structure</vt:lpstr>
      <vt:lpstr>Layered structure</vt:lpstr>
      <vt:lpstr>Layered Structure</vt:lpstr>
      <vt:lpstr>Modular structure</vt:lpstr>
      <vt:lpstr>Modular Structure</vt:lpstr>
      <vt:lpstr>Virtual Machine</vt:lpstr>
      <vt:lpstr>Virtual Machine</vt:lpstr>
      <vt:lpstr>Let’s do some exercises!</vt:lpstr>
      <vt:lpstr>Exercises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Shams, Fahim</dc:creator>
  <cp:lastModifiedBy>Shams, Fahim</cp:lastModifiedBy>
  <cp:revision>1</cp:revision>
  <dcterms:modified xsi:type="dcterms:W3CDTF">2024-10-21T17:23:47Z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5e3ec-2057-4a1c-aac9-900f17f24dd1_Enabled">
    <vt:lpwstr>true</vt:lpwstr>
  </property>
  <property fmtid="{D5CDD505-2E9C-101B-9397-08002B2CF9AE}" pid="3" name="MSIP_Label_ba65e3ec-2057-4a1c-aac9-900f17f24dd1_SetDate">
    <vt:lpwstr>2024-10-21T17:23:32Z</vt:lpwstr>
  </property>
  <property fmtid="{D5CDD505-2E9C-101B-9397-08002B2CF9AE}" pid="4" name="MSIP_Label_ba65e3ec-2057-4a1c-aac9-900f17f24dd1_Method">
    <vt:lpwstr>Standard</vt:lpwstr>
  </property>
  <property fmtid="{D5CDD505-2E9C-101B-9397-08002B2CF9AE}" pid="5" name="MSIP_Label_ba65e3ec-2057-4a1c-aac9-900f17f24dd1_Name">
    <vt:lpwstr>defa4170-0d19-0005-0004-bc88714345d2</vt:lpwstr>
  </property>
  <property fmtid="{D5CDD505-2E9C-101B-9397-08002B2CF9AE}" pid="6" name="MSIP_Label_ba65e3ec-2057-4a1c-aac9-900f17f24dd1_SiteId">
    <vt:lpwstr>61f86c18-3283-4e11-ac6e-accd12e10ed4</vt:lpwstr>
  </property>
  <property fmtid="{D5CDD505-2E9C-101B-9397-08002B2CF9AE}" pid="7" name="MSIP_Label_ba65e3ec-2057-4a1c-aac9-900f17f24dd1_ActionId">
    <vt:lpwstr>8a85e82e-9fbc-46c3-93c8-e62f47f3da67</vt:lpwstr>
  </property>
  <property fmtid="{D5CDD505-2E9C-101B-9397-08002B2CF9AE}" pid="8" name="MSIP_Label_ba65e3ec-2057-4a1c-aac9-900f17f24dd1_ContentBits">
    <vt:lpwstr>0</vt:lpwstr>
  </property>
</Properties>
</file>