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Lst>
  <p:sldSz cy="5143500" cx="9144000"/>
  <p:notesSz cx="6858000" cy="9144000"/>
  <p:embeddedFontLst>
    <p:embeddedFont>
      <p:font typeface="Nunito"/>
      <p:regular r:id="rId66"/>
      <p:bold r:id="rId67"/>
      <p:italic r:id="rId68"/>
      <p:boldItalic r:id="rId69"/>
    </p:embeddedFont>
    <p:embeddedFont>
      <p:font typeface="Maven Pro"/>
      <p:regular r:id="rId70"/>
      <p:bold r:id="rId7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72" roundtripDataSignature="AMtx7mi3iazhCmSaHXlx0Qbz0E9f5iud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2" Type="http://customschemas.google.com/relationships/presentationmetadata" Target="meta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MavenPro-bold.fntdata"/><Relationship Id="rId70" Type="http://schemas.openxmlformats.org/officeDocument/2006/relationships/font" Target="fonts/MavenPro-regular.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font" Target="fonts/Nunito-regular.fntdata"/><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Nunito-italic.fntdata"/><Relationship Id="rId23" Type="http://schemas.openxmlformats.org/officeDocument/2006/relationships/slide" Target="slides/slide18.xml"/><Relationship Id="rId67" Type="http://schemas.openxmlformats.org/officeDocument/2006/relationships/font" Target="fonts/Nunito-bold.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Nunito-bold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edcd03e4a1_1_2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1edcd03e4a1_1_2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0657bc2a70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g20657bc2a70_0_2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0657bc2a70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g20657bc2a70_0_2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0657bc2a70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g20657bc2a70_0_3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0657bc2a70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g20657bc2a70_0_3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0657bc2a70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g20657bc2a70_0_3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0657bc2a70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g20657bc2a70_0_3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0657bc2a70_0_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g20657bc2a70_0_6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0657bc2a70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g20657bc2a70_0_6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0657bc2a70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g20657bc2a70_0_6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0657bc2a70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g20657bc2a70_0_3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0657bc2a70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 name="Google Shape;380;g20657bc2a70_0_3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0657bc2a70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g20657bc2a70_0_3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0657bc2a70_0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 name="Google Shape;391;g20657bc2a70_0_6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0657bc2a70_0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7" name="Google Shape;397;g20657bc2a70_0_6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0657bc2a70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g20657bc2a70_0_6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0657bc2a70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g20657bc2a70_0_3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0657bc2a70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g20657bc2a70_0_3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0657bc2a70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g20657bc2a70_0_3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0657bc2a70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5" name="Google Shape;425;g20657bc2a70_0_6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0657bc2a70_0_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1" name="Google Shape;431;g20657bc2a70_0_6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0657bc2a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g20657bc2a7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0657bc2a70_0_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6" name="Google Shape;436;g20657bc2a70_0_6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20657bc2a70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1" name="Google Shape;441;g20657bc2a70_0_6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20657bc2a70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6" name="Google Shape;446;g20657bc2a70_0_3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20657bc2a70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2" name="Google Shape;452;g20657bc2a70_0_3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20657bc2a70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7" name="Google Shape;457;g20657bc2a70_0_3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20657bc2a70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2" name="Google Shape;462;g20657bc2a70_0_3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0657bc2a70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7" name="Google Shape;467;g20657bc2a70_0_3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20657bc2a70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2" name="Google Shape;472;g20657bc2a70_0_3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20657bc2a70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7" name="Google Shape;477;g20657bc2a70_0_3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20657bc2a70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3" name="Google Shape;483;g20657bc2a70_0_3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0657bc2a7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g20657bc2a70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20657bc2a70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9" name="Google Shape;489;g20657bc2a70_0_3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20657bc2a70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5" name="Google Shape;495;g20657bc2a70_0_3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20657bc2a70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0" name="Google Shape;500;g20657bc2a70_0_6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20657bc2a70_0_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6" name="Google Shape;506;g20657bc2a70_0_6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20657bc2a70_0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1" name="Google Shape;511;g20657bc2a70_0_6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20657bc2a70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6" name="Google Shape;516;g20657bc2a70_0_7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20657bc2a70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1" name="Google Shape;521;g20657bc2a70_0_7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20657bc2a70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6" name="Google Shape;526;g20657bc2a70_0_4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20657bc2a70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2" name="Google Shape;532;g20657bc2a70_0_4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20657bc2a70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8" name="Google Shape;538;g20657bc2a70_0_4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0657bc2a70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g20657bc2a70_0_5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20657bc2a70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4" name="Google Shape;544;g20657bc2a70_0_4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20657bc2a70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9" name="Google Shape;549;g20657bc2a70_0_4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20657bc2a70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4" name="Google Shape;554;g20657bc2a70_0_4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20657bc2a70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9" name="Google Shape;559;g20657bc2a70_0_4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20657bc2a70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5" name="Google Shape;565;g20657bc2a70_0_4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20657bc2a70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0" name="Google Shape;570;g20657bc2a70_0_4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20657bc2a70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5" name="Google Shape;575;g20657bc2a70_0_4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20657bc2a70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0" name="Google Shape;580;g20657bc2a70_0_4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20657bc2a70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5" name="Google Shape;585;g20657bc2a70_0_4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0" name="Google Shape;590;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0657bc2a70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g20657bc2a70_0_5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5" name="Google Shape;595;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0657bc2a70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g20657bc2a70_0_6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0657bc2a70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g20657bc2a70_0_4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0657bc2a70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g20657bc2a70_0_2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g1edcd03e4a1_1_284"/>
          <p:cNvGrpSpPr/>
          <p:nvPr/>
        </p:nvGrpSpPr>
        <p:grpSpPr>
          <a:xfrm>
            <a:off x="7343003" y="3409675"/>
            <a:ext cx="1691422" cy="1732548"/>
            <a:chOff x="7343003" y="3409675"/>
            <a:chExt cx="1691422" cy="1732548"/>
          </a:xfrm>
        </p:grpSpPr>
        <p:grpSp>
          <p:nvGrpSpPr>
            <p:cNvPr id="11" name="Google Shape;11;g1edcd03e4a1_1_284"/>
            <p:cNvGrpSpPr/>
            <p:nvPr/>
          </p:nvGrpSpPr>
          <p:grpSpPr>
            <a:xfrm>
              <a:off x="7343003" y="4453711"/>
              <a:ext cx="316800" cy="688512"/>
              <a:chOff x="7343003" y="4453711"/>
              <a:chExt cx="316800" cy="688512"/>
            </a:xfrm>
          </p:grpSpPr>
          <p:sp>
            <p:nvSpPr>
              <p:cNvPr id="12" name="Google Shape;12;g1edcd03e4a1_1_284"/>
              <p:cNvSpPr/>
              <p:nvPr/>
            </p:nvSpPr>
            <p:spPr>
              <a:xfrm>
                <a:off x="7343003" y="4453711"/>
                <a:ext cx="316800" cy="6885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g1edcd03e4a1_1_284"/>
              <p:cNvSpPr/>
              <p:nvPr/>
            </p:nvSpPr>
            <p:spPr>
              <a:xfrm>
                <a:off x="7343003" y="4801723"/>
                <a:ext cx="316800" cy="3405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 name="Google Shape;14;g1edcd03e4a1_1_284"/>
            <p:cNvGrpSpPr/>
            <p:nvPr/>
          </p:nvGrpSpPr>
          <p:grpSpPr>
            <a:xfrm>
              <a:off x="7801210" y="4105700"/>
              <a:ext cx="316800" cy="1036523"/>
              <a:chOff x="7801210" y="4105700"/>
              <a:chExt cx="316800" cy="1036523"/>
            </a:xfrm>
          </p:grpSpPr>
          <p:sp>
            <p:nvSpPr>
              <p:cNvPr id="15" name="Google Shape;15;g1edcd03e4a1_1_284"/>
              <p:cNvSpPr/>
              <p:nvPr/>
            </p:nvSpPr>
            <p:spPr>
              <a:xfrm>
                <a:off x="7801210" y="4453711"/>
                <a:ext cx="316800" cy="6885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g1edcd03e4a1_1_284"/>
              <p:cNvSpPr/>
              <p:nvPr/>
            </p:nvSpPr>
            <p:spPr>
              <a:xfrm>
                <a:off x="7801210" y="4105700"/>
                <a:ext cx="316800" cy="10365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g1edcd03e4a1_1_284"/>
              <p:cNvSpPr/>
              <p:nvPr/>
            </p:nvSpPr>
            <p:spPr>
              <a:xfrm>
                <a:off x="7801210" y="4801723"/>
                <a:ext cx="316800" cy="3405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g1edcd03e4a1_1_284"/>
            <p:cNvGrpSpPr/>
            <p:nvPr/>
          </p:nvGrpSpPr>
          <p:grpSpPr>
            <a:xfrm>
              <a:off x="8259418" y="3757688"/>
              <a:ext cx="316800" cy="1384535"/>
              <a:chOff x="8259418" y="3757688"/>
              <a:chExt cx="316800" cy="1384535"/>
            </a:xfrm>
          </p:grpSpPr>
          <p:sp>
            <p:nvSpPr>
              <p:cNvPr id="19" name="Google Shape;19;g1edcd03e4a1_1_284"/>
              <p:cNvSpPr/>
              <p:nvPr/>
            </p:nvSpPr>
            <p:spPr>
              <a:xfrm>
                <a:off x="8259418" y="4453711"/>
                <a:ext cx="316800" cy="6885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g1edcd03e4a1_1_284"/>
              <p:cNvSpPr/>
              <p:nvPr/>
            </p:nvSpPr>
            <p:spPr>
              <a:xfrm>
                <a:off x="8259418" y="3757688"/>
                <a:ext cx="316800" cy="13845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g1edcd03e4a1_1_284"/>
              <p:cNvSpPr/>
              <p:nvPr/>
            </p:nvSpPr>
            <p:spPr>
              <a:xfrm>
                <a:off x="8259418" y="4105700"/>
                <a:ext cx="316800" cy="10365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g1edcd03e4a1_1_284"/>
              <p:cNvSpPr/>
              <p:nvPr/>
            </p:nvSpPr>
            <p:spPr>
              <a:xfrm>
                <a:off x="8259418" y="4801723"/>
                <a:ext cx="316800" cy="3405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 name="Google Shape;23;g1edcd03e4a1_1_284"/>
            <p:cNvGrpSpPr/>
            <p:nvPr/>
          </p:nvGrpSpPr>
          <p:grpSpPr>
            <a:xfrm>
              <a:off x="8717625" y="3409675"/>
              <a:ext cx="316800" cy="1732548"/>
              <a:chOff x="8717625" y="3409675"/>
              <a:chExt cx="316800" cy="1732548"/>
            </a:xfrm>
          </p:grpSpPr>
          <p:sp>
            <p:nvSpPr>
              <p:cNvPr id="24" name="Google Shape;24;g1edcd03e4a1_1_284"/>
              <p:cNvSpPr/>
              <p:nvPr/>
            </p:nvSpPr>
            <p:spPr>
              <a:xfrm>
                <a:off x="8717625" y="4453711"/>
                <a:ext cx="316800" cy="6885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g1edcd03e4a1_1_284"/>
              <p:cNvSpPr/>
              <p:nvPr/>
            </p:nvSpPr>
            <p:spPr>
              <a:xfrm>
                <a:off x="8717625" y="3757688"/>
                <a:ext cx="316800" cy="13845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g1edcd03e4a1_1_284"/>
              <p:cNvSpPr/>
              <p:nvPr/>
            </p:nvSpPr>
            <p:spPr>
              <a:xfrm>
                <a:off x="8717625" y="4105700"/>
                <a:ext cx="316800" cy="10365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g1edcd03e4a1_1_284"/>
              <p:cNvSpPr/>
              <p:nvPr/>
            </p:nvSpPr>
            <p:spPr>
              <a:xfrm>
                <a:off x="8717625" y="3409675"/>
                <a:ext cx="316800" cy="17325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g1edcd03e4a1_1_284"/>
              <p:cNvSpPr/>
              <p:nvPr/>
            </p:nvSpPr>
            <p:spPr>
              <a:xfrm>
                <a:off x="8717625" y="4801723"/>
                <a:ext cx="316800" cy="3405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 name="Google Shape;29;g1edcd03e4a1_1_284"/>
          <p:cNvGrpSpPr/>
          <p:nvPr/>
        </p:nvGrpSpPr>
        <p:grpSpPr>
          <a:xfrm>
            <a:off x="5043503" y="0"/>
            <a:ext cx="3814072" cy="3839102"/>
            <a:chOff x="5043503" y="0"/>
            <a:chExt cx="3814072" cy="3839102"/>
          </a:xfrm>
        </p:grpSpPr>
        <p:sp>
          <p:nvSpPr>
            <p:cNvPr id="30" name="Google Shape;30;g1edcd03e4a1_1_284"/>
            <p:cNvSpPr/>
            <p:nvPr/>
          </p:nvSpPr>
          <p:spPr>
            <a:xfrm>
              <a:off x="8460975" y="1817775"/>
              <a:ext cx="396600" cy="396600"/>
            </a:xfrm>
            <a:prstGeom prst="ellipse">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g1edcd03e4a1_1_284"/>
            <p:cNvSpPr/>
            <p:nvPr/>
          </p:nvSpPr>
          <p:spPr>
            <a:xfrm rot="-9830444">
              <a:off x="6469759" y="3480728"/>
              <a:ext cx="320148" cy="320148"/>
            </a:xfrm>
            <a:prstGeom prst="ellipse">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 name="Google Shape;32;g1edcd03e4a1_1_284"/>
            <p:cNvGrpSpPr/>
            <p:nvPr/>
          </p:nvGrpSpPr>
          <p:grpSpPr>
            <a:xfrm>
              <a:off x="7647812" y="2704283"/>
              <a:ext cx="635219" cy="635219"/>
              <a:chOff x="6725724" y="2701260"/>
              <a:chExt cx="1208101" cy="1208100"/>
            </a:xfrm>
          </p:grpSpPr>
          <p:sp>
            <p:nvSpPr>
              <p:cNvPr id="33" name="Google Shape;33;g1edcd03e4a1_1_284"/>
              <p:cNvSpPr/>
              <p:nvPr/>
            </p:nvSpPr>
            <p:spPr>
              <a:xfrm rot="5400000">
                <a:off x="6725725" y="2701260"/>
                <a:ext cx="1208100" cy="1208100"/>
              </a:xfrm>
              <a:prstGeom prst="ellipse">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g1edcd03e4a1_1_284"/>
              <p:cNvSpPr/>
              <p:nvPr/>
            </p:nvSpPr>
            <p:spPr>
              <a:xfrm rot="5400000">
                <a:off x="6725724" y="2701260"/>
                <a:ext cx="1208100" cy="1208100"/>
              </a:xfrm>
              <a:prstGeom prst="pie">
                <a:avLst>
                  <a:gd fmla="val 8244818" name="adj1"/>
                  <a:gd fmla="val 16246175"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g1edcd03e4a1_1_284"/>
              <p:cNvSpPr/>
              <p:nvPr/>
            </p:nvSpPr>
            <p:spPr>
              <a:xfrm rot="5400000">
                <a:off x="6954988" y="2930398"/>
                <a:ext cx="749700" cy="749700"/>
              </a:xfrm>
              <a:prstGeom prst="ellipse">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g1edcd03e4a1_1_284"/>
            <p:cNvSpPr/>
            <p:nvPr/>
          </p:nvSpPr>
          <p:spPr>
            <a:xfrm>
              <a:off x="8460975" y="1817775"/>
              <a:ext cx="396600" cy="396600"/>
            </a:xfrm>
            <a:prstGeom prst="pie">
              <a:avLst>
                <a:gd fmla="val 19376841" name="adj1"/>
                <a:gd fmla="val 1620000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 name="Google Shape;37;g1edcd03e4a1_1_284"/>
            <p:cNvGrpSpPr/>
            <p:nvPr/>
          </p:nvGrpSpPr>
          <p:grpSpPr>
            <a:xfrm>
              <a:off x="7952720" y="179238"/>
              <a:ext cx="873165" cy="873003"/>
              <a:chOff x="7754428" y="208725"/>
              <a:chExt cx="541800" cy="541800"/>
            </a:xfrm>
          </p:grpSpPr>
          <p:sp>
            <p:nvSpPr>
              <p:cNvPr id="38" name="Google Shape;38;g1edcd03e4a1_1_284"/>
              <p:cNvSpPr/>
              <p:nvPr/>
            </p:nvSpPr>
            <p:spPr>
              <a:xfrm rot="-8647347">
                <a:off x="7831319" y="285616"/>
                <a:ext cx="388018" cy="388018"/>
              </a:xfrm>
              <a:prstGeom prst="ellipse">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g1edcd03e4a1_1_284"/>
              <p:cNvSpPr/>
              <p:nvPr/>
            </p:nvSpPr>
            <p:spPr>
              <a:xfrm rot="-8647347">
                <a:off x="7831319" y="285616"/>
                <a:ext cx="388018" cy="388018"/>
              </a:xfrm>
              <a:prstGeom prst="pie">
                <a:avLst>
                  <a:gd fmla="val 19376841" name="adj1"/>
                  <a:gd fmla="val 12313574"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 name="Google Shape;40;g1edcd03e4a1_1_284"/>
            <p:cNvSpPr/>
            <p:nvPr/>
          </p:nvSpPr>
          <p:spPr>
            <a:xfrm>
              <a:off x="5399840" y="356365"/>
              <a:ext cx="2577000" cy="2577000"/>
            </a:xfrm>
            <a:prstGeom prst="ellipse">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g1edcd03e4a1_1_284"/>
            <p:cNvSpPr/>
            <p:nvPr/>
          </p:nvSpPr>
          <p:spPr>
            <a:xfrm rot="2043858">
              <a:off x="5503813" y="460310"/>
              <a:ext cx="2369480" cy="2369480"/>
            </a:xfrm>
            <a:prstGeom prst="ellipse">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g1edcd03e4a1_1_284"/>
            <p:cNvSpPr/>
            <p:nvPr/>
          </p:nvSpPr>
          <p:spPr>
            <a:xfrm>
              <a:off x="5399795" y="360281"/>
              <a:ext cx="2577000" cy="2577000"/>
            </a:xfrm>
            <a:prstGeom prst="pie">
              <a:avLst>
                <a:gd fmla="val 8801158" name="adj1"/>
                <a:gd fmla="val 1620000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g1edcd03e4a1_1_284"/>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g1edcd03e4a1_1_284"/>
            <p:cNvSpPr/>
            <p:nvPr/>
          </p:nvSpPr>
          <p:spPr>
            <a:xfrm>
              <a:off x="5399795" y="356358"/>
              <a:ext cx="2577000" cy="2577000"/>
            </a:xfrm>
            <a:prstGeom prst="pie">
              <a:avLst>
                <a:gd fmla="val 12554101" name="adj1"/>
                <a:gd fmla="val 1620000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g1edcd03e4a1_1_284"/>
            <p:cNvSpPr/>
            <p:nvPr/>
          </p:nvSpPr>
          <p:spPr>
            <a:xfrm rot="-9830444">
              <a:off x="6469759" y="3480727"/>
              <a:ext cx="320148" cy="320148"/>
            </a:xfrm>
            <a:prstGeom prst="pie">
              <a:avLst>
                <a:gd fmla="val 19376841" name="adj1"/>
                <a:gd fmla="val 1620000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g1edcd03e4a1_1_284"/>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47" name="Google Shape;47;g1edcd03e4a1_1_284"/>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g1edcd03e4a1_1_28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g1edcd03e4a1_1_416"/>
          <p:cNvGrpSpPr/>
          <p:nvPr/>
        </p:nvGrpSpPr>
        <p:grpSpPr>
          <a:xfrm>
            <a:off x="52" y="4099200"/>
            <a:ext cx="9144036" cy="1044300"/>
            <a:chOff x="52" y="4099200"/>
            <a:chExt cx="9144036" cy="1044300"/>
          </a:xfrm>
        </p:grpSpPr>
        <p:grpSp>
          <p:nvGrpSpPr>
            <p:cNvPr id="143" name="Google Shape;143;g1edcd03e4a1_1_416"/>
            <p:cNvGrpSpPr/>
            <p:nvPr/>
          </p:nvGrpSpPr>
          <p:grpSpPr>
            <a:xfrm>
              <a:off x="52" y="4309200"/>
              <a:ext cx="231622" cy="834300"/>
              <a:chOff x="2688737" y="4301380"/>
              <a:chExt cx="231900" cy="834300"/>
            </a:xfrm>
          </p:grpSpPr>
          <p:sp>
            <p:nvSpPr>
              <p:cNvPr id="144" name="Google Shape;144;g1edcd03e4a1_1_416"/>
              <p:cNvSpPr/>
              <p:nvPr/>
            </p:nvSpPr>
            <p:spPr>
              <a:xfrm flipH="1">
                <a:off x="2688737" y="4720780"/>
                <a:ext cx="231900" cy="4149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g1edcd03e4a1_1_416"/>
              <p:cNvSpPr/>
              <p:nvPr/>
            </p:nvSpPr>
            <p:spPr>
              <a:xfrm flipH="1">
                <a:off x="2688737" y="4301380"/>
                <a:ext cx="231900" cy="8343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g1edcd03e4a1_1_416"/>
              <p:cNvSpPr/>
              <p:nvPr/>
            </p:nvSpPr>
            <p:spPr>
              <a:xfrm flipH="1">
                <a:off x="2688737" y="4511080"/>
                <a:ext cx="231900" cy="6246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g1edcd03e4a1_1_416"/>
              <p:cNvSpPr/>
              <p:nvPr/>
            </p:nvSpPr>
            <p:spPr>
              <a:xfrm flipH="1">
                <a:off x="2688737" y="4930480"/>
                <a:ext cx="231900" cy="2052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 name="Google Shape;148;g1edcd03e4a1_1_416"/>
            <p:cNvGrpSpPr/>
            <p:nvPr/>
          </p:nvGrpSpPr>
          <p:grpSpPr>
            <a:xfrm>
              <a:off x="371406" y="4099200"/>
              <a:ext cx="231622" cy="1044300"/>
              <a:chOff x="2688737" y="4091380"/>
              <a:chExt cx="231900" cy="1044300"/>
            </a:xfrm>
          </p:grpSpPr>
          <p:sp>
            <p:nvSpPr>
              <p:cNvPr id="149" name="Google Shape;149;g1edcd03e4a1_1_416"/>
              <p:cNvSpPr/>
              <p:nvPr/>
            </p:nvSpPr>
            <p:spPr>
              <a:xfrm flipH="1">
                <a:off x="2688737" y="4720780"/>
                <a:ext cx="231900" cy="4149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g1edcd03e4a1_1_416"/>
              <p:cNvSpPr/>
              <p:nvPr/>
            </p:nvSpPr>
            <p:spPr>
              <a:xfrm flipH="1">
                <a:off x="2688737" y="4301380"/>
                <a:ext cx="231900" cy="8343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g1edcd03e4a1_1_416"/>
              <p:cNvSpPr/>
              <p:nvPr/>
            </p:nvSpPr>
            <p:spPr>
              <a:xfrm flipH="1">
                <a:off x="2688737" y="4511080"/>
                <a:ext cx="231900" cy="6246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g1edcd03e4a1_1_416"/>
              <p:cNvSpPr/>
              <p:nvPr/>
            </p:nvSpPr>
            <p:spPr>
              <a:xfrm flipH="1">
                <a:off x="2688737" y="4091380"/>
                <a:ext cx="231900" cy="10443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g1edcd03e4a1_1_416"/>
              <p:cNvSpPr/>
              <p:nvPr/>
            </p:nvSpPr>
            <p:spPr>
              <a:xfrm flipH="1">
                <a:off x="2688737" y="4930480"/>
                <a:ext cx="231900" cy="2052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 name="Google Shape;154;g1edcd03e4a1_1_416"/>
            <p:cNvGrpSpPr/>
            <p:nvPr/>
          </p:nvGrpSpPr>
          <p:grpSpPr>
            <a:xfrm>
              <a:off x="742761" y="4309200"/>
              <a:ext cx="231622" cy="834300"/>
              <a:chOff x="2688737" y="4301380"/>
              <a:chExt cx="231900" cy="834300"/>
            </a:xfrm>
          </p:grpSpPr>
          <p:sp>
            <p:nvSpPr>
              <p:cNvPr id="155" name="Google Shape;155;g1edcd03e4a1_1_416"/>
              <p:cNvSpPr/>
              <p:nvPr/>
            </p:nvSpPr>
            <p:spPr>
              <a:xfrm flipH="1">
                <a:off x="2688737" y="4720780"/>
                <a:ext cx="231900" cy="4149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g1edcd03e4a1_1_416"/>
              <p:cNvSpPr/>
              <p:nvPr/>
            </p:nvSpPr>
            <p:spPr>
              <a:xfrm flipH="1">
                <a:off x="2688737" y="4301380"/>
                <a:ext cx="231900" cy="8343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g1edcd03e4a1_1_416"/>
              <p:cNvSpPr/>
              <p:nvPr/>
            </p:nvSpPr>
            <p:spPr>
              <a:xfrm flipH="1">
                <a:off x="2688737" y="4511080"/>
                <a:ext cx="231900" cy="6246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g1edcd03e4a1_1_416"/>
              <p:cNvSpPr/>
              <p:nvPr/>
            </p:nvSpPr>
            <p:spPr>
              <a:xfrm flipH="1">
                <a:off x="2688737" y="4930480"/>
                <a:ext cx="231900" cy="2052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 name="Google Shape;159;g1edcd03e4a1_1_416"/>
            <p:cNvGrpSpPr/>
            <p:nvPr/>
          </p:nvGrpSpPr>
          <p:grpSpPr>
            <a:xfrm>
              <a:off x="1114115" y="4518900"/>
              <a:ext cx="231622" cy="624600"/>
              <a:chOff x="2688737" y="4511080"/>
              <a:chExt cx="231900" cy="624600"/>
            </a:xfrm>
          </p:grpSpPr>
          <p:sp>
            <p:nvSpPr>
              <p:cNvPr id="160" name="Google Shape;160;g1edcd03e4a1_1_416"/>
              <p:cNvSpPr/>
              <p:nvPr/>
            </p:nvSpPr>
            <p:spPr>
              <a:xfrm flipH="1">
                <a:off x="2688737" y="4720780"/>
                <a:ext cx="231900" cy="4149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g1edcd03e4a1_1_416"/>
              <p:cNvSpPr/>
              <p:nvPr/>
            </p:nvSpPr>
            <p:spPr>
              <a:xfrm flipH="1">
                <a:off x="2688737" y="4511080"/>
                <a:ext cx="231900" cy="6246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g1edcd03e4a1_1_416"/>
              <p:cNvSpPr/>
              <p:nvPr/>
            </p:nvSpPr>
            <p:spPr>
              <a:xfrm flipH="1">
                <a:off x="2688737" y="4930480"/>
                <a:ext cx="231900" cy="2052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 name="Google Shape;163;g1edcd03e4a1_1_416"/>
            <p:cNvGrpSpPr/>
            <p:nvPr/>
          </p:nvGrpSpPr>
          <p:grpSpPr>
            <a:xfrm>
              <a:off x="1856753" y="4099200"/>
              <a:ext cx="231600" cy="1044300"/>
              <a:chOff x="1856753" y="4099200"/>
              <a:chExt cx="231600" cy="1044300"/>
            </a:xfrm>
          </p:grpSpPr>
          <p:sp>
            <p:nvSpPr>
              <p:cNvPr id="164" name="Google Shape;164;g1edcd03e4a1_1_416"/>
              <p:cNvSpPr/>
              <p:nvPr/>
            </p:nvSpPr>
            <p:spPr>
              <a:xfrm flipH="1">
                <a:off x="1856753" y="4728600"/>
                <a:ext cx="231600" cy="4149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g1edcd03e4a1_1_416"/>
              <p:cNvSpPr/>
              <p:nvPr/>
            </p:nvSpPr>
            <p:spPr>
              <a:xfrm flipH="1">
                <a:off x="1856753" y="4309200"/>
                <a:ext cx="231600" cy="8343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g1edcd03e4a1_1_416"/>
              <p:cNvSpPr/>
              <p:nvPr/>
            </p:nvSpPr>
            <p:spPr>
              <a:xfrm flipH="1">
                <a:off x="1856753" y="4518900"/>
                <a:ext cx="231600" cy="6246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g1edcd03e4a1_1_416"/>
              <p:cNvSpPr/>
              <p:nvPr/>
            </p:nvSpPr>
            <p:spPr>
              <a:xfrm flipH="1">
                <a:off x="1856753" y="4099200"/>
                <a:ext cx="231600" cy="10443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g1edcd03e4a1_1_416"/>
              <p:cNvSpPr/>
              <p:nvPr/>
            </p:nvSpPr>
            <p:spPr>
              <a:xfrm flipH="1">
                <a:off x="1856753" y="4938300"/>
                <a:ext cx="231600" cy="2052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 name="Google Shape;169;g1edcd03e4a1_1_416"/>
            <p:cNvGrpSpPr/>
            <p:nvPr/>
          </p:nvGrpSpPr>
          <p:grpSpPr>
            <a:xfrm>
              <a:off x="2228107" y="4309200"/>
              <a:ext cx="231600" cy="834300"/>
              <a:chOff x="2228107" y="4309200"/>
              <a:chExt cx="231600" cy="834300"/>
            </a:xfrm>
          </p:grpSpPr>
          <p:sp>
            <p:nvSpPr>
              <p:cNvPr id="170" name="Google Shape;170;g1edcd03e4a1_1_416"/>
              <p:cNvSpPr/>
              <p:nvPr/>
            </p:nvSpPr>
            <p:spPr>
              <a:xfrm flipH="1">
                <a:off x="2228107" y="4728600"/>
                <a:ext cx="231600" cy="4149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g1edcd03e4a1_1_416"/>
              <p:cNvSpPr/>
              <p:nvPr/>
            </p:nvSpPr>
            <p:spPr>
              <a:xfrm flipH="1">
                <a:off x="2228107" y="4309200"/>
                <a:ext cx="231600" cy="8343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g1edcd03e4a1_1_416"/>
              <p:cNvSpPr/>
              <p:nvPr/>
            </p:nvSpPr>
            <p:spPr>
              <a:xfrm flipH="1">
                <a:off x="2228107" y="4518900"/>
                <a:ext cx="231600" cy="6246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g1edcd03e4a1_1_416"/>
              <p:cNvSpPr/>
              <p:nvPr/>
            </p:nvSpPr>
            <p:spPr>
              <a:xfrm flipH="1">
                <a:off x="2228107" y="4938300"/>
                <a:ext cx="231600" cy="2052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 name="Google Shape;174;g1edcd03e4a1_1_416"/>
            <p:cNvGrpSpPr/>
            <p:nvPr/>
          </p:nvGrpSpPr>
          <p:grpSpPr>
            <a:xfrm>
              <a:off x="2599462" y="4518900"/>
              <a:ext cx="231600" cy="624600"/>
              <a:chOff x="2599462" y="4518900"/>
              <a:chExt cx="231600" cy="624600"/>
            </a:xfrm>
          </p:grpSpPr>
          <p:sp>
            <p:nvSpPr>
              <p:cNvPr id="175" name="Google Shape;175;g1edcd03e4a1_1_416"/>
              <p:cNvSpPr/>
              <p:nvPr/>
            </p:nvSpPr>
            <p:spPr>
              <a:xfrm flipH="1">
                <a:off x="2599462" y="4728600"/>
                <a:ext cx="231600" cy="4149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g1edcd03e4a1_1_416"/>
              <p:cNvSpPr/>
              <p:nvPr/>
            </p:nvSpPr>
            <p:spPr>
              <a:xfrm flipH="1">
                <a:off x="2599462" y="4518900"/>
                <a:ext cx="231600" cy="6246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g1edcd03e4a1_1_416"/>
              <p:cNvSpPr/>
              <p:nvPr/>
            </p:nvSpPr>
            <p:spPr>
              <a:xfrm flipH="1">
                <a:off x="2599462" y="4938300"/>
                <a:ext cx="231600" cy="2052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 name="Google Shape;178;g1edcd03e4a1_1_416"/>
            <p:cNvGrpSpPr/>
            <p:nvPr/>
          </p:nvGrpSpPr>
          <p:grpSpPr>
            <a:xfrm>
              <a:off x="3342171" y="4099200"/>
              <a:ext cx="231600" cy="1044300"/>
              <a:chOff x="3342171" y="4099200"/>
              <a:chExt cx="231600" cy="1044300"/>
            </a:xfrm>
          </p:grpSpPr>
          <p:sp>
            <p:nvSpPr>
              <p:cNvPr id="179" name="Google Shape;179;g1edcd03e4a1_1_416"/>
              <p:cNvSpPr/>
              <p:nvPr/>
            </p:nvSpPr>
            <p:spPr>
              <a:xfrm flipH="1">
                <a:off x="3342171" y="4728600"/>
                <a:ext cx="231600" cy="4149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g1edcd03e4a1_1_416"/>
              <p:cNvSpPr/>
              <p:nvPr/>
            </p:nvSpPr>
            <p:spPr>
              <a:xfrm flipH="1">
                <a:off x="3342171" y="4309200"/>
                <a:ext cx="231600" cy="8343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g1edcd03e4a1_1_416"/>
              <p:cNvSpPr/>
              <p:nvPr/>
            </p:nvSpPr>
            <p:spPr>
              <a:xfrm flipH="1">
                <a:off x="3342171" y="4518900"/>
                <a:ext cx="231600" cy="6246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g1edcd03e4a1_1_416"/>
              <p:cNvSpPr/>
              <p:nvPr/>
            </p:nvSpPr>
            <p:spPr>
              <a:xfrm flipH="1">
                <a:off x="3342171" y="4099200"/>
                <a:ext cx="231600" cy="10443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g1edcd03e4a1_1_416"/>
              <p:cNvSpPr/>
              <p:nvPr/>
            </p:nvSpPr>
            <p:spPr>
              <a:xfrm flipH="1">
                <a:off x="3342171" y="4938300"/>
                <a:ext cx="231600" cy="2052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 name="Google Shape;184;g1edcd03e4a1_1_416"/>
            <p:cNvGrpSpPr/>
            <p:nvPr/>
          </p:nvGrpSpPr>
          <p:grpSpPr>
            <a:xfrm>
              <a:off x="3713525" y="4309200"/>
              <a:ext cx="231600" cy="834300"/>
              <a:chOff x="3713525" y="4309200"/>
              <a:chExt cx="231600" cy="834300"/>
            </a:xfrm>
          </p:grpSpPr>
          <p:sp>
            <p:nvSpPr>
              <p:cNvPr id="185" name="Google Shape;185;g1edcd03e4a1_1_416"/>
              <p:cNvSpPr/>
              <p:nvPr/>
            </p:nvSpPr>
            <p:spPr>
              <a:xfrm flipH="1">
                <a:off x="3713525" y="4728600"/>
                <a:ext cx="231600" cy="4149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g1edcd03e4a1_1_416"/>
              <p:cNvSpPr/>
              <p:nvPr/>
            </p:nvSpPr>
            <p:spPr>
              <a:xfrm flipH="1">
                <a:off x="3713525" y="4309200"/>
                <a:ext cx="231600" cy="8343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g1edcd03e4a1_1_416"/>
              <p:cNvSpPr/>
              <p:nvPr/>
            </p:nvSpPr>
            <p:spPr>
              <a:xfrm flipH="1">
                <a:off x="3713525" y="4518900"/>
                <a:ext cx="231600" cy="6246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g1edcd03e4a1_1_416"/>
              <p:cNvSpPr/>
              <p:nvPr/>
            </p:nvSpPr>
            <p:spPr>
              <a:xfrm flipH="1">
                <a:off x="3713525" y="4938300"/>
                <a:ext cx="231600" cy="2052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 name="Google Shape;189;g1edcd03e4a1_1_416"/>
            <p:cNvGrpSpPr/>
            <p:nvPr/>
          </p:nvGrpSpPr>
          <p:grpSpPr>
            <a:xfrm>
              <a:off x="1485398" y="4309200"/>
              <a:ext cx="231600" cy="834300"/>
              <a:chOff x="1485398" y="4309200"/>
              <a:chExt cx="231600" cy="834300"/>
            </a:xfrm>
          </p:grpSpPr>
          <p:sp>
            <p:nvSpPr>
              <p:cNvPr id="190" name="Google Shape;190;g1edcd03e4a1_1_416"/>
              <p:cNvSpPr/>
              <p:nvPr/>
            </p:nvSpPr>
            <p:spPr>
              <a:xfrm flipH="1">
                <a:off x="1485398" y="4728600"/>
                <a:ext cx="231600" cy="4149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g1edcd03e4a1_1_416"/>
              <p:cNvSpPr/>
              <p:nvPr/>
            </p:nvSpPr>
            <p:spPr>
              <a:xfrm flipH="1">
                <a:off x="1485398" y="4309200"/>
                <a:ext cx="231600" cy="8343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g1edcd03e4a1_1_416"/>
              <p:cNvSpPr/>
              <p:nvPr/>
            </p:nvSpPr>
            <p:spPr>
              <a:xfrm flipH="1">
                <a:off x="1485398" y="4518900"/>
                <a:ext cx="231600" cy="6246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g1edcd03e4a1_1_416"/>
              <p:cNvSpPr/>
              <p:nvPr/>
            </p:nvSpPr>
            <p:spPr>
              <a:xfrm flipH="1">
                <a:off x="1485398" y="4938300"/>
                <a:ext cx="231600" cy="2052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4" name="Google Shape;194;g1edcd03e4a1_1_416"/>
            <p:cNvGrpSpPr/>
            <p:nvPr/>
          </p:nvGrpSpPr>
          <p:grpSpPr>
            <a:xfrm>
              <a:off x="4084879" y="4518900"/>
              <a:ext cx="231600" cy="624600"/>
              <a:chOff x="4084879" y="4518900"/>
              <a:chExt cx="231600" cy="624600"/>
            </a:xfrm>
          </p:grpSpPr>
          <p:sp>
            <p:nvSpPr>
              <p:cNvPr id="195" name="Google Shape;195;g1edcd03e4a1_1_416"/>
              <p:cNvSpPr/>
              <p:nvPr/>
            </p:nvSpPr>
            <p:spPr>
              <a:xfrm flipH="1">
                <a:off x="4084879" y="4728600"/>
                <a:ext cx="231600" cy="4149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g1edcd03e4a1_1_416"/>
              <p:cNvSpPr/>
              <p:nvPr/>
            </p:nvSpPr>
            <p:spPr>
              <a:xfrm flipH="1">
                <a:off x="4084879" y="4518900"/>
                <a:ext cx="231600" cy="6246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g1edcd03e4a1_1_416"/>
              <p:cNvSpPr/>
              <p:nvPr/>
            </p:nvSpPr>
            <p:spPr>
              <a:xfrm flipH="1">
                <a:off x="4084879" y="4938300"/>
                <a:ext cx="231600" cy="2052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 name="Google Shape;198;g1edcd03e4a1_1_416"/>
            <p:cNvGrpSpPr/>
            <p:nvPr/>
          </p:nvGrpSpPr>
          <p:grpSpPr>
            <a:xfrm>
              <a:off x="2970816" y="4309200"/>
              <a:ext cx="231600" cy="834300"/>
              <a:chOff x="2970816" y="4309200"/>
              <a:chExt cx="231600" cy="834300"/>
            </a:xfrm>
          </p:grpSpPr>
          <p:sp>
            <p:nvSpPr>
              <p:cNvPr id="199" name="Google Shape;199;g1edcd03e4a1_1_416"/>
              <p:cNvSpPr/>
              <p:nvPr/>
            </p:nvSpPr>
            <p:spPr>
              <a:xfrm flipH="1">
                <a:off x="2970816" y="4728600"/>
                <a:ext cx="231600" cy="4149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g1edcd03e4a1_1_416"/>
              <p:cNvSpPr/>
              <p:nvPr/>
            </p:nvSpPr>
            <p:spPr>
              <a:xfrm flipH="1">
                <a:off x="2970816" y="4309200"/>
                <a:ext cx="231600" cy="8343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g1edcd03e4a1_1_416"/>
              <p:cNvSpPr/>
              <p:nvPr/>
            </p:nvSpPr>
            <p:spPr>
              <a:xfrm flipH="1">
                <a:off x="2970816" y="4518900"/>
                <a:ext cx="231600" cy="6246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g1edcd03e4a1_1_416"/>
              <p:cNvSpPr/>
              <p:nvPr/>
            </p:nvSpPr>
            <p:spPr>
              <a:xfrm flipH="1">
                <a:off x="2970816" y="4938300"/>
                <a:ext cx="231600" cy="2052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3" name="Google Shape;203;g1edcd03e4a1_1_416"/>
            <p:cNvGrpSpPr/>
            <p:nvPr/>
          </p:nvGrpSpPr>
          <p:grpSpPr>
            <a:xfrm>
              <a:off x="4456234" y="4309200"/>
              <a:ext cx="231600" cy="834300"/>
              <a:chOff x="4456234" y="4309200"/>
              <a:chExt cx="231600" cy="834300"/>
            </a:xfrm>
          </p:grpSpPr>
          <p:sp>
            <p:nvSpPr>
              <p:cNvPr id="204" name="Google Shape;204;g1edcd03e4a1_1_416"/>
              <p:cNvSpPr/>
              <p:nvPr/>
            </p:nvSpPr>
            <p:spPr>
              <a:xfrm flipH="1">
                <a:off x="4456234" y="4728600"/>
                <a:ext cx="231600" cy="4149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g1edcd03e4a1_1_416"/>
              <p:cNvSpPr/>
              <p:nvPr/>
            </p:nvSpPr>
            <p:spPr>
              <a:xfrm flipH="1">
                <a:off x="4456234" y="4309200"/>
                <a:ext cx="231600" cy="8343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g1edcd03e4a1_1_416"/>
              <p:cNvSpPr/>
              <p:nvPr/>
            </p:nvSpPr>
            <p:spPr>
              <a:xfrm flipH="1">
                <a:off x="4456234" y="4518900"/>
                <a:ext cx="231600" cy="6246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g1edcd03e4a1_1_416"/>
              <p:cNvSpPr/>
              <p:nvPr/>
            </p:nvSpPr>
            <p:spPr>
              <a:xfrm flipH="1">
                <a:off x="4456234" y="4938300"/>
                <a:ext cx="231600" cy="2052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 name="Google Shape;208;g1edcd03e4a1_1_416"/>
            <p:cNvGrpSpPr/>
            <p:nvPr/>
          </p:nvGrpSpPr>
          <p:grpSpPr>
            <a:xfrm>
              <a:off x="4827588" y="4099200"/>
              <a:ext cx="231600" cy="1044300"/>
              <a:chOff x="4827588" y="4099200"/>
              <a:chExt cx="231600" cy="1044300"/>
            </a:xfrm>
          </p:grpSpPr>
          <p:sp>
            <p:nvSpPr>
              <p:cNvPr id="209" name="Google Shape;209;g1edcd03e4a1_1_416"/>
              <p:cNvSpPr/>
              <p:nvPr/>
            </p:nvSpPr>
            <p:spPr>
              <a:xfrm flipH="1">
                <a:off x="4827588" y="4728600"/>
                <a:ext cx="231600" cy="4149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g1edcd03e4a1_1_416"/>
              <p:cNvSpPr/>
              <p:nvPr/>
            </p:nvSpPr>
            <p:spPr>
              <a:xfrm flipH="1">
                <a:off x="4827588" y="4309200"/>
                <a:ext cx="231600" cy="8343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g1edcd03e4a1_1_416"/>
              <p:cNvSpPr/>
              <p:nvPr/>
            </p:nvSpPr>
            <p:spPr>
              <a:xfrm flipH="1">
                <a:off x="4827588" y="4518900"/>
                <a:ext cx="231600" cy="6246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g1edcd03e4a1_1_416"/>
              <p:cNvSpPr/>
              <p:nvPr/>
            </p:nvSpPr>
            <p:spPr>
              <a:xfrm flipH="1">
                <a:off x="4827588" y="4099200"/>
                <a:ext cx="231600" cy="10443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g1edcd03e4a1_1_416"/>
              <p:cNvSpPr/>
              <p:nvPr/>
            </p:nvSpPr>
            <p:spPr>
              <a:xfrm flipH="1">
                <a:off x="4827588" y="4938300"/>
                <a:ext cx="231600" cy="2052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 name="Google Shape;214;g1edcd03e4a1_1_416"/>
            <p:cNvGrpSpPr/>
            <p:nvPr/>
          </p:nvGrpSpPr>
          <p:grpSpPr>
            <a:xfrm>
              <a:off x="5198943" y="4309200"/>
              <a:ext cx="231600" cy="834300"/>
              <a:chOff x="5198943" y="4309200"/>
              <a:chExt cx="231600" cy="834300"/>
            </a:xfrm>
          </p:grpSpPr>
          <p:sp>
            <p:nvSpPr>
              <p:cNvPr id="215" name="Google Shape;215;g1edcd03e4a1_1_416"/>
              <p:cNvSpPr/>
              <p:nvPr/>
            </p:nvSpPr>
            <p:spPr>
              <a:xfrm flipH="1">
                <a:off x="5198943" y="4728600"/>
                <a:ext cx="231600" cy="4149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g1edcd03e4a1_1_416"/>
              <p:cNvSpPr/>
              <p:nvPr/>
            </p:nvSpPr>
            <p:spPr>
              <a:xfrm flipH="1">
                <a:off x="5198943" y="4309200"/>
                <a:ext cx="231600" cy="8343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g1edcd03e4a1_1_416"/>
              <p:cNvSpPr/>
              <p:nvPr/>
            </p:nvSpPr>
            <p:spPr>
              <a:xfrm flipH="1">
                <a:off x="5198943" y="4518900"/>
                <a:ext cx="231600" cy="6246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g1edcd03e4a1_1_416"/>
              <p:cNvSpPr/>
              <p:nvPr/>
            </p:nvSpPr>
            <p:spPr>
              <a:xfrm flipH="1">
                <a:off x="5198943" y="4938300"/>
                <a:ext cx="231600" cy="2052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 name="Google Shape;219;g1edcd03e4a1_1_416"/>
            <p:cNvGrpSpPr/>
            <p:nvPr/>
          </p:nvGrpSpPr>
          <p:grpSpPr>
            <a:xfrm>
              <a:off x="5570297" y="4518900"/>
              <a:ext cx="231600" cy="624600"/>
              <a:chOff x="5570297" y="4518900"/>
              <a:chExt cx="231600" cy="624600"/>
            </a:xfrm>
          </p:grpSpPr>
          <p:sp>
            <p:nvSpPr>
              <p:cNvPr id="220" name="Google Shape;220;g1edcd03e4a1_1_416"/>
              <p:cNvSpPr/>
              <p:nvPr/>
            </p:nvSpPr>
            <p:spPr>
              <a:xfrm flipH="1">
                <a:off x="5570297" y="4728600"/>
                <a:ext cx="231600" cy="4149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g1edcd03e4a1_1_416"/>
              <p:cNvSpPr/>
              <p:nvPr/>
            </p:nvSpPr>
            <p:spPr>
              <a:xfrm flipH="1">
                <a:off x="5570297" y="4518900"/>
                <a:ext cx="231600" cy="6246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g1edcd03e4a1_1_416"/>
              <p:cNvSpPr/>
              <p:nvPr/>
            </p:nvSpPr>
            <p:spPr>
              <a:xfrm flipH="1">
                <a:off x="5570297" y="4938300"/>
                <a:ext cx="231600" cy="2052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 name="Google Shape;223;g1edcd03e4a1_1_416"/>
            <p:cNvGrpSpPr/>
            <p:nvPr/>
          </p:nvGrpSpPr>
          <p:grpSpPr>
            <a:xfrm>
              <a:off x="5941652" y="4309200"/>
              <a:ext cx="231600" cy="834300"/>
              <a:chOff x="5941652" y="4309200"/>
              <a:chExt cx="231600" cy="834300"/>
            </a:xfrm>
          </p:grpSpPr>
          <p:sp>
            <p:nvSpPr>
              <p:cNvPr id="224" name="Google Shape;224;g1edcd03e4a1_1_416"/>
              <p:cNvSpPr/>
              <p:nvPr/>
            </p:nvSpPr>
            <p:spPr>
              <a:xfrm flipH="1">
                <a:off x="5941652" y="4728600"/>
                <a:ext cx="231600" cy="4149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g1edcd03e4a1_1_416"/>
              <p:cNvSpPr/>
              <p:nvPr/>
            </p:nvSpPr>
            <p:spPr>
              <a:xfrm flipH="1">
                <a:off x="5941652" y="4309200"/>
                <a:ext cx="231600" cy="8343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g1edcd03e4a1_1_416"/>
              <p:cNvSpPr/>
              <p:nvPr/>
            </p:nvSpPr>
            <p:spPr>
              <a:xfrm flipH="1">
                <a:off x="5941652" y="4518900"/>
                <a:ext cx="231600" cy="6246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g1edcd03e4a1_1_416"/>
              <p:cNvSpPr/>
              <p:nvPr/>
            </p:nvSpPr>
            <p:spPr>
              <a:xfrm flipH="1">
                <a:off x="5941652" y="4938300"/>
                <a:ext cx="231600" cy="2052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 name="Google Shape;228;g1edcd03e4a1_1_416"/>
            <p:cNvGrpSpPr/>
            <p:nvPr/>
          </p:nvGrpSpPr>
          <p:grpSpPr>
            <a:xfrm>
              <a:off x="6313006" y="4099200"/>
              <a:ext cx="231600" cy="1044300"/>
              <a:chOff x="6313006" y="4099200"/>
              <a:chExt cx="231600" cy="1044300"/>
            </a:xfrm>
          </p:grpSpPr>
          <p:sp>
            <p:nvSpPr>
              <p:cNvPr id="229" name="Google Shape;229;g1edcd03e4a1_1_416"/>
              <p:cNvSpPr/>
              <p:nvPr/>
            </p:nvSpPr>
            <p:spPr>
              <a:xfrm flipH="1">
                <a:off x="6313006" y="4728600"/>
                <a:ext cx="231600" cy="4149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g1edcd03e4a1_1_416"/>
              <p:cNvSpPr/>
              <p:nvPr/>
            </p:nvSpPr>
            <p:spPr>
              <a:xfrm flipH="1">
                <a:off x="6313006" y="4309200"/>
                <a:ext cx="231600" cy="8343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g1edcd03e4a1_1_416"/>
              <p:cNvSpPr/>
              <p:nvPr/>
            </p:nvSpPr>
            <p:spPr>
              <a:xfrm flipH="1">
                <a:off x="6313006" y="4518900"/>
                <a:ext cx="231600" cy="6246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g1edcd03e4a1_1_416"/>
              <p:cNvSpPr/>
              <p:nvPr/>
            </p:nvSpPr>
            <p:spPr>
              <a:xfrm flipH="1">
                <a:off x="6313006" y="4099200"/>
                <a:ext cx="231600" cy="10443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g1edcd03e4a1_1_416"/>
              <p:cNvSpPr/>
              <p:nvPr/>
            </p:nvSpPr>
            <p:spPr>
              <a:xfrm flipH="1">
                <a:off x="6313006" y="4938300"/>
                <a:ext cx="231600" cy="2052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 name="Google Shape;234;g1edcd03e4a1_1_416"/>
            <p:cNvGrpSpPr/>
            <p:nvPr/>
          </p:nvGrpSpPr>
          <p:grpSpPr>
            <a:xfrm>
              <a:off x="6684361" y="4309200"/>
              <a:ext cx="231600" cy="834300"/>
              <a:chOff x="6684361" y="4309200"/>
              <a:chExt cx="231600" cy="834300"/>
            </a:xfrm>
          </p:grpSpPr>
          <p:sp>
            <p:nvSpPr>
              <p:cNvPr id="235" name="Google Shape;235;g1edcd03e4a1_1_416"/>
              <p:cNvSpPr/>
              <p:nvPr/>
            </p:nvSpPr>
            <p:spPr>
              <a:xfrm flipH="1">
                <a:off x="6684361" y="4728600"/>
                <a:ext cx="231600" cy="4149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g1edcd03e4a1_1_416"/>
              <p:cNvSpPr/>
              <p:nvPr/>
            </p:nvSpPr>
            <p:spPr>
              <a:xfrm flipH="1">
                <a:off x="6684361" y="4309200"/>
                <a:ext cx="231600" cy="8343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g1edcd03e4a1_1_416"/>
              <p:cNvSpPr/>
              <p:nvPr/>
            </p:nvSpPr>
            <p:spPr>
              <a:xfrm flipH="1">
                <a:off x="6684361" y="4518900"/>
                <a:ext cx="231600" cy="6246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g1edcd03e4a1_1_416"/>
              <p:cNvSpPr/>
              <p:nvPr/>
            </p:nvSpPr>
            <p:spPr>
              <a:xfrm flipH="1">
                <a:off x="6684361" y="4938300"/>
                <a:ext cx="231600" cy="2052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9" name="Google Shape;239;g1edcd03e4a1_1_416"/>
            <p:cNvGrpSpPr/>
            <p:nvPr/>
          </p:nvGrpSpPr>
          <p:grpSpPr>
            <a:xfrm>
              <a:off x="7055715" y="4518900"/>
              <a:ext cx="231600" cy="624600"/>
              <a:chOff x="7055715" y="4518900"/>
              <a:chExt cx="231600" cy="624600"/>
            </a:xfrm>
          </p:grpSpPr>
          <p:sp>
            <p:nvSpPr>
              <p:cNvPr id="240" name="Google Shape;240;g1edcd03e4a1_1_416"/>
              <p:cNvSpPr/>
              <p:nvPr/>
            </p:nvSpPr>
            <p:spPr>
              <a:xfrm flipH="1">
                <a:off x="7055715" y="4728600"/>
                <a:ext cx="231600" cy="4149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g1edcd03e4a1_1_416"/>
              <p:cNvSpPr/>
              <p:nvPr/>
            </p:nvSpPr>
            <p:spPr>
              <a:xfrm flipH="1">
                <a:off x="7055715" y="4518900"/>
                <a:ext cx="231600" cy="6246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g1edcd03e4a1_1_416"/>
              <p:cNvSpPr/>
              <p:nvPr/>
            </p:nvSpPr>
            <p:spPr>
              <a:xfrm flipH="1">
                <a:off x="7055715" y="4938300"/>
                <a:ext cx="231600" cy="2052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3" name="Google Shape;243;g1edcd03e4a1_1_416"/>
            <p:cNvGrpSpPr/>
            <p:nvPr/>
          </p:nvGrpSpPr>
          <p:grpSpPr>
            <a:xfrm>
              <a:off x="7798424" y="4099200"/>
              <a:ext cx="231600" cy="1044300"/>
              <a:chOff x="7798424" y="4099200"/>
              <a:chExt cx="231600" cy="1044300"/>
            </a:xfrm>
          </p:grpSpPr>
          <p:sp>
            <p:nvSpPr>
              <p:cNvPr id="244" name="Google Shape;244;g1edcd03e4a1_1_416"/>
              <p:cNvSpPr/>
              <p:nvPr/>
            </p:nvSpPr>
            <p:spPr>
              <a:xfrm flipH="1">
                <a:off x="7798424" y="4728600"/>
                <a:ext cx="231600" cy="4149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g1edcd03e4a1_1_416"/>
              <p:cNvSpPr/>
              <p:nvPr/>
            </p:nvSpPr>
            <p:spPr>
              <a:xfrm flipH="1">
                <a:off x="7798424" y="4309200"/>
                <a:ext cx="231600" cy="8343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g1edcd03e4a1_1_416"/>
              <p:cNvSpPr/>
              <p:nvPr/>
            </p:nvSpPr>
            <p:spPr>
              <a:xfrm flipH="1">
                <a:off x="7798424" y="4518900"/>
                <a:ext cx="231600" cy="6246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g1edcd03e4a1_1_416"/>
              <p:cNvSpPr/>
              <p:nvPr/>
            </p:nvSpPr>
            <p:spPr>
              <a:xfrm flipH="1">
                <a:off x="7798424" y="4099200"/>
                <a:ext cx="231600" cy="10443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g1edcd03e4a1_1_416"/>
              <p:cNvSpPr/>
              <p:nvPr/>
            </p:nvSpPr>
            <p:spPr>
              <a:xfrm flipH="1">
                <a:off x="7798424" y="4938300"/>
                <a:ext cx="231600" cy="2052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 name="Google Shape;249;g1edcd03e4a1_1_416"/>
            <p:cNvGrpSpPr/>
            <p:nvPr/>
          </p:nvGrpSpPr>
          <p:grpSpPr>
            <a:xfrm>
              <a:off x="8169779" y="4309200"/>
              <a:ext cx="231600" cy="834300"/>
              <a:chOff x="8169779" y="4309200"/>
              <a:chExt cx="231600" cy="834300"/>
            </a:xfrm>
          </p:grpSpPr>
          <p:sp>
            <p:nvSpPr>
              <p:cNvPr id="250" name="Google Shape;250;g1edcd03e4a1_1_416"/>
              <p:cNvSpPr/>
              <p:nvPr/>
            </p:nvSpPr>
            <p:spPr>
              <a:xfrm flipH="1">
                <a:off x="8169779" y="4728600"/>
                <a:ext cx="231600" cy="4149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g1edcd03e4a1_1_416"/>
              <p:cNvSpPr/>
              <p:nvPr/>
            </p:nvSpPr>
            <p:spPr>
              <a:xfrm flipH="1">
                <a:off x="8169779" y="4309200"/>
                <a:ext cx="231600" cy="8343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g1edcd03e4a1_1_416"/>
              <p:cNvSpPr/>
              <p:nvPr/>
            </p:nvSpPr>
            <p:spPr>
              <a:xfrm flipH="1">
                <a:off x="8169779" y="4518900"/>
                <a:ext cx="231600" cy="6246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g1edcd03e4a1_1_416"/>
              <p:cNvSpPr/>
              <p:nvPr/>
            </p:nvSpPr>
            <p:spPr>
              <a:xfrm flipH="1">
                <a:off x="8169779" y="4938300"/>
                <a:ext cx="231600" cy="2052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 name="Google Shape;254;g1edcd03e4a1_1_416"/>
            <p:cNvGrpSpPr/>
            <p:nvPr/>
          </p:nvGrpSpPr>
          <p:grpSpPr>
            <a:xfrm>
              <a:off x="7427070" y="4309200"/>
              <a:ext cx="231600" cy="834300"/>
              <a:chOff x="7427070" y="4309200"/>
              <a:chExt cx="231600" cy="834300"/>
            </a:xfrm>
          </p:grpSpPr>
          <p:sp>
            <p:nvSpPr>
              <p:cNvPr id="255" name="Google Shape;255;g1edcd03e4a1_1_416"/>
              <p:cNvSpPr/>
              <p:nvPr/>
            </p:nvSpPr>
            <p:spPr>
              <a:xfrm flipH="1">
                <a:off x="7427070" y="4728600"/>
                <a:ext cx="231600" cy="4149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g1edcd03e4a1_1_416"/>
              <p:cNvSpPr/>
              <p:nvPr/>
            </p:nvSpPr>
            <p:spPr>
              <a:xfrm flipH="1">
                <a:off x="7427070" y="4309200"/>
                <a:ext cx="231600" cy="8343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g1edcd03e4a1_1_416"/>
              <p:cNvSpPr/>
              <p:nvPr/>
            </p:nvSpPr>
            <p:spPr>
              <a:xfrm flipH="1">
                <a:off x="7427070" y="4518900"/>
                <a:ext cx="231600" cy="6246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g1edcd03e4a1_1_416"/>
              <p:cNvSpPr/>
              <p:nvPr/>
            </p:nvSpPr>
            <p:spPr>
              <a:xfrm flipH="1">
                <a:off x="7427070" y="4938300"/>
                <a:ext cx="231600" cy="2052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 name="Google Shape;259;g1edcd03e4a1_1_416"/>
            <p:cNvGrpSpPr/>
            <p:nvPr/>
          </p:nvGrpSpPr>
          <p:grpSpPr>
            <a:xfrm>
              <a:off x="8541133" y="4518900"/>
              <a:ext cx="231600" cy="624600"/>
              <a:chOff x="8541133" y="4518900"/>
              <a:chExt cx="231600" cy="624600"/>
            </a:xfrm>
          </p:grpSpPr>
          <p:sp>
            <p:nvSpPr>
              <p:cNvPr id="260" name="Google Shape;260;g1edcd03e4a1_1_416"/>
              <p:cNvSpPr/>
              <p:nvPr/>
            </p:nvSpPr>
            <p:spPr>
              <a:xfrm flipH="1">
                <a:off x="8541133" y="4728600"/>
                <a:ext cx="231600" cy="4149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g1edcd03e4a1_1_416"/>
              <p:cNvSpPr/>
              <p:nvPr/>
            </p:nvSpPr>
            <p:spPr>
              <a:xfrm flipH="1">
                <a:off x="8541133" y="4518900"/>
                <a:ext cx="231600" cy="6246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g1edcd03e4a1_1_416"/>
              <p:cNvSpPr/>
              <p:nvPr/>
            </p:nvSpPr>
            <p:spPr>
              <a:xfrm flipH="1">
                <a:off x="8541133" y="4938300"/>
                <a:ext cx="231600" cy="2052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 name="Google Shape;263;g1edcd03e4a1_1_416"/>
            <p:cNvGrpSpPr/>
            <p:nvPr/>
          </p:nvGrpSpPr>
          <p:grpSpPr>
            <a:xfrm>
              <a:off x="8912488" y="4309200"/>
              <a:ext cx="231600" cy="834300"/>
              <a:chOff x="8912488" y="4309200"/>
              <a:chExt cx="231600" cy="834300"/>
            </a:xfrm>
          </p:grpSpPr>
          <p:sp>
            <p:nvSpPr>
              <p:cNvPr id="264" name="Google Shape;264;g1edcd03e4a1_1_416"/>
              <p:cNvSpPr/>
              <p:nvPr/>
            </p:nvSpPr>
            <p:spPr>
              <a:xfrm flipH="1">
                <a:off x="8912488" y="4728600"/>
                <a:ext cx="231600" cy="4149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g1edcd03e4a1_1_416"/>
              <p:cNvSpPr/>
              <p:nvPr/>
            </p:nvSpPr>
            <p:spPr>
              <a:xfrm flipH="1">
                <a:off x="8912488" y="4309200"/>
                <a:ext cx="231600" cy="8343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g1edcd03e4a1_1_416"/>
              <p:cNvSpPr/>
              <p:nvPr/>
            </p:nvSpPr>
            <p:spPr>
              <a:xfrm flipH="1">
                <a:off x="8912488" y="4518900"/>
                <a:ext cx="231600" cy="6246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g1edcd03e4a1_1_416"/>
              <p:cNvSpPr/>
              <p:nvPr/>
            </p:nvSpPr>
            <p:spPr>
              <a:xfrm flipH="1">
                <a:off x="8912488" y="4938300"/>
                <a:ext cx="231600" cy="2052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68" name="Google Shape;268;g1edcd03e4a1_1_416"/>
          <p:cNvSpPr txBox="1"/>
          <p:nvPr>
            <p:ph hasCustomPrompt="1" type="title"/>
          </p:nvPr>
        </p:nvSpPr>
        <p:spPr>
          <a:xfrm>
            <a:off x="1388625" y="772725"/>
            <a:ext cx="6366900" cy="1863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269" name="Google Shape;269;g1edcd03e4a1_1_416"/>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Clr>
                <a:schemeClr val="lt1"/>
              </a:buClr>
              <a:buSzPts val="1300"/>
              <a:buChar char="●"/>
              <a:defRPr>
                <a:solidFill>
                  <a:schemeClr val="lt1"/>
                </a:solidFill>
              </a:defRPr>
            </a:lvl1pPr>
            <a:lvl2pPr indent="-298450" lvl="1" marL="914400" algn="ctr">
              <a:lnSpc>
                <a:spcPct val="115000"/>
              </a:lnSpc>
              <a:spcBef>
                <a:spcPts val="0"/>
              </a:spcBef>
              <a:spcAft>
                <a:spcPts val="0"/>
              </a:spcAft>
              <a:buClr>
                <a:schemeClr val="lt1"/>
              </a:buClr>
              <a:buSzPts val="1100"/>
              <a:buChar char="○"/>
              <a:defRPr>
                <a:solidFill>
                  <a:schemeClr val="lt1"/>
                </a:solidFill>
              </a:defRPr>
            </a:lvl2pPr>
            <a:lvl3pPr indent="-298450" lvl="2" marL="1371600" algn="ctr">
              <a:lnSpc>
                <a:spcPct val="115000"/>
              </a:lnSpc>
              <a:spcBef>
                <a:spcPts val="0"/>
              </a:spcBef>
              <a:spcAft>
                <a:spcPts val="0"/>
              </a:spcAft>
              <a:buClr>
                <a:schemeClr val="lt1"/>
              </a:buClr>
              <a:buSzPts val="1100"/>
              <a:buChar char="■"/>
              <a:defRPr>
                <a:solidFill>
                  <a:schemeClr val="lt1"/>
                </a:solidFill>
              </a:defRPr>
            </a:lvl3pPr>
            <a:lvl4pPr indent="-298450" lvl="3" marL="1828800" algn="ctr">
              <a:lnSpc>
                <a:spcPct val="115000"/>
              </a:lnSpc>
              <a:spcBef>
                <a:spcPts val="0"/>
              </a:spcBef>
              <a:spcAft>
                <a:spcPts val="0"/>
              </a:spcAft>
              <a:buClr>
                <a:schemeClr val="lt1"/>
              </a:buClr>
              <a:buSzPts val="1100"/>
              <a:buChar char="●"/>
              <a:defRPr>
                <a:solidFill>
                  <a:schemeClr val="lt1"/>
                </a:solidFill>
              </a:defRPr>
            </a:lvl4pPr>
            <a:lvl5pPr indent="-298450" lvl="4" marL="2286000" algn="ctr">
              <a:lnSpc>
                <a:spcPct val="115000"/>
              </a:lnSpc>
              <a:spcBef>
                <a:spcPts val="0"/>
              </a:spcBef>
              <a:spcAft>
                <a:spcPts val="0"/>
              </a:spcAft>
              <a:buClr>
                <a:schemeClr val="lt1"/>
              </a:buClr>
              <a:buSzPts val="1100"/>
              <a:buChar char="○"/>
              <a:defRPr>
                <a:solidFill>
                  <a:schemeClr val="lt1"/>
                </a:solidFill>
              </a:defRPr>
            </a:lvl5pPr>
            <a:lvl6pPr indent="-298450" lvl="5" marL="2743200" algn="ctr">
              <a:lnSpc>
                <a:spcPct val="115000"/>
              </a:lnSpc>
              <a:spcBef>
                <a:spcPts val="0"/>
              </a:spcBef>
              <a:spcAft>
                <a:spcPts val="0"/>
              </a:spcAft>
              <a:buClr>
                <a:schemeClr val="lt1"/>
              </a:buClr>
              <a:buSzPts val="1100"/>
              <a:buChar char="■"/>
              <a:defRPr>
                <a:solidFill>
                  <a:schemeClr val="lt1"/>
                </a:solidFill>
              </a:defRPr>
            </a:lvl6pPr>
            <a:lvl7pPr indent="-298450" lvl="6" marL="3200400" algn="ctr">
              <a:lnSpc>
                <a:spcPct val="115000"/>
              </a:lnSpc>
              <a:spcBef>
                <a:spcPts val="0"/>
              </a:spcBef>
              <a:spcAft>
                <a:spcPts val="0"/>
              </a:spcAft>
              <a:buClr>
                <a:schemeClr val="lt1"/>
              </a:buClr>
              <a:buSzPts val="1100"/>
              <a:buChar char="●"/>
              <a:defRPr>
                <a:solidFill>
                  <a:schemeClr val="lt1"/>
                </a:solidFill>
              </a:defRPr>
            </a:lvl7pPr>
            <a:lvl8pPr indent="-298450" lvl="7" marL="3657600" algn="ctr">
              <a:lnSpc>
                <a:spcPct val="115000"/>
              </a:lnSpc>
              <a:spcBef>
                <a:spcPts val="0"/>
              </a:spcBef>
              <a:spcAft>
                <a:spcPts val="0"/>
              </a:spcAft>
              <a:buClr>
                <a:schemeClr val="lt1"/>
              </a:buClr>
              <a:buSzPts val="1100"/>
              <a:buChar char="○"/>
              <a:defRPr>
                <a:solidFill>
                  <a:schemeClr val="lt1"/>
                </a:solidFill>
              </a:defRPr>
            </a:lvl8pPr>
            <a:lvl9pPr indent="-298450" lvl="8" marL="4114800" algn="ctr">
              <a:lnSpc>
                <a:spcPct val="115000"/>
              </a:lnSpc>
              <a:spcBef>
                <a:spcPts val="0"/>
              </a:spcBef>
              <a:spcAft>
                <a:spcPts val="0"/>
              </a:spcAft>
              <a:buClr>
                <a:schemeClr val="lt1"/>
              </a:buClr>
              <a:buSzPts val="1100"/>
              <a:buChar char="■"/>
              <a:defRPr>
                <a:solidFill>
                  <a:schemeClr val="lt1"/>
                </a:solidFill>
              </a:defRPr>
            </a:lvl9pPr>
          </a:lstStyle>
          <a:p/>
        </p:txBody>
      </p:sp>
      <p:sp>
        <p:nvSpPr>
          <p:cNvPr id="270" name="Google Shape;270;g1edcd03e4a1_1_41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g1edcd03e4a1_1_54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grpSp>
        <p:nvGrpSpPr>
          <p:cNvPr id="50" name="Google Shape;50;g1edcd03e4a1_1_359"/>
          <p:cNvGrpSpPr/>
          <p:nvPr/>
        </p:nvGrpSpPr>
        <p:grpSpPr>
          <a:xfrm>
            <a:off x="625966" y="299376"/>
            <a:ext cx="999312" cy="999312"/>
            <a:chOff x="348199" y="179450"/>
            <a:chExt cx="1116300" cy="1116300"/>
          </a:xfrm>
        </p:grpSpPr>
        <p:sp>
          <p:nvSpPr>
            <p:cNvPr id="51" name="Google Shape;51;g1edcd03e4a1_1_359"/>
            <p:cNvSpPr/>
            <p:nvPr/>
          </p:nvSpPr>
          <p:spPr>
            <a:xfrm rot="-5400000">
              <a:off x="574557" y="405788"/>
              <a:ext cx="663600" cy="663600"/>
            </a:xfrm>
            <a:prstGeom prst="pie">
              <a:avLst>
                <a:gd fmla="val 10792838" name="adj1"/>
                <a:gd fmla="val 16200000" name="adj2"/>
              </a:avLst>
            </a:prstGeom>
            <a:solidFill>
              <a:schemeClr val="dk2">
                <a:alpha val="1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g1edcd03e4a1_1_359"/>
            <p:cNvSpPr/>
            <p:nvPr/>
          </p:nvSpPr>
          <p:spPr>
            <a:xfrm rot="-5400000">
              <a:off x="348199" y="179450"/>
              <a:ext cx="1116300" cy="1116300"/>
            </a:xfrm>
            <a:prstGeom prst="pie">
              <a:avLst>
                <a:gd fmla="val 10792838" name="adj1"/>
                <a:gd fmla="val 16200000" name="adj2"/>
              </a:avLst>
            </a:prstGeom>
            <a:solidFill>
              <a:schemeClr val="dk2">
                <a:alpha val="1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 name="Google Shape;53;g1edcd03e4a1_1_359"/>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4" name="Google Shape;54;g1edcd03e4a1_1_359"/>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5" name="Google Shape;55;g1edcd03e4a1_1_35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6" name="Shape 56"/>
        <p:cNvGrpSpPr/>
        <p:nvPr/>
      </p:nvGrpSpPr>
      <p:grpSpPr>
        <a:xfrm>
          <a:off x="0" y="0"/>
          <a:ext cx="0" cy="0"/>
          <a:chOff x="0" y="0"/>
          <a:chExt cx="0" cy="0"/>
        </a:xfrm>
      </p:grpSpPr>
      <p:grpSp>
        <p:nvGrpSpPr>
          <p:cNvPr id="57" name="Google Shape;57;g1edcd03e4a1_1_324"/>
          <p:cNvGrpSpPr/>
          <p:nvPr/>
        </p:nvGrpSpPr>
        <p:grpSpPr>
          <a:xfrm>
            <a:off x="146769" y="3406"/>
            <a:ext cx="1233214" cy="1384535"/>
            <a:chOff x="146769" y="3406"/>
            <a:chExt cx="1233214" cy="1384535"/>
          </a:xfrm>
        </p:grpSpPr>
        <p:grpSp>
          <p:nvGrpSpPr>
            <p:cNvPr id="58" name="Google Shape;58;g1edcd03e4a1_1_324"/>
            <p:cNvGrpSpPr/>
            <p:nvPr/>
          </p:nvGrpSpPr>
          <p:grpSpPr>
            <a:xfrm>
              <a:off x="1063183" y="3406"/>
              <a:ext cx="316800" cy="688513"/>
              <a:chOff x="1063183" y="3406"/>
              <a:chExt cx="316800" cy="688513"/>
            </a:xfrm>
          </p:grpSpPr>
          <p:sp>
            <p:nvSpPr>
              <p:cNvPr id="59" name="Google Shape;59;g1edcd03e4a1_1_324"/>
              <p:cNvSpPr/>
              <p:nvPr/>
            </p:nvSpPr>
            <p:spPr>
              <a:xfrm rot="10800000">
                <a:off x="1063183" y="3419"/>
                <a:ext cx="316800" cy="6885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g1edcd03e4a1_1_324"/>
              <p:cNvSpPr/>
              <p:nvPr/>
            </p:nvSpPr>
            <p:spPr>
              <a:xfrm rot="10800000">
                <a:off x="1063183" y="3406"/>
                <a:ext cx="316800" cy="3405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 name="Google Shape;61;g1edcd03e4a1_1_324"/>
            <p:cNvGrpSpPr/>
            <p:nvPr/>
          </p:nvGrpSpPr>
          <p:grpSpPr>
            <a:xfrm>
              <a:off x="604976" y="3406"/>
              <a:ext cx="316800" cy="1036524"/>
              <a:chOff x="604976" y="3406"/>
              <a:chExt cx="316800" cy="1036524"/>
            </a:xfrm>
          </p:grpSpPr>
          <p:sp>
            <p:nvSpPr>
              <p:cNvPr id="62" name="Google Shape;62;g1edcd03e4a1_1_324"/>
              <p:cNvSpPr/>
              <p:nvPr/>
            </p:nvSpPr>
            <p:spPr>
              <a:xfrm rot="10800000">
                <a:off x="604976" y="3419"/>
                <a:ext cx="316800" cy="6885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1edcd03e4a1_1_324"/>
              <p:cNvSpPr/>
              <p:nvPr/>
            </p:nvSpPr>
            <p:spPr>
              <a:xfrm rot="10800000">
                <a:off x="604976" y="3430"/>
                <a:ext cx="316800" cy="10365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g1edcd03e4a1_1_324"/>
              <p:cNvSpPr/>
              <p:nvPr/>
            </p:nvSpPr>
            <p:spPr>
              <a:xfrm rot="10800000">
                <a:off x="604976" y="3406"/>
                <a:ext cx="316800" cy="3405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 name="Google Shape;65;g1edcd03e4a1_1_324"/>
            <p:cNvGrpSpPr/>
            <p:nvPr/>
          </p:nvGrpSpPr>
          <p:grpSpPr>
            <a:xfrm>
              <a:off x="146769" y="3406"/>
              <a:ext cx="316800" cy="1384535"/>
              <a:chOff x="146769" y="3406"/>
              <a:chExt cx="316800" cy="1384535"/>
            </a:xfrm>
          </p:grpSpPr>
          <p:sp>
            <p:nvSpPr>
              <p:cNvPr id="66" name="Google Shape;66;g1edcd03e4a1_1_324"/>
              <p:cNvSpPr/>
              <p:nvPr/>
            </p:nvSpPr>
            <p:spPr>
              <a:xfrm rot="10800000">
                <a:off x="146769" y="3419"/>
                <a:ext cx="316800" cy="6885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g1edcd03e4a1_1_324"/>
              <p:cNvSpPr/>
              <p:nvPr/>
            </p:nvSpPr>
            <p:spPr>
              <a:xfrm rot="10800000">
                <a:off x="146769" y="3441"/>
                <a:ext cx="316800" cy="13845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g1edcd03e4a1_1_324"/>
              <p:cNvSpPr/>
              <p:nvPr/>
            </p:nvSpPr>
            <p:spPr>
              <a:xfrm rot="10800000">
                <a:off x="146769" y="3430"/>
                <a:ext cx="316800" cy="10365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g1edcd03e4a1_1_324"/>
              <p:cNvSpPr/>
              <p:nvPr/>
            </p:nvSpPr>
            <p:spPr>
              <a:xfrm rot="10800000">
                <a:off x="146769" y="3406"/>
                <a:ext cx="316800" cy="3405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0" name="Google Shape;70;g1edcd03e4a1_1_324"/>
          <p:cNvGrpSpPr/>
          <p:nvPr/>
        </p:nvGrpSpPr>
        <p:grpSpPr>
          <a:xfrm>
            <a:off x="6775084" y="2904008"/>
            <a:ext cx="2186147" cy="2239500"/>
            <a:chOff x="6775084" y="2904008"/>
            <a:chExt cx="2186147" cy="2239500"/>
          </a:xfrm>
        </p:grpSpPr>
        <p:grpSp>
          <p:nvGrpSpPr>
            <p:cNvPr id="71" name="Google Shape;71;g1edcd03e4a1_1_324"/>
            <p:cNvGrpSpPr/>
            <p:nvPr/>
          </p:nvGrpSpPr>
          <p:grpSpPr>
            <a:xfrm>
              <a:off x="6775084" y="4253708"/>
              <a:ext cx="409500" cy="889800"/>
              <a:chOff x="6775084" y="4253708"/>
              <a:chExt cx="409500" cy="889800"/>
            </a:xfrm>
          </p:grpSpPr>
          <p:sp>
            <p:nvSpPr>
              <p:cNvPr id="72" name="Google Shape;72;g1edcd03e4a1_1_324"/>
              <p:cNvSpPr/>
              <p:nvPr/>
            </p:nvSpPr>
            <p:spPr>
              <a:xfrm>
                <a:off x="6775084" y="4253708"/>
                <a:ext cx="409500" cy="8898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g1edcd03e4a1_1_324"/>
              <p:cNvSpPr/>
              <p:nvPr/>
            </p:nvSpPr>
            <p:spPr>
              <a:xfrm>
                <a:off x="6775084" y="4703408"/>
                <a:ext cx="409500" cy="4401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 name="Google Shape;74;g1edcd03e4a1_1_324"/>
            <p:cNvGrpSpPr/>
            <p:nvPr/>
          </p:nvGrpSpPr>
          <p:grpSpPr>
            <a:xfrm>
              <a:off x="7367299" y="3804008"/>
              <a:ext cx="409500" cy="1339500"/>
              <a:chOff x="7367299" y="3804008"/>
              <a:chExt cx="409500" cy="1339500"/>
            </a:xfrm>
          </p:grpSpPr>
          <p:sp>
            <p:nvSpPr>
              <p:cNvPr id="75" name="Google Shape;75;g1edcd03e4a1_1_324"/>
              <p:cNvSpPr/>
              <p:nvPr/>
            </p:nvSpPr>
            <p:spPr>
              <a:xfrm>
                <a:off x="7367299" y="4253708"/>
                <a:ext cx="409500" cy="8898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g1edcd03e4a1_1_324"/>
              <p:cNvSpPr/>
              <p:nvPr/>
            </p:nvSpPr>
            <p:spPr>
              <a:xfrm>
                <a:off x="7367299" y="3804008"/>
                <a:ext cx="409500" cy="13395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g1edcd03e4a1_1_324"/>
              <p:cNvSpPr/>
              <p:nvPr/>
            </p:nvSpPr>
            <p:spPr>
              <a:xfrm>
                <a:off x="7367299" y="4703408"/>
                <a:ext cx="409500" cy="4401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 name="Google Shape;78;g1edcd03e4a1_1_324"/>
            <p:cNvGrpSpPr/>
            <p:nvPr/>
          </p:nvGrpSpPr>
          <p:grpSpPr>
            <a:xfrm>
              <a:off x="7959516" y="3354008"/>
              <a:ext cx="409500" cy="1789500"/>
              <a:chOff x="7959516" y="3354008"/>
              <a:chExt cx="409500" cy="1789500"/>
            </a:xfrm>
          </p:grpSpPr>
          <p:sp>
            <p:nvSpPr>
              <p:cNvPr id="79" name="Google Shape;79;g1edcd03e4a1_1_324"/>
              <p:cNvSpPr/>
              <p:nvPr/>
            </p:nvSpPr>
            <p:spPr>
              <a:xfrm>
                <a:off x="7959516" y="4253708"/>
                <a:ext cx="409500" cy="8898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g1edcd03e4a1_1_324"/>
              <p:cNvSpPr/>
              <p:nvPr/>
            </p:nvSpPr>
            <p:spPr>
              <a:xfrm>
                <a:off x="7959516" y="3354008"/>
                <a:ext cx="409500" cy="17895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g1edcd03e4a1_1_324"/>
              <p:cNvSpPr/>
              <p:nvPr/>
            </p:nvSpPr>
            <p:spPr>
              <a:xfrm>
                <a:off x="7959516" y="3804008"/>
                <a:ext cx="409500" cy="13395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g1edcd03e4a1_1_324"/>
              <p:cNvSpPr/>
              <p:nvPr/>
            </p:nvSpPr>
            <p:spPr>
              <a:xfrm>
                <a:off x="7959516" y="4703408"/>
                <a:ext cx="409500" cy="4401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 name="Google Shape;83;g1edcd03e4a1_1_324"/>
            <p:cNvGrpSpPr/>
            <p:nvPr/>
          </p:nvGrpSpPr>
          <p:grpSpPr>
            <a:xfrm>
              <a:off x="8551731" y="2904008"/>
              <a:ext cx="409500" cy="2239500"/>
              <a:chOff x="8551731" y="2904008"/>
              <a:chExt cx="409500" cy="2239500"/>
            </a:xfrm>
          </p:grpSpPr>
          <p:sp>
            <p:nvSpPr>
              <p:cNvPr id="84" name="Google Shape;84;g1edcd03e4a1_1_324"/>
              <p:cNvSpPr/>
              <p:nvPr/>
            </p:nvSpPr>
            <p:spPr>
              <a:xfrm>
                <a:off x="8551731" y="4253708"/>
                <a:ext cx="409500" cy="8898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g1edcd03e4a1_1_324"/>
              <p:cNvSpPr/>
              <p:nvPr/>
            </p:nvSpPr>
            <p:spPr>
              <a:xfrm>
                <a:off x="8551731" y="3354008"/>
                <a:ext cx="409500" cy="17895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g1edcd03e4a1_1_324"/>
              <p:cNvSpPr/>
              <p:nvPr/>
            </p:nvSpPr>
            <p:spPr>
              <a:xfrm>
                <a:off x="8551731" y="3804008"/>
                <a:ext cx="409500" cy="13395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g1edcd03e4a1_1_324"/>
              <p:cNvSpPr/>
              <p:nvPr/>
            </p:nvSpPr>
            <p:spPr>
              <a:xfrm>
                <a:off x="8551731" y="2904008"/>
                <a:ext cx="409500" cy="22395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g1edcd03e4a1_1_324"/>
              <p:cNvSpPr/>
              <p:nvPr/>
            </p:nvSpPr>
            <p:spPr>
              <a:xfrm>
                <a:off x="8551731" y="4703408"/>
                <a:ext cx="409500" cy="4401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9" name="Google Shape;89;g1edcd03e4a1_1_324"/>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90" name="Google Shape;90;g1edcd03e4a1_1_32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g1edcd03e4a1_1_366"/>
          <p:cNvGrpSpPr/>
          <p:nvPr/>
        </p:nvGrpSpPr>
        <p:grpSpPr>
          <a:xfrm>
            <a:off x="625966" y="299376"/>
            <a:ext cx="999312" cy="999312"/>
            <a:chOff x="348199" y="179450"/>
            <a:chExt cx="1116300" cy="1116300"/>
          </a:xfrm>
        </p:grpSpPr>
        <p:sp>
          <p:nvSpPr>
            <p:cNvPr id="93" name="Google Shape;93;g1edcd03e4a1_1_366"/>
            <p:cNvSpPr/>
            <p:nvPr/>
          </p:nvSpPr>
          <p:spPr>
            <a:xfrm rot="-5400000">
              <a:off x="574557" y="405788"/>
              <a:ext cx="663600" cy="663600"/>
            </a:xfrm>
            <a:prstGeom prst="pie">
              <a:avLst>
                <a:gd fmla="val 10792838" name="adj1"/>
                <a:gd fmla="val 16200000" name="adj2"/>
              </a:avLst>
            </a:prstGeom>
            <a:solidFill>
              <a:schemeClr val="dk2">
                <a:alpha val="1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g1edcd03e4a1_1_366"/>
            <p:cNvSpPr/>
            <p:nvPr/>
          </p:nvSpPr>
          <p:spPr>
            <a:xfrm rot="-5400000">
              <a:off x="348199" y="179450"/>
              <a:ext cx="1116300" cy="1116300"/>
            </a:xfrm>
            <a:prstGeom prst="pie">
              <a:avLst>
                <a:gd fmla="val 10792838" name="adj1"/>
                <a:gd fmla="val 16200000" name="adj2"/>
              </a:avLst>
            </a:prstGeom>
            <a:solidFill>
              <a:schemeClr val="dk2">
                <a:alpha val="1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g1edcd03e4a1_1_366"/>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6" name="Google Shape;96;g1edcd03e4a1_1_366"/>
          <p:cNvSpPr txBox="1"/>
          <p:nvPr>
            <p:ph idx="1" type="body"/>
          </p:nvPr>
        </p:nvSpPr>
        <p:spPr>
          <a:xfrm>
            <a:off x="130380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7" name="Google Shape;97;g1edcd03e4a1_1_366"/>
          <p:cNvSpPr txBox="1"/>
          <p:nvPr>
            <p:ph idx="2" type="body"/>
          </p:nvPr>
        </p:nvSpPr>
        <p:spPr>
          <a:xfrm>
            <a:off x="490365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8" name="Google Shape;98;g1edcd03e4a1_1_36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g1edcd03e4a1_1_374"/>
          <p:cNvGrpSpPr/>
          <p:nvPr/>
        </p:nvGrpSpPr>
        <p:grpSpPr>
          <a:xfrm>
            <a:off x="625966" y="299376"/>
            <a:ext cx="999312" cy="999312"/>
            <a:chOff x="348199" y="179450"/>
            <a:chExt cx="1116300" cy="1116300"/>
          </a:xfrm>
        </p:grpSpPr>
        <p:sp>
          <p:nvSpPr>
            <p:cNvPr id="101" name="Google Shape;101;g1edcd03e4a1_1_374"/>
            <p:cNvSpPr/>
            <p:nvPr/>
          </p:nvSpPr>
          <p:spPr>
            <a:xfrm rot="-5400000">
              <a:off x="574557" y="405788"/>
              <a:ext cx="663600" cy="663600"/>
            </a:xfrm>
            <a:prstGeom prst="pie">
              <a:avLst>
                <a:gd fmla="val 10792838" name="adj1"/>
                <a:gd fmla="val 16200000" name="adj2"/>
              </a:avLst>
            </a:prstGeom>
            <a:solidFill>
              <a:schemeClr val="dk2">
                <a:alpha val="1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g1edcd03e4a1_1_374"/>
            <p:cNvSpPr/>
            <p:nvPr/>
          </p:nvSpPr>
          <p:spPr>
            <a:xfrm rot="-5400000">
              <a:off x="348199" y="179450"/>
              <a:ext cx="1116300" cy="1116300"/>
            </a:xfrm>
            <a:prstGeom prst="pie">
              <a:avLst>
                <a:gd fmla="val 10792838" name="adj1"/>
                <a:gd fmla="val 16200000" name="adj2"/>
              </a:avLst>
            </a:prstGeom>
            <a:solidFill>
              <a:schemeClr val="dk2">
                <a:alpha val="1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g1edcd03e4a1_1_374"/>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4" name="Google Shape;104;g1edcd03e4a1_1_37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g1edcd03e4a1_1_380"/>
          <p:cNvGrpSpPr/>
          <p:nvPr/>
        </p:nvGrpSpPr>
        <p:grpSpPr>
          <a:xfrm>
            <a:off x="625966" y="299376"/>
            <a:ext cx="999312" cy="999312"/>
            <a:chOff x="348199" y="179450"/>
            <a:chExt cx="1116300" cy="1116300"/>
          </a:xfrm>
        </p:grpSpPr>
        <p:sp>
          <p:nvSpPr>
            <p:cNvPr id="107" name="Google Shape;107;g1edcd03e4a1_1_380"/>
            <p:cNvSpPr/>
            <p:nvPr/>
          </p:nvSpPr>
          <p:spPr>
            <a:xfrm rot="-5400000">
              <a:off x="574557" y="405788"/>
              <a:ext cx="663600" cy="663600"/>
            </a:xfrm>
            <a:prstGeom prst="pie">
              <a:avLst>
                <a:gd fmla="val 10792838" name="adj1"/>
                <a:gd fmla="val 16200000" name="adj2"/>
              </a:avLst>
            </a:prstGeom>
            <a:solidFill>
              <a:schemeClr val="dk2">
                <a:alpha val="1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g1edcd03e4a1_1_380"/>
            <p:cNvSpPr/>
            <p:nvPr/>
          </p:nvSpPr>
          <p:spPr>
            <a:xfrm rot="-5400000">
              <a:off x="348199" y="179450"/>
              <a:ext cx="1116300" cy="1116300"/>
            </a:xfrm>
            <a:prstGeom prst="pie">
              <a:avLst>
                <a:gd fmla="val 10792838" name="adj1"/>
                <a:gd fmla="val 16200000" name="adj2"/>
              </a:avLst>
            </a:prstGeom>
            <a:solidFill>
              <a:schemeClr val="dk2">
                <a:alpha val="1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 name="Google Shape;109;g1edcd03e4a1_1_380"/>
          <p:cNvSpPr txBox="1"/>
          <p:nvPr>
            <p:ph type="title"/>
          </p:nvPr>
        </p:nvSpPr>
        <p:spPr>
          <a:xfrm>
            <a:off x="1303800" y="598575"/>
            <a:ext cx="3312000" cy="1590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0" name="Google Shape;110;g1edcd03e4a1_1_380"/>
          <p:cNvSpPr txBox="1"/>
          <p:nvPr>
            <p:ph idx="1" type="body"/>
          </p:nvPr>
        </p:nvSpPr>
        <p:spPr>
          <a:xfrm>
            <a:off x="1303800" y="2309675"/>
            <a:ext cx="3312000" cy="2221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11" name="Google Shape;111;g1edcd03e4a1_1_38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g1edcd03e4a1_1_387"/>
          <p:cNvGrpSpPr/>
          <p:nvPr/>
        </p:nvGrpSpPr>
        <p:grpSpPr>
          <a:xfrm>
            <a:off x="6866714" y="1255"/>
            <a:ext cx="2267380" cy="2601741"/>
            <a:chOff x="6790514" y="1255"/>
            <a:chExt cx="2267380" cy="2601741"/>
          </a:xfrm>
        </p:grpSpPr>
        <p:grpSp>
          <p:nvGrpSpPr>
            <p:cNvPr id="114" name="Google Shape;114;g1edcd03e4a1_1_387"/>
            <p:cNvGrpSpPr/>
            <p:nvPr/>
          </p:nvGrpSpPr>
          <p:grpSpPr>
            <a:xfrm>
              <a:off x="7067536" y="1255"/>
              <a:ext cx="1990358" cy="1990303"/>
              <a:chOff x="7067536" y="1255"/>
              <a:chExt cx="1990358" cy="1990303"/>
            </a:xfrm>
          </p:grpSpPr>
          <p:sp>
            <p:nvSpPr>
              <p:cNvPr id="115" name="Google Shape;115;g1edcd03e4a1_1_387"/>
              <p:cNvSpPr/>
              <p:nvPr/>
            </p:nvSpPr>
            <p:spPr>
              <a:xfrm rot="-8648551">
                <a:off x="7594313" y="527721"/>
                <a:ext cx="937226" cy="937226"/>
              </a:xfrm>
              <a:prstGeom prst="ellipse">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g1edcd03e4a1_1_387"/>
              <p:cNvSpPr/>
              <p:nvPr/>
            </p:nvSpPr>
            <p:spPr>
              <a:xfrm rot="-8648551">
                <a:off x="7594313" y="527721"/>
                <a:ext cx="937226" cy="937226"/>
              </a:xfrm>
              <a:prstGeom prst="pie">
                <a:avLst>
                  <a:gd fmla="val 19376841" name="adj1"/>
                  <a:gd fmla="val 12313574"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g1edcd03e4a1_1_387"/>
              <p:cNvSpPr/>
              <p:nvPr/>
            </p:nvSpPr>
            <p:spPr>
              <a:xfrm rot="-8649154">
                <a:off x="7349891" y="283705"/>
                <a:ext cx="1425647" cy="1425404"/>
              </a:xfrm>
              <a:prstGeom prst="ellipse">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 name="Google Shape;118;g1edcd03e4a1_1_387"/>
            <p:cNvGrpSpPr/>
            <p:nvPr/>
          </p:nvGrpSpPr>
          <p:grpSpPr>
            <a:xfrm>
              <a:off x="8207126" y="1807997"/>
              <a:ext cx="795000" cy="795000"/>
              <a:chOff x="8207126" y="1807997"/>
              <a:chExt cx="795000" cy="795000"/>
            </a:xfrm>
          </p:grpSpPr>
          <p:sp>
            <p:nvSpPr>
              <p:cNvPr id="119" name="Google Shape;119;g1edcd03e4a1_1_387"/>
              <p:cNvSpPr/>
              <p:nvPr/>
            </p:nvSpPr>
            <p:spPr>
              <a:xfrm rot="2152054">
                <a:off x="8319942" y="1920813"/>
                <a:ext cx="569367" cy="569367"/>
              </a:xfrm>
              <a:prstGeom prst="ellipse">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g1edcd03e4a1_1_387"/>
              <p:cNvSpPr/>
              <p:nvPr/>
            </p:nvSpPr>
            <p:spPr>
              <a:xfrm rot="2150259">
                <a:off x="8408218" y="2008610"/>
                <a:ext cx="393004" cy="393004"/>
              </a:xfrm>
              <a:prstGeom prst="ellipse">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g1edcd03e4a1_1_387"/>
              <p:cNvSpPr/>
              <p:nvPr/>
            </p:nvSpPr>
            <p:spPr>
              <a:xfrm rot="2150259">
                <a:off x="8408218" y="2008610"/>
                <a:ext cx="393004" cy="393004"/>
              </a:xfrm>
              <a:prstGeom prst="pie">
                <a:avLst>
                  <a:gd fmla="val 5699893" name="adj1"/>
                  <a:gd fmla="val 12313574"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 name="Google Shape;122;g1edcd03e4a1_1_387"/>
            <p:cNvGrpSpPr/>
            <p:nvPr/>
          </p:nvGrpSpPr>
          <p:grpSpPr>
            <a:xfrm>
              <a:off x="6790514" y="118857"/>
              <a:ext cx="548700" cy="548700"/>
              <a:chOff x="6790514" y="118857"/>
              <a:chExt cx="548700" cy="548700"/>
            </a:xfrm>
          </p:grpSpPr>
          <p:sp>
            <p:nvSpPr>
              <p:cNvPr id="123" name="Google Shape;123;g1edcd03e4a1_1_387"/>
              <p:cNvSpPr/>
              <p:nvPr/>
            </p:nvSpPr>
            <p:spPr>
              <a:xfrm rot="2150259">
                <a:off x="6868362" y="196705"/>
                <a:ext cx="393004" cy="393004"/>
              </a:xfrm>
              <a:prstGeom prst="ellipse">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g1edcd03e4a1_1_387"/>
              <p:cNvSpPr/>
              <p:nvPr/>
            </p:nvSpPr>
            <p:spPr>
              <a:xfrm rot="2150259">
                <a:off x="6868362" y="196705"/>
                <a:ext cx="393004" cy="393004"/>
              </a:xfrm>
              <a:prstGeom prst="pie">
                <a:avLst>
                  <a:gd fmla="val 5699893" name="adj1"/>
                  <a:gd fmla="val 12313574"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5" name="Google Shape;125;g1edcd03e4a1_1_387"/>
          <p:cNvSpPr txBox="1"/>
          <p:nvPr>
            <p:ph type="title"/>
          </p:nvPr>
        </p:nvSpPr>
        <p:spPr>
          <a:xfrm>
            <a:off x="824000" y="763600"/>
            <a:ext cx="5857800" cy="3573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26" name="Google Shape;126;g1edcd03e4a1_1_38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g1edcd03e4a1_1_402"/>
          <p:cNvGrpSpPr/>
          <p:nvPr/>
        </p:nvGrpSpPr>
        <p:grpSpPr>
          <a:xfrm>
            <a:off x="625966" y="299376"/>
            <a:ext cx="999312" cy="999312"/>
            <a:chOff x="348199" y="179450"/>
            <a:chExt cx="1116300" cy="1116300"/>
          </a:xfrm>
        </p:grpSpPr>
        <p:sp>
          <p:nvSpPr>
            <p:cNvPr id="129" name="Google Shape;129;g1edcd03e4a1_1_402"/>
            <p:cNvSpPr/>
            <p:nvPr/>
          </p:nvSpPr>
          <p:spPr>
            <a:xfrm rot="-5400000">
              <a:off x="574557" y="405788"/>
              <a:ext cx="663600" cy="663600"/>
            </a:xfrm>
            <a:prstGeom prst="pie">
              <a:avLst>
                <a:gd fmla="val 10792838" name="adj1"/>
                <a:gd fmla="val 16200000" name="adj2"/>
              </a:avLst>
            </a:prstGeom>
            <a:solidFill>
              <a:schemeClr val="dk2">
                <a:alpha val="1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g1edcd03e4a1_1_402"/>
            <p:cNvSpPr/>
            <p:nvPr/>
          </p:nvSpPr>
          <p:spPr>
            <a:xfrm rot="-5400000">
              <a:off x="348199" y="179450"/>
              <a:ext cx="1116300" cy="1116300"/>
            </a:xfrm>
            <a:prstGeom prst="pie">
              <a:avLst>
                <a:gd fmla="val 10792838" name="adj1"/>
                <a:gd fmla="val 16200000" name="adj2"/>
              </a:avLst>
            </a:prstGeom>
            <a:solidFill>
              <a:schemeClr val="dk2">
                <a:alpha val="1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 name="Google Shape;131;g1edcd03e4a1_1_402"/>
          <p:cNvSpPr txBox="1"/>
          <p:nvPr>
            <p:ph type="title"/>
          </p:nvPr>
        </p:nvSpPr>
        <p:spPr>
          <a:xfrm>
            <a:off x="1303800" y="598575"/>
            <a:ext cx="3430500" cy="199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2" name="Google Shape;132;g1edcd03e4a1_1_402"/>
          <p:cNvSpPr txBox="1"/>
          <p:nvPr>
            <p:ph idx="1" type="subTitle"/>
          </p:nvPr>
        </p:nvSpPr>
        <p:spPr>
          <a:xfrm>
            <a:off x="1303800" y="2743203"/>
            <a:ext cx="3430500" cy="726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33" name="Google Shape;133;g1edcd03e4a1_1_402"/>
          <p:cNvSpPr txBox="1"/>
          <p:nvPr>
            <p:ph idx="2" type="body"/>
          </p:nvPr>
        </p:nvSpPr>
        <p:spPr>
          <a:xfrm>
            <a:off x="4903700" y="661000"/>
            <a:ext cx="3430500" cy="387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34" name="Google Shape;134;g1edcd03e4a1_1_40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g1edcd03e4a1_1_410"/>
          <p:cNvGrpSpPr/>
          <p:nvPr/>
        </p:nvGrpSpPr>
        <p:grpSpPr>
          <a:xfrm>
            <a:off x="713373" y="3847119"/>
            <a:ext cx="825392" cy="825392"/>
            <a:chOff x="348199" y="179450"/>
            <a:chExt cx="1116300" cy="1116300"/>
          </a:xfrm>
        </p:grpSpPr>
        <p:sp>
          <p:nvSpPr>
            <p:cNvPr id="137" name="Google Shape;137;g1edcd03e4a1_1_410"/>
            <p:cNvSpPr/>
            <p:nvPr/>
          </p:nvSpPr>
          <p:spPr>
            <a:xfrm rot="-5400000">
              <a:off x="574557" y="405788"/>
              <a:ext cx="663600" cy="663600"/>
            </a:xfrm>
            <a:prstGeom prst="pie">
              <a:avLst>
                <a:gd fmla="val 10792838" name="adj1"/>
                <a:gd fmla="val 16200000" name="adj2"/>
              </a:avLst>
            </a:prstGeom>
            <a:solidFill>
              <a:schemeClr val="dk2">
                <a:alpha val="1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g1edcd03e4a1_1_410"/>
            <p:cNvSpPr/>
            <p:nvPr/>
          </p:nvSpPr>
          <p:spPr>
            <a:xfrm rot="-5400000">
              <a:off x="348199" y="179450"/>
              <a:ext cx="1116300" cy="1116300"/>
            </a:xfrm>
            <a:prstGeom prst="pie">
              <a:avLst>
                <a:gd fmla="val 10792838" name="adj1"/>
                <a:gd fmla="val 16200000" name="adj2"/>
              </a:avLst>
            </a:prstGeom>
            <a:solidFill>
              <a:schemeClr val="dk2">
                <a:alpha val="1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9" name="Google Shape;139;g1edcd03e4a1_1_410"/>
          <p:cNvSpPr txBox="1"/>
          <p:nvPr>
            <p:ph idx="1" type="body"/>
          </p:nvPr>
        </p:nvSpPr>
        <p:spPr>
          <a:xfrm>
            <a:off x="1303800" y="4138975"/>
            <a:ext cx="5843100" cy="534900"/>
          </a:xfrm>
          <a:prstGeom prst="rect">
            <a:avLst/>
          </a:prstGeom>
          <a:noFill/>
          <a:ln>
            <a:noFill/>
          </a:ln>
        </p:spPr>
        <p:txBody>
          <a:bodyPr anchorCtr="0" anchor="t"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40" name="Google Shape;140;g1edcd03e4a1_1_41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g1edcd03e4a1_1_28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7" name="Google Shape;7;g1edcd03e4a1_1_28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8" name="Google Shape;8;g1edcd03e4a1_1_28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6" name="Shape 276"/>
        <p:cNvGrpSpPr/>
        <p:nvPr/>
      </p:nvGrpSpPr>
      <p:grpSpPr>
        <a:xfrm>
          <a:off x="0" y="0"/>
          <a:ext cx="0" cy="0"/>
          <a:chOff x="0" y="0"/>
          <a:chExt cx="0" cy="0"/>
        </a:xfrm>
      </p:grpSpPr>
      <p:sp>
        <p:nvSpPr>
          <p:cNvPr id="277" name="Google Shape;277;g1edcd03e4a1_1_275"/>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600"/>
              <a:buNone/>
            </a:pPr>
            <a:r>
              <a:t/>
            </a:r>
            <a:endParaRPr/>
          </a:p>
        </p:txBody>
      </p:sp>
      <p:sp>
        <p:nvSpPr>
          <p:cNvPr id="278" name="Google Shape;278;g1edcd03e4a1_1_275"/>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600"/>
              <a:buNone/>
            </a:pPr>
            <a:r>
              <a:t/>
            </a:r>
            <a:endParaRPr/>
          </a:p>
        </p:txBody>
      </p:sp>
      <p:sp>
        <p:nvSpPr>
          <p:cNvPr id="279" name="Google Shape;279;g1edcd03e4a1_1_275"/>
          <p:cNvSpPr txBox="1"/>
          <p:nvPr>
            <p:ph type="ctrTitle"/>
          </p:nvPr>
        </p:nvSpPr>
        <p:spPr>
          <a:xfrm>
            <a:off x="1006100" y="1291425"/>
            <a:ext cx="5007600" cy="18729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Clr>
                <a:srgbClr val="000000"/>
              </a:buClr>
              <a:buSzPts val="3600"/>
              <a:buFont typeface="Arial"/>
              <a:buNone/>
            </a:pPr>
            <a:r>
              <a:rPr lang="en">
                <a:solidFill>
                  <a:srgbClr val="38761D"/>
                </a:solidFill>
              </a:rPr>
              <a:t>Introduction to MS Excel</a:t>
            </a:r>
            <a:endParaRPr>
              <a:solidFill>
                <a:srgbClr val="38761D"/>
              </a:solidFill>
            </a:endParaRPr>
          </a:p>
          <a:p>
            <a:pPr indent="0" lvl="0" marL="0" rtl="0" algn="l">
              <a:lnSpc>
                <a:spcPct val="100000"/>
              </a:lnSpc>
              <a:spcBef>
                <a:spcPts val="0"/>
              </a:spcBef>
              <a:spcAft>
                <a:spcPts val="0"/>
              </a:spcAft>
              <a:buSzPts val="3600"/>
              <a:buNone/>
            </a:pPr>
            <a:r>
              <a:t/>
            </a:r>
            <a:endParaRPr/>
          </a:p>
        </p:txBody>
      </p:sp>
      <p:pic>
        <p:nvPicPr>
          <p:cNvPr id="280" name="Google Shape;280;g1edcd03e4a1_1_275"/>
          <p:cNvPicPr preferRelativeResize="0"/>
          <p:nvPr/>
        </p:nvPicPr>
        <p:blipFill rotWithShape="1">
          <a:blip r:embed="rId3">
            <a:alphaModFix/>
          </a:blip>
          <a:srcRect b="0" l="0" r="0" t="0"/>
          <a:stretch/>
        </p:blipFill>
        <p:spPr>
          <a:xfrm>
            <a:off x="5168575" y="2924225"/>
            <a:ext cx="2819425" cy="1487269"/>
          </a:xfrm>
          <a:prstGeom prst="rect">
            <a:avLst/>
          </a:prstGeom>
          <a:noFill/>
          <a:ln>
            <a:noFill/>
          </a:ln>
        </p:spPr>
      </p:pic>
      <p:sp>
        <p:nvSpPr>
          <p:cNvPr id="281" name="Google Shape;281;g1edcd03e4a1_1_275"/>
          <p:cNvSpPr txBox="1"/>
          <p:nvPr/>
        </p:nvSpPr>
        <p:spPr>
          <a:xfrm>
            <a:off x="1098800" y="2652400"/>
            <a:ext cx="37059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en" sz="3600" u="none" cap="none" strike="noStrike">
                <a:solidFill>
                  <a:srgbClr val="000000"/>
                </a:solidFill>
                <a:latin typeface="Nunito"/>
                <a:ea typeface="Nunito"/>
                <a:cs typeface="Nunito"/>
                <a:sym typeface="Nunito"/>
              </a:rPr>
              <a:t>Lecture 4</a:t>
            </a:r>
            <a:endParaRPr b="0" i="0" sz="3600" u="none" cap="none" strike="noStrike">
              <a:solidFill>
                <a:srgbClr val="000000"/>
              </a:solidFill>
              <a:latin typeface="Nunito"/>
              <a:ea typeface="Nunito"/>
              <a:cs typeface="Nunito"/>
              <a:sym typeface="Nunito"/>
            </a:endParaRPr>
          </a:p>
        </p:txBody>
      </p:sp>
      <p:sp>
        <p:nvSpPr>
          <p:cNvPr id="282" name="Google Shape;282;g1edcd03e4a1_1_275"/>
          <p:cNvSpPr txBox="1"/>
          <p:nvPr/>
        </p:nvSpPr>
        <p:spPr>
          <a:xfrm>
            <a:off x="1006100" y="932300"/>
            <a:ext cx="342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741B47"/>
                </a:solidFill>
                <a:latin typeface="Nunito"/>
                <a:ea typeface="Nunito"/>
                <a:cs typeface="Nunito"/>
                <a:sym typeface="Nunito"/>
              </a:rPr>
              <a:t>Advance</a:t>
            </a:r>
            <a:r>
              <a:rPr b="1" lang="en">
                <a:solidFill>
                  <a:srgbClr val="741B47"/>
                </a:solidFill>
                <a:latin typeface="Nunito"/>
                <a:ea typeface="Nunito"/>
                <a:cs typeface="Nunito"/>
                <a:sym typeface="Nunito"/>
              </a:rPr>
              <a:t> Microsoft Office Programs</a:t>
            </a:r>
            <a:endParaRPr b="1">
              <a:solidFill>
                <a:srgbClr val="741B47"/>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g20657bc2a70_0_293"/>
          <p:cNvSpPr txBox="1"/>
          <p:nvPr>
            <p:ph idx="1" type="body"/>
          </p:nvPr>
        </p:nvSpPr>
        <p:spPr>
          <a:xfrm>
            <a:off x="1322075" y="817525"/>
            <a:ext cx="7030500" cy="3305700"/>
          </a:xfrm>
          <a:prstGeom prst="rect">
            <a:avLst/>
          </a:prstGeom>
          <a:noFill/>
          <a:ln>
            <a:noFill/>
          </a:ln>
        </p:spPr>
        <p:txBody>
          <a:bodyPr anchorCtr="0" anchor="t" bIns="91425" lIns="91425" spcFirstLastPara="1" rIns="91425" wrap="square" tIns="91425">
            <a:normAutofit/>
          </a:bodyPr>
          <a:lstStyle/>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3.	Type the closing parenthesis and press Enter. If the formula is created inside the table, Excel automatically fills the entire column with the same formula.</a:t>
            </a:r>
            <a:endParaRPr sz="20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As an example, let's add up the sales numbers for 3 months in each row of our sample table, named Sales. For this, we type =SUM( in E2, select B2:D2, type the closing parenthesis, and press Enter:</a:t>
            </a:r>
            <a:endParaRPr sz="2000">
              <a:solidFill>
                <a:srgbClr val="1E1E1E"/>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pic>
        <p:nvPicPr>
          <p:cNvPr descr="Creating a structured reference in Excel" id="335" name="Google Shape;335;g20657bc2a70_0_298" title="Creating a structured reference in Excel"/>
          <p:cNvPicPr preferRelativeResize="0"/>
          <p:nvPr/>
        </p:nvPicPr>
        <p:blipFill rotWithShape="1">
          <a:blip r:embed="rId3">
            <a:alphaModFix/>
          </a:blip>
          <a:srcRect b="0" l="0" r="0" t="0"/>
          <a:stretch/>
        </p:blipFill>
        <p:spPr>
          <a:xfrm>
            <a:off x="1417900" y="956675"/>
            <a:ext cx="7203025" cy="2947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g20657bc2a70_0_303"/>
          <p:cNvSpPr txBox="1"/>
          <p:nvPr>
            <p:ph idx="1" type="body"/>
          </p:nvPr>
        </p:nvSpPr>
        <p:spPr>
          <a:xfrm>
            <a:off x="1303800" y="973100"/>
            <a:ext cx="7030500" cy="3558300"/>
          </a:xfrm>
          <a:prstGeom prst="rect">
            <a:avLst/>
          </a:prstGeom>
          <a:noFill/>
          <a:ln>
            <a:noFill/>
          </a:ln>
        </p:spPr>
        <p:txBody>
          <a:bodyPr anchorCtr="0" anchor="t" bIns="91425" lIns="91425" spcFirstLastPara="1" rIns="91425" wrap="square" tIns="91425">
            <a:normAutofit/>
          </a:bodyPr>
          <a:lstStyle/>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As the result, the whole column E is auto-filled with this formula:</a:t>
            </a:r>
            <a:endParaRPr sz="20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i="1" lang="en" sz="2000">
                <a:solidFill>
                  <a:srgbClr val="1E1E1E"/>
                </a:solidFill>
                <a:latin typeface="Calibri"/>
                <a:ea typeface="Calibri"/>
                <a:cs typeface="Calibri"/>
                <a:sym typeface="Calibri"/>
              </a:rPr>
              <a:t>=SUM(Sales[@[Jan]:[Mar]])</a:t>
            </a:r>
            <a:endParaRPr i="1" sz="20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Though the formula is the same, the data is calculated in each row individually. To understand the inner mechanics, please take a look at the table reference syntax.</a:t>
            </a:r>
            <a:endParaRPr sz="2000">
              <a:solidFill>
                <a:srgbClr val="1E1E1E"/>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g20657bc2a70_0_308"/>
          <p:cNvSpPr txBox="1"/>
          <p:nvPr>
            <p:ph idx="1" type="body"/>
          </p:nvPr>
        </p:nvSpPr>
        <p:spPr>
          <a:xfrm>
            <a:off x="1291625" y="813425"/>
            <a:ext cx="7030500" cy="4278900"/>
          </a:xfrm>
          <a:prstGeom prst="rect">
            <a:avLst/>
          </a:prstGeom>
          <a:noFill/>
          <a:ln>
            <a:noFill/>
          </a:ln>
        </p:spPr>
        <p:txBody>
          <a:bodyPr anchorCtr="0" anchor="t" bIns="91425" lIns="91425" spcFirstLastPara="1" rIns="91425" wrap="square" tIns="91425">
            <a:noAutofit/>
          </a:bodyPr>
          <a:lstStyle/>
          <a:p>
            <a:pPr indent="0" lvl="0" marL="0" rtl="0" algn="just">
              <a:lnSpc>
                <a:spcPct val="122857"/>
              </a:lnSpc>
              <a:spcBef>
                <a:spcPts val="1000"/>
              </a:spcBef>
              <a:spcAft>
                <a:spcPts val="0"/>
              </a:spcAft>
              <a:buSzPts val="935"/>
              <a:buNone/>
            </a:pPr>
            <a:r>
              <a:rPr lang="en" sz="1800">
                <a:solidFill>
                  <a:srgbClr val="1E1E1E"/>
                </a:solidFill>
                <a:latin typeface="Calibri"/>
                <a:ea typeface="Calibri"/>
                <a:cs typeface="Calibri"/>
                <a:sym typeface="Calibri"/>
              </a:rPr>
              <a:t>If you are entering a formula outside the table, and that formula requires only a range of cells, a faster way to make a structured reference is this:</a:t>
            </a:r>
            <a:endParaRPr sz="1800">
              <a:solidFill>
                <a:srgbClr val="1E1E1E"/>
              </a:solidFill>
              <a:latin typeface="Calibri"/>
              <a:ea typeface="Calibri"/>
              <a:cs typeface="Calibri"/>
              <a:sym typeface="Calibri"/>
            </a:endParaRPr>
          </a:p>
          <a:p>
            <a:pPr indent="0" lvl="0" marL="0" rtl="0" algn="just">
              <a:lnSpc>
                <a:spcPct val="122857"/>
              </a:lnSpc>
              <a:spcBef>
                <a:spcPts val="1000"/>
              </a:spcBef>
              <a:spcAft>
                <a:spcPts val="0"/>
              </a:spcAft>
              <a:buSzPts val="935"/>
              <a:buNone/>
            </a:pPr>
            <a:r>
              <a:rPr lang="en" sz="1800">
                <a:solidFill>
                  <a:srgbClr val="1E1E1E"/>
                </a:solidFill>
                <a:latin typeface="Calibri"/>
                <a:ea typeface="Calibri"/>
                <a:cs typeface="Calibri"/>
                <a:sym typeface="Calibri"/>
              </a:rPr>
              <a:t>1.	After the opening parenthesis, start typing the table name. As you type the first letter, Excel will show all matching names. If necessary, type a couple more letters to narrow down the list.</a:t>
            </a:r>
            <a:endParaRPr sz="1800">
              <a:solidFill>
                <a:srgbClr val="1E1E1E"/>
              </a:solidFill>
              <a:latin typeface="Calibri"/>
              <a:ea typeface="Calibri"/>
              <a:cs typeface="Calibri"/>
              <a:sym typeface="Calibri"/>
            </a:endParaRPr>
          </a:p>
          <a:p>
            <a:pPr indent="0" lvl="0" marL="0" rtl="0" algn="just">
              <a:lnSpc>
                <a:spcPct val="122857"/>
              </a:lnSpc>
              <a:spcBef>
                <a:spcPts val="1000"/>
              </a:spcBef>
              <a:spcAft>
                <a:spcPts val="0"/>
              </a:spcAft>
              <a:buSzPts val="935"/>
              <a:buNone/>
            </a:pPr>
            <a:r>
              <a:rPr lang="en" sz="1800">
                <a:solidFill>
                  <a:srgbClr val="1E1E1E"/>
                </a:solidFill>
                <a:latin typeface="Calibri"/>
                <a:ea typeface="Calibri"/>
                <a:cs typeface="Calibri"/>
                <a:sym typeface="Calibri"/>
              </a:rPr>
              <a:t>2.	Use the arrow keys to select the table name in the list.</a:t>
            </a:r>
            <a:endParaRPr sz="1800">
              <a:solidFill>
                <a:srgbClr val="1E1E1E"/>
              </a:solidFill>
              <a:latin typeface="Calibri"/>
              <a:ea typeface="Calibri"/>
              <a:cs typeface="Calibri"/>
              <a:sym typeface="Calibri"/>
            </a:endParaRPr>
          </a:p>
          <a:p>
            <a:pPr indent="0" lvl="0" marL="0" rtl="0" algn="just">
              <a:lnSpc>
                <a:spcPct val="122857"/>
              </a:lnSpc>
              <a:spcBef>
                <a:spcPts val="1000"/>
              </a:spcBef>
              <a:spcAft>
                <a:spcPts val="0"/>
              </a:spcAft>
              <a:buSzPts val="935"/>
              <a:buNone/>
            </a:pPr>
            <a:r>
              <a:rPr lang="en" sz="1800">
                <a:solidFill>
                  <a:srgbClr val="1E1E1E"/>
                </a:solidFill>
                <a:latin typeface="Calibri"/>
                <a:ea typeface="Calibri"/>
                <a:cs typeface="Calibri"/>
                <a:sym typeface="Calibri"/>
              </a:rPr>
              <a:t>3.	Double-click the selected name or press the Tab key to add it to your formula.</a:t>
            </a:r>
            <a:endParaRPr sz="1800">
              <a:solidFill>
                <a:srgbClr val="1E1E1E"/>
              </a:solidFill>
              <a:latin typeface="Calibri"/>
              <a:ea typeface="Calibri"/>
              <a:cs typeface="Calibri"/>
              <a:sym typeface="Calibri"/>
            </a:endParaRPr>
          </a:p>
          <a:p>
            <a:pPr indent="0" lvl="0" marL="0" rtl="0" algn="just">
              <a:lnSpc>
                <a:spcPct val="122857"/>
              </a:lnSpc>
              <a:spcBef>
                <a:spcPts val="1000"/>
              </a:spcBef>
              <a:spcAft>
                <a:spcPts val="0"/>
              </a:spcAft>
              <a:buSzPts val="935"/>
              <a:buNone/>
            </a:pPr>
            <a:r>
              <a:rPr lang="en" sz="1800">
                <a:solidFill>
                  <a:srgbClr val="1E1E1E"/>
                </a:solidFill>
                <a:latin typeface="Calibri"/>
                <a:ea typeface="Calibri"/>
                <a:cs typeface="Calibri"/>
                <a:sym typeface="Calibri"/>
              </a:rPr>
              <a:t>4.	Type the closing parenthesis and press Enter.</a:t>
            </a:r>
            <a:endParaRPr sz="1800">
              <a:solidFill>
                <a:srgbClr val="1E1E1E"/>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g20657bc2a70_0_313"/>
          <p:cNvSpPr txBox="1"/>
          <p:nvPr>
            <p:ph idx="1" type="body"/>
          </p:nvPr>
        </p:nvSpPr>
        <p:spPr>
          <a:xfrm>
            <a:off x="1267225" y="799675"/>
            <a:ext cx="7030500" cy="3933000"/>
          </a:xfrm>
          <a:prstGeom prst="rect">
            <a:avLst/>
          </a:prstGeom>
          <a:noFill/>
          <a:ln>
            <a:noFill/>
          </a:ln>
        </p:spPr>
        <p:txBody>
          <a:bodyPr anchorCtr="0" anchor="t" bIns="91425" lIns="91425" spcFirstLastPara="1" rIns="91425" wrap="square" tIns="91425">
            <a:normAutofit/>
          </a:bodyPr>
          <a:lstStyle/>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For example, to find the largest number in our sample table, we start typing the MAX formula, after the opening parenthesis type "s", select the Sales table in the list, and press Tab or double-click the name.</a:t>
            </a:r>
            <a:endParaRPr sz="20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As the result, we have this formula:</a:t>
            </a:r>
            <a:endParaRPr sz="20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i="1" lang="en" sz="2000">
                <a:solidFill>
                  <a:srgbClr val="1E1E1E"/>
                </a:solidFill>
                <a:latin typeface="Calibri"/>
                <a:ea typeface="Calibri"/>
                <a:cs typeface="Calibri"/>
                <a:sym typeface="Calibri"/>
              </a:rPr>
              <a:t>=MAX(Sales)</a:t>
            </a:r>
            <a:endParaRPr i="1" sz="2000">
              <a:solidFill>
                <a:srgbClr val="1E1E1E"/>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pic>
        <p:nvPicPr>
          <p:cNvPr descr="Creating a formula with structured references outside the table" id="355" name="Google Shape;355;g20657bc2a70_0_318" title="Creating a formula with structured references outside the table"/>
          <p:cNvPicPr preferRelativeResize="0"/>
          <p:nvPr/>
        </p:nvPicPr>
        <p:blipFill rotWithShape="1">
          <a:blip r:embed="rId3">
            <a:alphaModFix/>
          </a:blip>
          <a:srcRect b="0" l="0" r="0" t="0"/>
          <a:stretch/>
        </p:blipFill>
        <p:spPr>
          <a:xfrm>
            <a:off x="1748352" y="499575"/>
            <a:ext cx="5853825" cy="4321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g20657bc2a70_0_612"/>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6000">
                <a:latin typeface="Calibri"/>
                <a:ea typeface="Calibri"/>
                <a:cs typeface="Calibri"/>
                <a:sym typeface="Calibri"/>
              </a:rPr>
              <a:t>Task 2</a:t>
            </a:r>
            <a:endParaRPr sz="6000">
              <a:latin typeface="Calibri"/>
              <a:ea typeface="Calibri"/>
              <a:cs typeface="Calibri"/>
              <a:sym typeface="Calibri"/>
            </a:endParaRPr>
          </a:p>
        </p:txBody>
      </p:sp>
      <p:sp>
        <p:nvSpPr>
          <p:cNvPr id="361" name="Google Shape;361;g20657bc2a70_0_612"/>
          <p:cNvSpPr txBox="1"/>
          <p:nvPr>
            <p:ph idx="1" type="body"/>
          </p:nvPr>
        </p:nvSpPr>
        <p:spPr>
          <a:xfrm>
            <a:off x="1303800" y="2002525"/>
            <a:ext cx="7030500" cy="2529000"/>
          </a:xfrm>
          <a:prstGeom prst="rect">
            <a:avLst/>
          </a:prstGeom>
          <a:noFill/>
          <a:ln>
            <a:noFill/>
          </a:ln>
        </p:spPr>
        <p:txBody>
          <a:bodyPr anchorCtr="0" anchor="t" bIns="91425" lIns="91425" spcFirstLastPara="1" rIns="91425" wrap="square" tIns="91425">
            <a:normAutofit/>
          </a:bodyPr>
          <a:lstStyle/>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Create a pivot table using a structured reference to summarize data from a table with the following steps:</a:t>
            </a:r>
            <a:endParaRPr sz="20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1.	Open a new workbook and create a table with data.</a:t>
            </a:r>
            <a:endParaRPr sz="20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2.	On a new worksheet, click the Insert tab and select Pivot Table.</a:t>
            </a:r>
            <a:endParaRPr sz="2000">
              <a:solidFill>
                <a:srgbClr val="1E1E1E"/>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g20657bc2a70_0_617"/>
          <p:cNvSpPr txBox="1"/>
          <p:nvPr>
            <p:ph idx="1" type="body"/>
          </p:nvPr>
        </p:nvSpPr>
        <p:spPr>
          <a:xfrm>
            <a:off x="1248950" y="814200"/>
            <a:ext cx="7030500" cy="4329300"/>
          </a:xfrm>
          <a:prstGeom prst="rect">
            <a:avLst/>
          </a:prstGeom>
          <a:noFill/>
          <a:ln>
            <a:noFill/>
          </a:ln>
        </p:spPr>
        <p:txBody>
          <a:bodyPr anchorCtr="0" anchor="t" bIns="91425" lIns="91425" spcFirstLastPara="1" rIns="91425" wrap="square" tIns="91425">
            <a:noAutofit/>
          </a:bodyPr>
          <a:lstStyle/>
          <a:p>
            <a:pPr indent="0" lvl="0" marL="0" rtl="0" algn="just">
              <a:lnSpc>
                <a:spcPct val="142857"/>
              </a:lnSpc>
              <a:spcBef>
                <a:spcPts val="1000"/>
              </a:spcBef>
              <a:spcAft>
                <a:spcPts val="0"/>
              </a:spcAft>
              <a:buSzPts val="1300"/>
              <a:buNone/>
            </a:pPr>
            <a:r>
              <a:rPr lang="en" sz="1800">
                <a:solidFill>
                  <a:srgbClr val="1E1E1E"/>
                </a:solidFill>
                <a:latin typeface="Calibri"/>
                <a:ea typeface="Calibri"/>
                <a:cs typeface="Calibri"/>
                <a:sym typeface="Calibri"/>
              </a:rPr>
              <a:t>3.	In the Create </a:t>
            </a:r>
            <a:r>
              <a:rPr lang="en" sz="1800">
                <a:solidFill>
                  <a:srgbClr val="1E1E1E"/>
                </a:solidFill>
                <a:latin typeface="Calibri"/>
                <a:ea typeface="Calibri"/>
                <a:cs typeface="Calibri"/>
                <a:sym typeface="Calibri"/>
              </a:rPr>
              <a:t>Pivot Table</a:t>
            </a:r>
            <a:r>
              <a:rPr lang="en" sz="1800">
                <a:solidFill>
                  <a:srgbClr val="1E1E1E"/>
                </a:solidFill>
                <a:latin typeface="Calibri"/>
                <a:ea typeface="Calibri"/>
                <a:cs typeface="Calibri"/>
                <a:sym typeface="Calibri"/>
              </a:rPr>
              <a:t> dialog box, select the range of data you want to use for your pivot table and click OK.</a:t>
            </a:r>
            <a:endParaRPr sz="18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lang="en" sz="1800">
                <a:solidFill>
                  <a:srgbClr val="1E1E1E"/>
                </a:solidFill>
                <a:latin typeface="Calibri"/>
                <a:ea typeface="Calibri"/>
                <a:cs typeface="Calibri"/>
                <a:sym typeface="Calibri"/>
              </a:rPr>
              <a:t>4.	In the PivotTable Fields panel, select the fields you want to include in your pivot table and drag them to the appropriate areas: Rows, Columns, and Values.</a:t>
            </a:r>
            <a:endParaRPr sz="18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lang="en" sz="1800">
                <a:solidFill>
                  <a:srgbClr val="1E1E1E"/>
                </a:solidFill>
                <a:latin typeface="Calibri"/>
                <a:ea typeface="Calibri"/>
                <a:cs typeface="Calibri"/>
                <a:sym typeface="Calibri"/>
              </a:rPr>
              <a:t>5.	To use a structured reference in your pivot table, right-click any cell in the table and select Table Name from the context menu.</a:t>
            </a:r>
            <a:endParaRPr sz="18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lang="en" sz="1800">
                <a:solidFill>
                  <a:srgbClr val="1E1E1E"/>
                </a:solidFill>
                <a:latin typeface="Calibri"/>
                <a:ea typeface="Calibri"/>
                <a:cs typeface="Calibri"/>
                <a:sym typeface="Calibri"/>
              </a:rPr>
              <a:t>6.	In the Table Name dialog box, type a name for your table and click OK.</a:t>
            </a:r>
            <a:endParaRPr sz="1800">
              <a:solidFill>
                <a:srgbClr val="1E1E1E"/>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g20657bc2a70_0_622"/>
          <p:cNvSpPr txBox="1"/>
          <p:nvPr>
            <p:ph idx="1" type="body"/>
          </p:nvPr>
        </p:nvSpPr>
        <p:spPr>
          <a:xfrm>
            <a:off x="1297700" y="842325"/>
            <a:ext cx="7030500" cy="3933000"/>
          </a:xfrm>
          <a:prstGeom prst="rect">
            <a:avLst/>
          </a:prstGeom>
          <a:noFill/>
          <a:ln>
            <a:noFill/>
          </a:ln>
        </p:spPr>
        <p:txBody>
          <a:bodyPr anchorCtr="0" anchor="t" bIns="91425" lIns="91425" spcFirstLastPara="1" rIns="91425" wrap="square" tIns="91425">
            <a:normAutofit/>
          </a:bodyPr>
          <a:lstStyle/>
          <a:p>
            <a:pPr indent="0" lvl="0" marL="0" rtl="0" algn="just">
              <a:lnSpc>
                <a:spcPct val="142857"/>
              </a:lnSpc>
              <a:spcBef>
                <a:spcPts val="1000"/>
              </a:spcBef>
              <a:spcAft>
                <a:spcPts val="0"/>
              </a:spcAft>
              <a:buSzPts val="1300"/>
              <a:buNone/>
            </a:pPr>
            <a:r>
              <a:rPr lang="en" sz="1900">
                <a:solidFill>
                  <a:srgbClr val="1E1E1E"/>
                </a:solidFill>
                <a:latin typeface="Calibri"/>
                <a:ea typeface="Calibri"/>
                <a:cs typeface="Calibri"/>
                <a:sym typeface="Calibri"/>
              </a:rPr>
              <a:t>7.	On the formula bar, type an equals sign (=) and the name of the table, followed by a square bracket ([) and the name of the field you want to include in the pivot table.</a:t>
            </a:r>
            <a:endParaRPr sz="19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lang="en" sz="1900">
                <a:solidFill>
                  <a:srgbClr val="1E1E1E"/>
                </a:solidFill>
                <a:latin typeface="Calibri"/>
                <a:ea typeface="Calibri"/>
                <a:cs typeface="Calibri"/>
                <a:sym typeface="Calibri"/>
              </a:rPr>
              <a:t>8.	For example, if your table name is "SalesData" and you want to include the "Quantity" field in the pivot table, you would type the following formula in the formula bar: =SalesData[Quantity].</a:t>
            </a:r>
            <a:endParaRPr sz="19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lang="en" sz="1900">
                <a:solidFill>
                  <a:srgbClr val="1E1E1E"/>
                </a:solidFill>
                <a:latin typeface="Calibri"/>
                <a:ea typeface="Calibri"/>
                <a:cs typeface="Calibri"/>
                <a:sym typeface="Calibri"/>
              </a:rPr>
              <a:t>9.	Press Enter and the pivot table should be updated to reflect the structured reference.</a:t>
            </a:r>
            <a:endParaRPr sz="1900">
              <a:solidFill>
                <a:srgbClr val="1E1E1E"/>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g20657bc2a70_0_32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lang="en" sz="3000">
                <a:latin typeface="Calibri"/>
                <a:ea typeface="Calibri"/>
                <a:cs typeface="Calibri"/>
                <a:sym typeface="Calibri"/>
              </a:rPr>
              <a:t>Excel structured reference</a:t>
            </a:r>
            <a:endParaRPr sz="3000">
              <a:latin typeface="Calibri"/>
              <a:ea typeface="Calibri"/>
              <a:cs typeface="Calibri"/>
              <a:sym typeface="Calibri"/>
            </a:endParaRPr>
          </a:p>
        </p:txBody>
      </p:sp>
      <p:sp>
        <p:nvSpPr>
          <p:cNvPr id="377" name="Google Shape;377;g20657bc2a70_0_323"/>
          <p:cNvSpPr txBox="1"/>
          <p:nvPr>
            <p:ph idx="1" type="body"/>
          </p:nvPr>
        </p:nvSpPr>
        <p:spPr>
          <a:xfrm>
            <a:off x="1303800" y="1402775"/>
            <a:ext cx="7030500" cy="3128700"/>
          </a:xfrm>
          <a:prstGeom prst="rect">
            <a:avLst/>
          </a:prstGeom>
          <a:noFill/>
          <a:ln>
            <a:noFill/>
          </a:ln>
        </p:spPr>
        <p:txBody>
          <a:bodyPr anchorCtr="0" anchor="t" bIns="91425" lIns="91425" spcFirstLastPara="1" rIns="91425" wrap="square" tIns="91425">
            <a:noAutofit/>
          </a:bodyPr>
          <a:lstStyle/>
          <a:p>
            <a:pPr indent="0" lvl="0" marL="0" rtl="0" algn="just">
              <a:lnSpc>
                <a:spcPct val="80000"/>
              </a:lnSpc>
              <a:spcBef>
                <a:spcPts val="1000"/>
              </a:spcBef>
              <a:spcAft>
                <a:spcPts val="0"/>
              </a:spcAft>
              <a:buSzPts val="935"/>
              <a:buNone/>
            </a:pPr>
            <a:r>
              <a:rPr lang="en" sz="2000">
                <a:solidFill>
                  <a:srgbClr val="1E1E1E"/>
                </a:solidFill>
                <a:latin typeface="Calibri"/>
                <a:ea typeface="Calibri"/>
                <a:cs typeface="Calibri"/>
                <a:sym typeface="Calibri"/>
              </a:rPr>
              <a:t>A structured reference, or table reference, is special way for referencing tables and their parts that uses a combination of table and column names instead of cell addresses.</a:t>
            </a:r>
            <a:endParaRPr sz="2000">
              <a:solidFill>
                <a:srgbClr val="1E1E1E"/>
              </a:solidFill>
              <a:latin typeface="Calibri"/>
              <a:ea typeface="Calibri"/>
              <a:cs typeface="Calibri"/>
              <a:sym typeface="Calibri"/>
            </a:endParaRPr>
          </a:p>
          <a:p>
            <a:pPr indent="0" lvl="0" marL="0" rtl="0" algn="just">
              <a:lnSpc>
                <a:spcPct val="80000"/>
              </a:lnSpc>
              <a:spcBef>
                <a:spcPts val="1000"/>
              </a:spcBef>
              <a:spcAft>
                <a:spcPts val="0"/>
              </a:spcAft>
              <a:buSzPts val="935"/>
              <a:buNone/>
            </a:pPr>
            <a:r>
              <a:rPr lang="en" sz="2000">
                <a:solidFill>
                  <a:srgbClr val="1E1E1E"/>
                </a:solidFill>
                <a:latin typeface="Calibri"/>
                <a:ea typeface="Calibri"/>
                <a:cs typeface="Calibri"/>
                <a:sym typeface="Calibri"/>
              </a:rPr>
              <a:t>This special syntax is required because Excel tables (vs. ranges) are very powerful and resilient, and normal cell references cannot adjust dynamically as data is added or removed from a table.</a:t>
            </a:r>
            <a:endParaRPr sz="2000">
              <a:solidFill>
                <a:srgbClr val="1E1E1E"/>
              </a:solidFill>
              <a:latin typeface="Calibri"/>
              <a:ea typeface="Calibri"/>
              <a:cs typeface="Calibri"/>
              <a:sym typeface="Calibri"/>
            </a:endParaRPr>
          </a:p>
          <a:p>
            <a:pPr indent="0" lvl="0" marL="0" rtl="0" algn="just">
              <a:lnSpc>
                <a:spcPct val="80000"/>
              </a:lnSpc>
              <a:spcBef>
                <a:spcPts val="1000"/>
              </a:spcBef>
              <a:spcAft>
                <a:spcPts val="0"/>
              </a:spcAft>
              <a:buSzPts val="935"/>
              <a:buNone/>
            </a:pPr>
            <a:r>
              <a:rPr lang="en" sz="2000">
                <a:solidFill>
                  <a:srgbClr val="1E1E1E"/>
                </a:solidFill>
                <a:latin typeface="Calibri"/>
                <a:ea typeface="Calibri"/>
                <a:cs typeface="Calibri"/>
                <a:sym typeface="Calibri"/>
              </a:rPr>
              <a:t>For example, to sum the values in cells B2:B5, you use the SUM function with a usual range reference:</a:t>
            </a:r>
            <a:endParaRPr sz="2000">
              <a:solidFill>
                <a:srgbClr val="1E1E1E"/>
              </a:solidFill>
              <a:latin typeface="Calibri"/>
              <a:ea typeface="Calibri"/>
              <a:cs typeface="Calibri"/>
              <a:sym typeface="Calibri"/>
            </a:endParaRPr>
          </a:p>
          <a:p>
            <a:pPr indent="0" lvl="0" marL="0" rtl="0" algn="just">
              <a:lnSpc>
                <a:spcPct val="80000"/>
              </a:lnSpc>
              <a:spcBef>
                <a:spcPts val="1000"/>
              </a:spcBef>
              <a:spcAft>
                <a:spcPts val="0"/>
              </a:spcAft>
              <a:buSzPts val="935"/>
              <a:buNone/>
            </a:pPr>
            <a:r>
              <a:rPr i="1" lang="en" sz="2000">
                <a:solidFill>
                  <a:srgbClr val="1E1E1E"/>
                </a:solidFill>
                <a:latin typeface="Calibri"/>
                <a:ea typeface="Calibri"/>
                <a:cs typeface="Calibri"/>
                <a:sym typeface="Calibri"/>
              </a:rPr>
              <a:t>=SUM(B2:B5)</a:t>
            </a:r>
            <a:endParaRPr i="1" sz="2000">
              <a:solidFill>
                <a:srgbClr val="1E1E1E"/>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2520"/>
              <a:buNone/>
            </a:pPr>
            <a:r>
              <a:rPr lang="en" sz="3000">
                <a:latin typeface="Calibri"/>
                <a:ea typeface="Calibri"/>
                <a:cs typeface="Calibri"/>
                <a:sym typeface="Calibri"/>
              </a:rPr>
              <a:t>How to create a 3-D reference in Excel</a:t>
            </a:r>
            <a:endParaRPr sz="3000">
              <a:latin typeface="Calibri"/>
              <a:ea typeface="Calibri"/>
              <a:cs typeface="Calibri"/>
              <a:sym typeface="Calibri"/>
            </a:endParaRPr>
          </a:p>
        </p:txBody>
      </p:sp>
      <p:sp>
        <p:nvSpPr>
          <p:cNvPr id="288" name="Google Shape;288;p2"/>
          <p:cNvSpPr txBox="1"/>
          <p:nvPr>
            <p:ph idx="1" type="body"/>
          </p:nvPr>
        </p:nvSpPr>
        <p:spPr>
          <a:xfrm>
            <a:off x="1303800" y="1484525"/>
            <a:ext cx="7030500" cy="2529000"/>
          </a:xfrm>
          <a:prstGeom prst="rect">
            <a:avLst/>
          </a:prstGeom>
          <a:noFill/>
          <a:ln>
            <a:noFill/>
          </a:ln>
        </p:spPr>
        <p:txBody>
          <a:bodyPr anchorCtr="0" anchor="t" bIns="91425" lIns="91425" spcFirstLastPara="1" rIns="91425" wrap="square" tIns="91425">
            <a:noAutofit/>
          </a:bodyPr>
          <a:lstStyle/>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To make a formula with a 3D reference, perform the following steps:</a:t>
            </a:r>
            <a:endParaRPr sz="20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1.	Click the cell where you want to enter your 3D formula.</a:t>
            </a:r>
            <a:endParaRPr sz="20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2.	Type the equal sign (=), enter the function's name, and type an opening parenthesis, e.g. =SUM(</a:t>
            </a:r>
            <a:endParaRPr sz="2000">
              <a:solidFill>
                <a:srgbClr val="1E1E1E"/>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g20657bc2a70_0_328"/>
          <p:cNvSpPr txBox="1"/>
          <p:nvPr>
            <p:ph idx="1" type="body"/>
          </p:nvPr>
        </p:nvSpPr>
        <p:spPr>
          <a:xfrm>
            <a:off x="1206300" y="850725"/>
            <a:ext cx="7030500" cy="2529000"/>
          </a:xfrm>
          <a:prstGeom prst="rect">
            <a:avLst/>
          </a:prstGeom>
          <a:noFill/>
          <a:ln>
            <a:noFill/>
          </a:ln>
        </p:spPr>
        <p:txBody>
          <a:bodyPr anchorCtr="0" anchor="t" bIns="91425" lIns="91425" spcFirstLastPara="1" rIns="91425" wrap="square" tIns="91425">
            <a:normAutofit/>
          </a:bodyPr>
          <a:lstStyle/>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To add up the numbers in the "Sales" column of Table1, you use a structured reference:</a:t>
            </a:r>
            <a:endParaRPr sz="20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i="1" lang="en" sz="2000">
                <a:solidFill>
                  <a:srgbClr val="1E1E1E"/>
                </a:solidFill>
                <a:latin typeface="Calibri"/>
                <a:ea typeface="Calibri"/>
                <a:cs typeface="Calibri"/>
                <a:sym typeface="Calibri"/>
              </a:rPr>
              <a:t>=SUM(Table1[Sales])</a:t>
            </a:r>
            <a:endParaRPr i="1" sz="2000">
              <a:solidFill>
                <a:srgbClr val="1E1E1E"/>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pic>
        <p:nvPicPr>
          <p:cNvPr descr="Excel structured reference" id="387" name="Google Shape;387;g20657bc2a70_0_333" title="Excel structured reference"/>
          <p:cNvPicPr preferRelativeResize="0"/>
          <p:nvPr/>
        </p:nvPicPr>
        <p:blipFill rotWithShape="1">
          <a:blip r:embed="rId3">
            <a:alphaModFix/>
          </a:blip>
          <a:srcRect b="0" l="0" r="0" t="0"/>
          <a:stretch/>
        </p:blipFill>
        <p:spPr>
          <a:xfrm>
            <a:off x="627300" y="1492000"/>
            <a:ext cx="3781425" cy="2009775"/>
          </a:xfrm>
          <a:prstGeom prst="rect">
            <a:avLst/>
          </a:prstGeom>
          <a:noFill/>
          <a:ln>
            <a:noFill/>
          </a:ln>
        </p:spPr>
      </p:pic>
      <p:pic>
        <p:nvPicPr>
          <p:cNvPr descr="Excel structured reference" id="388" name="Google Shape;388;g20657bc2a70_0_333" title="Excel structured reference"/>
          <p:cNvPicPr preferRelativeResize="0"/>
          <p:nvPr/>
        </p:nvPicPr>
        <p:blipFill rotWithShape="1">
          <a:blip r:embed="rId3">
            <a:alphaModFix/>
          </a:blip>
          <a:srcRect b="0" l="0" r="0" t="0"/>
          <a:stretch/>
        </p:blipFill>
        <p:spPr>
          <a:xfrm>
            <a:off x="4735275" y="1492000"/>
            <a:ext cx="3781425" cy="2009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g20657bc2a70_0_636"/>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6000">
                <a:latin typeface="Calibri"/>
                <a:ea typeface="Calibri"/>
                <a:cs typeface="Calibri"/>
                <a:sym typeface="Calibri"/>
              </a:rPr>
              <a:t>Task 3</a:t>
            </a:r>
            <a:endParaRPr sz="6000">
              <a:latin typeface="Calibri"/>
              <a:ea typeface="Calibri"/>
              <a:cs typeface="Calibri"/>
              <a:sym typeface="Calibri"/>
            </a:endParaRPr>
          </a:p>
        </p:txBody>
      </p:sp>
      <p:sp>
        <p:nvSpPr>
          <p:cNvPr id="394" name="Google Shape;394;g20657bc2a70_0_636"/>
          <p:cNvSpPr txBox="1"/>
          <p:nvPr>
            <p:ph idx="1" type="body"/>
          </p:nvPr>
        </p:nvSpPr>
        <p:spPr>
          <a:xfrm>
            <a:off x="1303800" y="1752675"/>
            <a:ext cx="7030500" cy="2529000"/>
          </a:xfrm>
          <a:prstGeom prst="rect">
            <a:avLst/>
          </a:prstGeom>
          <a:noFill/>
          <a:ln>
            <a:noFill/>
          </a:ln>
        </p:spPr>
        <p:txBody>
          <a:bodyPr anchorCtr="0" anchor="t" bIns="91425" lIns="91425" spcFirstLastPara="1" rIns="91425" wrap="square" tIns="91425">
            <a:normAutofit lnSpcReduction="20000"/>
          </a:bodyPr>
          <a:lstStyle/>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Use a structured reference to create a formula that calculates the total sales for each region based on data in a table with the following steps:</a:t>
            </a:r>
            <a:endParaRPr sz="20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1.	Open a new workbook and create a table with data. The table should have at least two columns: one for the region and one for the sales amount.</a:t>
            </a:r>
            <a:endParaRPr sz="2000">
              <a:solidFill>
                <a:srgbClr val="1E1E1E"/>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g20657bc2a70_0_641"/>
          <p:cNvSpPr txBox="1"/>
          <p:nvPr>
            <p:ph idx="1" type="body"/>
          </p:nvPr>
        </p:nvSpPr>
        <p:spPr>
          <a:xfrm>
            <a:off x="1261150" y="832675"/>
            <a:ext cx="7030500" cy="3933000"/>
          </a:xfrm>
          <a:prstGeom prst="rect">
            <a:avLst/>
          </a:prstGeom>
          <a:noFill/>
          <a:ln>
            <a:noFill/>
          </a:ln>
        </p:spPr>
        <p:txBody>
          <a:bodyPr anchorCtr="0" anchor="t" bIns="91425" lIns="91425" spcFirstLastPara="1" rIns="91425" wrap="square" tIns="91425">
            <a:normAutofit/>
          </a:bodyPr>
          <a:lstStyle/>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2.	On a new worksheet, create a summary table with a column for each region and a row for the total sales.</a:t>
            </a:r>
            <a:endParaRPr sz="20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3.	To use a structured reference in your formula, select the first cell in the total sales row.</a:t>
            </a:r>
            <a:endParaRPr sz="20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4.	On the formula bar, type an equals sign (=) and the name of the table, followed by a square bracket ([) and the name of the field you want to include in the calculation.</a:t>
            </a:r>
            <a:endParaRPr sz="2000">
              <a:solidFill>
                <a:srgbClr val="1E1E1E"/>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g20657bc2a70_0_646"/>
          <p:cNvSpPr txBox="1"/>
          <p:nvPr>
            <p:ph idx="1" type="body"/>
          </p:nvPr>
        </p:nvSpPr>
        <p:spPr>
          <a:xfrm>
            <a:off x="1206275" y="793575"/>
            <a:ext cx="7030500" cy="3933000"/>
          </a:xfrm>
          <a:prstGeom prst="rect">
            <a:avLst/>
          </a:prstGeom>
          <a:noFill/>
          <a:ln>
            <a:noFill/>
          </a:ln>
        </p:spPr>
        <p:txBody>
          <a:bodyPr anchorCtr="0" anchor="t" bIns="91425" lIns="91425" spcFirstLastPara="1" rIns="91425" wrap="square" tIns="91425">
            <a:normAutofit lnSpcReduction="20000"/>
          </a:bodyPr>
          <a:lstStyle/>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5.	For example, if your table name is "SalesData" and you want to include the "Amount" field in the calculation, you would type the following formula in the formula bar: =SUM(SalesData[Amount]).</a:t>
            </a:r>
            <a:endParaRPr sz="20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6.	Press Enter and the formula will calculate the total sales for all regions.</a:t>
            </a:r>
            <a:endParaRPr sz="20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7.	To calculate the total sales for each region, modify the formula to include the region name in the reference.</a:t>
            </a:r>
            <a:endParaRPr sz="20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8.	For example, if you want to calculate the total sales for</a:t>
            </a:r>
            <a:endParaRPr sz="2000">
              <a:solidFill>
                <a:srgbClr val="1E1E1E"/>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g20657bc2a70_0_338"/>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2520"/>
              <a:buNone/>
            </a:pPr>
            <a:r>
              <a:rPr lang="en" sz="3200">
                <a:latin typeface="Calibri"/>
                <a:ea typeface="Calibri"/>
                <a:cs typeface="Calibri"/>
                <a:sym typeface="Calibri"/>
              </a:rPr>
              <a:t>Key features of structured references</a:t>
            </a:r>
            <a:endParaRPr sz="3200">
              <a:latin typeface="Calibri"/>
              <a:ea typeface="Calibri"/>
              <a:cs typeface="Calibri"/>
              <a:sym typeface="Calibri"/>
            </a:endParaRPr>
          </a:p>
          <a:p>
            <a:pPr indent="0" lvl="0" marL="0" rtl="0" algn="just">
              <a:lnSpc>
                <a:spcPct val="100000"/>
              </a:lnSpc>
              <a:spcBef>
                <a:spcPts val="0"/>
              </a:spcBef>
              <a:spcAft>
                <a:spcPts val="0"/>
              </a:spcAft>
              <a:buSzPts val="2520"/>
              <a:buNone/>
            </a:pPr>
            <a:r>
              <a:t/>
            </a:r>
            <a:endParaRPr sz="2900"/>
          </a:p>
          <a:p>
            <a:pPr indent="0" lvl="0" marL="0" rtl="0" algn="just">
              <a:lnSpc>
                <a:spcPct val="100000"/>
              </a:lnSpc>
              <a:spcBef>
                <a:spcPts val="0"/>
              </a:spcBef>
              <a:spcAft>
                <a:spcPts val="0"/>
              </a:spcAft>
              <a:buSzPts val="2520"/>
              <a:buNone/>
            </a:pPr>
            <a:r>
              <a:t/>
            </a:r>
            <a:endParaRPr sz="3000"/>
          </a:p>
        </p:txBody>
      </p:sp>
      <p:sp>
        <p:nvSpPr>
          <p:cNvPr id="410" name="Google Shape;410;g20657bc2a70_0_338"/>
          <p:cNvSpPr txBox="1"/>
          <p:nvPr>
            <p:ph idx="1" type="body"/>
          </p:nvPr>
        </p:nvSpPr>
        <p:spPr>
          <a:xfrm>
            <a:off x="1273350" y="1736800"/>
            <a:ext cx="7030500" cy="1789200"/>
          </a:xfrm>
          <a:prstGeom prst="rect">
            <a:avLst/>
          </a:prstGeom>
          <a:noFill/>
          <a:ln>
            <a:noFill/>
          </a:ln>
        </p:spPr>
        <p:txBody>
          <a:bodyPr anchorCtr="0" anchor="t" bIns="91425" lIns="91425" spcFirstLastPara="1" rIns="91425" wrap="square" tIns="91425">
            <a:normAutofit fontScale="85000"/>
          </a:bodyPr>
          <a:lstStyle/>
          <a:p>
            <a:pPr indent="0" lvl="0" marL="0" rtl="0" algn="just">
              <a:lnSpc>
                <a:spcPct val="142857"/>
              </a:lnSpc>
              <a:spcBef>
                <a:spcPts val="1000"/>
              </a:spcBef>
              <a:spcAft>
                <a:spcPts val="0"/>
              </a:spcAft>
              <a:buSzPct val="43333"/>
              <a:buNone/>
            </a:pPr>
            <a:r>
              <a:rPr lang="en" sz="3000">
                <a:latin typeface="Calibri"/>
                <a:ea typeface="Calibri"/>
                <a:cs typeface="Calibri"/>
                <a:sym typeface="Calibri"/>
              </a:rPr>
              <a:t>Easily created</a:t>
            </a:r>
            <a:endParaRPr sz="3000">
              <a:latin typeface="Calibri"/>
              <a:ea typeface="Calibri"/>
              <a:cs typeface="Calibri"/>
              <a:sym typeface="Calibri"/>
            </a:endParaRPr>
          </a:p>
          <a:p>
            <a:pPr indent="0" lvl="0" marL="0" rtl="0" algn="just">
              <a:lnSpc>
                <a:spcPct val="142857"/>
              </a:lnSpc>
              <a:spcBef>
                <a:spcPts val="1000"/>
              </a:spcBef>
              <a:spcAft>
                <a:spcPts val="0"/>
              </a:spcAft>
              <a:buSzPct val="64999"/>
              <a:buNone/>
            </a:pPr>
            <a:r>
              <a:rPr lang="en" sz="2000">
                <a:solidFill>
                  <a:srgbClr val="1E1E1E"/>
                </a:solidFill>
                <a:latin typeface="Calibri"/>
                <a:ea typeface="Calibri"/>
                <a:cs typeface="Calibri"/>
                <a:sym typeface="Calibri"/>
              </a:rPr>
              <a:t>To add structured references to your formula, you simply select the table cells you want to refer to. The knowledge of a special syntax is not required.</a:t>
            </a:r>
            <a:endParaRPr sz="2000">
              <a:solidFill>
                <a:srgbClr val="1E1E1E"/>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g20657bc2a70_0_34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lang="en" sz="3000">
                <a:latin typeface="Calibri"/>
                <a:ea typeface="Calibri"/>
                <a:cs typeface="Calibri"/>
                <a:sym typeface="Calibri"/>
              </a:rPr>
              <a:t>Resilient and automatically updated</a:t>
            </a:r>
            <a:endParaRPr sz="3000">
              <a:latin typeface="Calibri"/>
              <a:ea typeface="Calibri"/>
              <a:cs typeface="Calibri"/>
              <a:sym typeface="Calibri"/>
            </a:endParaRPr>
          </a:p>
        </p:txBody>
      </p:sp>
      <p:sp>
        <p:nvSpPr>
          <p:cNvPr id="416" name="Google Shape;416;g20657bc2a70_0_343"/>
          <p:cNvSpPr txBox="1"/>
          <p:nvPr>
            <p:ph idx="1" type="body"/>
          </p:nvPr>
        </p:nvSpPr>
        <p:spPr>
          <a:xfrm>
            <a:off x="1303800" y="1213200"/>
            <a:ext cx="7030500" cy="3930300"/>
          </a:xfrm>
          <a:prstGeom prst="rect">
            <a:avLst/>
          </a:prstGeom>
          <a:noFill/>
          <a:ln>
            <a:noFill/>
          </a:ln>
        </p:spPr>
        <p:txBody>
          <a:bodyPr anchorCtr="0" anchor="t" bIns="91425" lIns="91425" spcFirstLastPara="1" rIns="91425" wrap="square" tIns="91425">
            <a:normAutofit/>
          </a:bodyPr>
          <a:lstStyle/>
          <a:p>
            <a:pPr indent="0" lvl="0" marL="0" rtl="0" algn="just">
              <a:lnSpc>
                <a:spcPct val="142857"/>
              </a:lnSpc>
              <a:spcBef>
                <a:spcPts val="1000"/>
              </a:spcBef>
              <a:spcAft>
                <a:spcPts val="0"/>
              </a:spcAft>
              <a:buSzPts val="1300"/>
              <a:buNone/>
            </a:pPr>
            <a:r>
              <a:rPr lang="en" sz="1900">
                <a:solidFill>
                  <a:srgbClr val="1E1E1E"/>
                </a:solidFill>
                <a:latin typeface="Calibri"/>
                <a:ea typeface="Calibri"/>
                <a:cs typeface="Calibri"/>
                <a:sym typeface="Calibri"/>
              </a:rPr>
              <a:t>When you rename a column, references are automatically updated with the new name, and a formula does not break. Moreover, as you add new rows to the table, they are immediately included in the existing references, and the formulas calculate the full set of data.</a:t>
            </a:r>
            <a:endParaRPr sz="19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lang="en" sz="1900">
                <a:solidFill>
                  <a:srgbClr val="1E1E1E"/>
                </a:solidFill>
                <a:latin typeface="Calibri"/>
                <a:ea typeface="Calibri"/>
                <a:cs typeface="Calibri"/>
                <a:sym typeface="Calibri"/>
              </a:rPr>
              <a:t>So, whatever manipulations you do with your Excel tables, you don't have to worry about updating the structured references.</a:t>
            </a:r>
            <a:endParaRPr sz="19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lang="en" sz="1900">
                <a:solidFill>
                  <a:srgbClr val="1E1E1E"/>
                </a:solidFill>
                <a:latin typeface="Calibri"/>
                <a:ea typeface="Calibri"/>
                <a:cs typeface="Calibri"/>
                <a:sym typeface="Calibri"/>
              </a:rPr>
              <a:t>Can be used inside and outside a table</a:t>
            </a:r>
            <a:endParaRPr sz="1900">
              <a:solidFill>
                <a:srgbClr val="1E1E1E"/>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g20657bc2a70_0_348"/>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lang="en" sz="3000">
                <a:latin typeface="Calibri"/>
                <a:ea typeface="Calibri"/>
                <a:cs typeface="Calibri"/>
                <a:sym typeface="Calibri"/>
              </a:rPr>
              <a:t>Formula auto-fill</a:t>
            </a:r>
            <a:endParaRPr sz="3000">
              <a:latin typeface="Calibri"/>
              <a:ea typeface="Calibri"/>
              <a:cs typeface="Calibri"/>
              <a:sym typeface="Calibri"/>
            </a:endParaRPr>
          </a:p>
        </p:txBody>
      </p:sp>
      <p:sp>
        <p:nvSpPr>
          <p:cNvPr id="422" name="Google Shape;422;g20657bc2a70_0_348"/>
          <p:cNvSpPr txBox="1"/>
          <p:nvPr>
            <p:ph idx="1" type="body"/>
          </p:nvPr>
        </p:nvSpPr>
        <p:spPr>
          <a:xfrm>
            <a:off x="1303800" y="1597875"/>
            <a:ext cx="7030500" cy="2933700"/>
          </a:xfrm>
          <a:prstGeom prst="rect">
            <a:avLst/>
          </a:prstGeom>
          <a:noFill/>
          <a:ln>
            <a:noFill/>
          </a:ln>
        </p:spPr>
        <p:txBody>
          <a:bodyPr anchorCtr="0" anchor="t" bIns="91425" lIns="91425" spcFirstLastPara="1" rIns="91425" wrap="square" tIns="91425">
            <a:normAutofit/>
          </a:bodyPr>
          <a:lstStyle/>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To perform the same calculation in each table row, it is enough to enter a formula in just one cell. All other cells in that column are filled automatically.</a:t>
            </a:r>
            <a:endParaRPr sz="2000">
              <a:solidFill>
                <a:srgbClr val="1E1E1E"/>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g20657bc2a70_0_660"/>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6000">
                <a:latin typeface="Calibri"/>
                <a:ea typeface="Calibri"/>
                <a:cs typeface="Calibri"/>
                <a:sym typeface="Calibri"/>
              </a:rPr>
              <a:t>Task 4</a:t>
            </a:r>
            <a:endParaRPr sz="6000">
              <a:latin typeface="Calibri"/>
              <a:ea typeface="Calibri"/>
              <a:cs typeface="Calibri"/>
              <a:sym typeface="Calibri"/>
            </a:endParaRPr>
          </a:p>
        </p:txBody>
      </p:sp>
      <p:sp>
        <p:nvSpPr>
          <p:cNvPr id="428" name="Google Shape;428;g20657bc2a70_0_660"/>
          <p:cNvSpPr txBox="1"/>
          <p:nvPr>
            <p:ph idx="1" type="body"/>
          </p:nvPr>
        </p:nvSpPr>
        <p:spPr>
          <a:xfrm>
            <a:off x="1303800" y="1850175"/>
            <a:ext cx="7030500" cy="2529000"/>
          </a:xfrm>
          <a:prstGeom prst="rect">
            <a:avLst/>
          </a:prstGeom>
          <a:noFill/>
          <a:ln>
            <a:noFill/>
          </a:ln>
        </p:spPr>
        <p:txBody>
          <a:bodyPr anchorCtr="0" anchor="t" bIns="91425" lIns="91425" spcFirstLastPara="1" rIns="91425" wrap="square" tIns="91425">
            <a:normAutofit lnSpcReduction="20000"/>
          </a:bodyPr>
          <a:lstStyle/>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Use a structured reference to create a formula that calculates the total sales for each region based on data in a table with the following steps:</a:t>
            </a:r>
            <a:endParaRPr sz="20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1.	Open a new workbook and create a table with data. The table should have at least three columns: one for the product, one for the category, and one for the sales amount.</a:t>
            </a:r>
            <a:endParaRPr sz="2000">
              <a:solidFill>
                <a:srgbClr val="1E1E1E"/>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g20657bc2a70_0_665"/>
          <p:cNvSpPr txBox="1"/>
          <p:nvPr>
            <p:ph idx="1" type="body"/>
          </p:nvPr>
        </p:nvSpPr>
        <p:spPr>
          <a:xfrm>
            <a:off x="1285525" y="836225"/>
            <a:ext cx="7030500" cy="3933000"/>
          </a:xfrm>
          <a:prstGeom prst="rect">
            <a:avLst/>
          </a:prstGeom>
          <a:noFill/>
          <a:ln>
            <a:noFill/>
          </a:ln>
        </p:spPr>
        <p:txBody>
          <a:bodyPr anchorCtr="0" anchor="t" bIns="91425" lIns="91425" spcFirstLastPara="1" rIns="91425" wrap="square" tIns="91425">
            <a:normAutofit/>
          </a:bodyPr>
          <a:lstStyle/>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2.	On a new worksheet, create a summary table with a column for each product category and a row for the average sales.</a:t>
            </a:r>
            <a:endParaRPr sz="20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3.	To use a structured reference in your formula, select the first cell in the average sales row.</a:t>
            </a:r>
            <a:endParaRPr sz="20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4.	On the formula bar, type an equals sign (=) and the following formula: =AVERAGEIFS(SalesData[Amount],SalesData[Category],A2)</a:t>
            </a:r>
            <a:endParaRPr sz="2000">
              <a:solidFill>
                <a:srgbClr val="1E1E1E"/>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20657bc2a70_0_0"/>
          <p:cNvSpPr txBox="1"/>
          <p:nvPr>
            <p:ph idx="1" type="body"/>
          </p:nvPr>
        </p:nvSpPr>
        <p:spPr>
          <a:xfrm>
            <a:off x="1175825" y="824075"/>
            <a:ext cx="7030500" cy="3933000"/>
          </a:xfrm>
          <a:prstGeom prst="rect">
            <a:avLst/>
          </a:prstGeom>
          <a:noFill/>
          <a:ln>
            <a:noFill/>
          </a:ln>
        </p:spPr>
        <p:txBody>
          <a:bodyPr anchorCtr="0" anchor="t" bIns="91425" lIns="91425" spcFirstLastPara="1" rIns="91425" wrap="square" tIns="91425">
            <a:noAutofit/>
          </a:bodyPr>
          <a:lstStyle/>
          <a:p>
            <a:pPr indent="0" lvl="0" marL="0" rtl="0" algn="just">
              <a:lnSpc>
                <a:spcPct val="122857"/>
              </a:lnSpc>
              <a:spcBef>
                <a:spcPts val="1000"/>
              </a:spcBef>
              <a:spcAft>
                <a:spcPts val="0"/>
              </a:spcAft>
              <a:buSzPts val="275"/>
              <a:buNone/>
            </a:pPr>
            <a:r>
              <a:rPr lang="en" sz="2000">
                <a:solidFill>
                  <a:srgbClr val="1E1E1E"/>
                </a:solidFill>
                <a:latin typeface="Calibri"/>
                <a:ea typeface="Calibri"/>
                <a:cs typeface="Calibri"/>
                <a:sym typeface="Calibri"/>
              </a:rPr>
              <a:t>3.	Click the tab of the first worksheet that you want to include in a 3D reference.</a:t>
            </a:r>
            <a:endParaRPr sz="2000">
              <a:solidFill>
                <a:srgbClr val="1E1E1E"/>
              </a:solidFill>
              <a:latin typeface="Calibri"/>
              <a:ea typeface="Calibri"/>
              <a:cs typeface="Calibri"/>
              <a:sym typeface="Calibri"/>
            </a:endParaRPr>
          </a:p>
          <a:p>
            <a:pPr indent="0" lvl="0" marL="0" rtl="0" algn="just">
              <a:lnSpc>
                <a:spcPct val="122857"/>
              </a:lnSpc>
              <a:spcBef>
                <a:spcPts val="1000"/>
              </a:spcBef>
              <a:spcAft>
                <a:spcPts val="0"/>
              </a:spcAft>
              <a:buSzPts val="275"/>
              <a:buNone/>
            </a:pPr>
            <a:r>
              <a:rPr lang="en" sz="2000">
                <a:solidFill>
                  <a:srgbClr val="1E1E1E"/>
                </a:solidFill>
                <a:latin typeface="Calibri"/>
                <a:ea typeface="Calibri"/>
                <a:cs typeface="Calibri"/>
                <a:sym typeface="Calibri"/>
              </a:rPr>
              <a:t>4.	While holding the Shift key, click the tab of the last worksheet to be included in your 3D reference.</a:t>
            </a:r>
            <a:endParaRPr sz="2000">
              <a:solidFill>
                <a:srgbClr val="1E1E1E"/>
              </a:solidFill>
              <a:latin typeface="Calibri"/>
              <a:ea typeface="Calibri"/>
              <a:cs typeface="Calibri"/>
              <a:sym typeface="Calibri"/>
            </a:endParaRPr>
          </a:p>
          <a:p>
            <a:pPr indent="0" lvl="0" marL="0" rtl="0" algn="just">
              <a:lnSpc>
                <a:spcPct val="122857"/>
              </a:lnSpc>
              <a:spcBef>
                <a:spcPts val="1000"/>
              </a:spcBef>
              <a:spcAft>
                <a:spcPts val="0"/>
              </a:spcAft>
              <a:buSzPts val="275"/>
              <a:buNone/>
            </a:pPr>
            <a:r>
              <a:rPr lang="en" sz="2000">
                <a:solidFill>
                  <a:srgbClr val="1E1E1E"/>
                </a:solidFill>
                <a:latin typeface="Calibri"/>
                <a:ea typeface="Calibri"/>
                <a:cs typeface="Calibri"/>
                <a:sym typeface="Calibri"/>
              </a:rPr>
              <a:t>5.	Select the cell or range of cells that you want to calculate.</a:t>
            </a:r>
            <a:endParaRPr sz="2000">
              <a:solidFill>
                <a:srgbClr val="1E1E1E"/>
              </a:solidFill>
              <a:latin typeface="Calibri"/>
              <a:ea typeface="Calibri"/>
              <a:cs typeface="Calibri"/>
              <a:sym typeface="Calibri"/>
            </a:endParaRPr>
          </a:p>
          <a:p>
            <a:pPr indent="0" lvl="0" marL="0" rtl="0" algn="just">
              <a:lnSpc>
                <a:spcPct val="122857"/>
              </a:lnSpc>
              <a:spcBef>
                <a:spcPts val="1000"/>
              </a:spcBef>
              <a:spcAft>
                <a:spcPts val="0"/>
              </a:spcAft>
              <a:buSzPts val="275"/>
              <a:buNone/>
            </a:pPr>
            <a:r>
              <a:rPr lang="en" sz="2000">
                <a:solidFill>
                  <a:srgbClr val="1E1E1E"/>
                </a:solidFill>
                <a:latin typeface="Calibri"/>
                <a:ea typeface="Calibri"/>
                <a:cs typeface="Calibri"/>
                <a:sym typeface="Calibri"/>
              </a:rPr>
              <a:t>6.	Type the rest of the formula as usual.</a:t>
            </a:r>
            <a:endParaRPr sz="2000">
              <a:solidFill>
                <a:srgbClr val="1E1E1E"/>
              </a:solidFill>
              <a:latin typeface="Calibri"/>
              <a:ea typeface="Calibri"/>
              <a:cs typeface="Calibri"/>
              <a:sym typeface="Calibri"/>
            </a:endParaRPr>
          </a:p>
          <a:p>
            <a:pPr indent="0" lvl="0" marL="0" rtl="0" algn="just">
              <a:lnSpc>
                <a:spcPct val="122857"/>
              </a:lnSpc>
              <a:spcBef>
                <a:spcPts val="1000"/>
              </a:spcBef>
              <a:spcAft>
                <a:spcPts val="0"/>
              </a:spcAft>
              <a:buSzPts val="275"/>
              <a:buNone/>
            </a:pPr>
            <a:r>
              <a:rPr lang="en" sz="2000">
                <a:solidFill>
                  <a:srgbClr val="1E1E1E"/>
                </a:solidFill>
                <a:latin typeface="Calibri"/>
                <a:ea typeface="Calibri"/>
                <a:cs typeface="Calibri"/>
                <a:sym typeface="Calibri"/>
              </a:rPr>
              <a:t>7.	Press the Enter key to complete your Excel 3-D formula.</a:t>
            </a:r>
            <a:endParaRPr sz="2000">
              <a:solidFill>
                <a:srgbClr val="1E1E1E"/>
              </a:solidFill>
              <a:latin typeface="Calibri"/>
              <a:ea typeface="Calibri"/>
              <a:cs typeface="Calibri"/>
              <a:sym typeface="Calibri"/>
            </a:endParaRPr>
          </a:p>
          <a:p>
            <a:pPr indent="0" lvl="0" marL="0" rtl="0" algn="just">
              <a:lnSpc>
                <a:spcPct val="122857"/>
              </a:lnSpc>
              <a:spcBef>
                <a:spcPts val="1000"/>
              </a:spcBef>
              <a:spcAft>
                <a:spcPts val="0"/>
              </a:spcAft>
              <a:buSzPts val="325"/>
              <a:buNone/>
            </a:pPr>
            <a:r>
              <a:t/>
            </a:r>
            <a:endParaRPr sz="2000">
              <a:solidFill>
                <a:srgbClr val="1E1E1E"/>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g20657bc2a70_0_670"/>
          <p:cNvSpPr txBox="1"/>
          <p:nvPr>
            <p:ph idx="1" type="body"/>
          </p:nvPr>
        </p:nvSpPr>
        <p:spPr>
          <a:xfrm>
            <a:off x="1206300" y="800425"/>
            <a:ext cx="7030500" cy="3932700"/>
          </a:xfrm>
          <a:prstGeom prst="rect">
            <a:avLst/>
          </a:prstGeom>
          <a:noFill/>
          <a:ln>
            <a:noFill/>
          </a:ln>
        </p:spPr>
        <p:txBody>
          <a:bodyPr anchorCtr="0" anchor="t" bIns="91425" lIns="91425" spcFirstLastPara="1" rIns="91425" wrap="square" tIns="91425">
            <a:noAutofit/>
          </a:bodyPr>
          <a:lstStyle/>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5.	Replace "SalesData" with the name of your table and "Amount" and "Category" with the names of your fields.</a:t>
            </a:r>
            <a:endParaRPr sz="20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6.	Replace "A2" with the cell reference that contains the name of the first product category you want to include in the calculation.</a:t>
            </a:r>
            <a:endParaRPr sz="20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7.	Press Enter and the formula will calculate the average sales for the first product category.</a:t>
            </a:r>
            <a:endParaRPr sz="2000">
              <a:solidFill>
                <a:srgbClr val="1E1E1E"/>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g20657bc2a70_0_675"/>
          <p:cNvSpPr txBox="1"/>
          <p:nvPr>
            <p:ph idx="1" type="body"/>
          </p:nvPr>
        </p:nvSpPr>
        <p:spPr>
          <a:xfrm>
            <a:off x="1322100" y="832425"/>
            <a:ext cx="7030500" cy="2529000"/>
          </a:xfrm>
          <a:prstGeom prst="rect">
            <a:avLst/>
          </a:prstGeom>
          <a:noFill/>
          <a:ln>
            <a:noFill/>
          </a:ln>
        </p:spPr>
        <p:txBody>
          <a:bodyPr anchorCtr="0" anchor="t" bIns="91425" lIns="91425" spcFirstLastPara="1" rIns="91425" wrap="square" tIns="91425">
            <a:normAutofit/>
          </a:bodyPr>
          <a:lstStyle/>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8.	To calculate the average sales for each product category, copy the formula to the cells for the other categories and update the reference to match the product category.</a:t>
            </a:r>
            <a:endParaRPr sz="2000">
              <a:solidFill>
                <a:srgbClr val="1E1E1E"/>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g20657bc2a70_0_35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fontScale="90000"/>
          </a:bodyPr>
          <a:lstStyle/>
          <a:p>
            <a:pPr indent="0" lvl="0" marL="0" rtl="0" algn="just">
              <a:lnSpc>
                <a:spcPct val="100000"/>
              </a:lnSpc>
              <a:spcBef>
                <a:spcPts val="0"/>
              </a:spcBef>
              <a:spcAft>
                <a:spcPts val="0"/>
              </a:spcAft>
              <a:buSzPct val="93333"/>
              <a:buNone/>
            </a:pPr>
            <a:r>
              <a:rPr lang="en" sz="3000">
                <a:latin typeface="Calibri"/>
                <a:ea typeface="Calibri"/>
                <a:cs typeface="Calibri"/>
                <a:sym typeface="Calibri"/>
              </a:rPr>
              <a:t>How to create a structured reference in Excel</a:t>
            </a:r>
            <a:endParaRPr sz="3000">
              <a:latin typeface="Calibri"/>
              <a:ea typeface="Calibri"/>
              <a:cs typeface="Calibri"/>
              <a:sym typeface="Calibri"/>
            </a:endParaRPr>
          </a:p>
        </p:txBody>
      </p:sp>
      <p:sp>
        <p:nvSpPr>
          <p:cNvPr id="449" name="Google Shape;449;g20657bc2a70_0_353"/>
          <p:cNvSpPr txBox="1"/>
          <p:nvPr>
            <p:ph idx="1" type="body"/>
          </p:nvPr>
        </p:nvSpPr>
        <p:spPr>
          <a:xfrm>
            <a:off x="1303800" y="1366300"/>
            <a:ext cx="7030500" cy="2933700"/>
          </a:xfrm>
          <a:prstGeom prst="rect">
            <a:avLst/>
          </a:prstGeom>
          <a:noFill/>
          <a:ln>
            <a:noFill/>
          </a:ln>
        </p:spPr>
        <p:txBody>
          <a:bodyPr anchorCtr="0" anchor="t" bIns="91425" lIns="91425" spcFirstLastPara="1" rIns="91425" wrap="square" tIns="91425">
            <a:noAutofit/>
          </a:bodyPr>
          <a:lstStyle/>
          <a:p>
            <a:pPr indent="0" lvl="0" marL="0" rtl="0" algn="just">
              <a:lnSpc>
                <a:spcPct val="142857"/>
              </a:lnSpc>
              <a:spcBef>
                <a:spcPts val="1000"/>
              </a:spcBef>
              <a:spcAft>
                <a:spcPts val="0"/>
              </a:spcAft>
              <a:buSzPts val="1300"/>
              <a:buNone/>
            </a:pPr>
            <a:r>
              <a:rPr lang="en" sz="1900">
                <a:solidFill>
                  <a:srgbClr val="1E1E1E"/>
                </a:solidFill>
                <a:latin typeface="Calibri"/>
                <a:ea typeface="Calibri"/>
                <a:cs typeface="Calibri"/>
                <a:sym typeface="Calibri"/>
              </a:rPr>
              <a:t>To create a structured reference, this is what you need to do:</a:t>
            </a:r>
            <a:endParaRPr sz="19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lang="en" sz="1900">
                <a:solidFill>
                  <a:srgbClr val="1E1E1E"/>
                </a:solidFill>
                <a:latin typeface="Calibri"/>
                <a:ea typeface="Calibri"/>
                <a:cs typeface="Calibri"/>
                <a:sym typeface="Calibri"/>
              </a:rPr>
              <a:t>1.	Start typing a formula as usual, beginning with the equality sign (=).</a:t>
            </a:r>
            <a:endParaRPr sz="19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lang="en" sz="1900">
                <a:solidFill>
                  <a:srgbClr val="1E1E1E"/>
                </a:solidFill>
                <a:latin typeface="Calibri"/>
                <a:ea typeface="Calibri"/>
                <a:cs typeface="Calibri"/>
                <a:sym typeface="Calibri"/>
              </a:rPr>
              <a:t>2.	When it comes to the first reference, select the corresponding cell or range of cells in your table. Excel will pick up the column name(s) and create an appropriate structured reference for you automatically.</a:t>
            </a:r>
            <a:endParaRPr sz="1900">
              <a:solidFill>
                <a:srgbClr val="1E1E1E"/>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g20657bc2a70_0_358"/>
          <p:cNvSpPr txBox="1"/>
          <p:nvPr>
            <p:ph idx="1" type="body"/>
          </p:nvPr>
        </p:nvSpPr>
        <p:spPr>
          <a:xfrm>
            <a:off x="1340350" y="838525"/>
            <a:ext cx="7030500" cy="2529000"/>
          </a:xfrm>
          <a:prstGeom prst="rect">
            <a:avLst/>
          </a:prstGeom>
          <a:noFill/>
          <a:ln>
            <a:noFill/>
          </a:ln>
        </p:spPr>
        <p:txBody>
          <a:bodyPr anchorCtr="0" anchor="t" bIns="91425" lIns="91425" spcFirstLastPara="1" rIns="91425" wrap="square" tIns="91425">
            <a:normAutofit/>
          </a:bodyPr>
          <a:lstStyle/>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3. Type the closing parenthesis and press Enter. If the formula is created inside the table, Excel automatically fills the entire column with the same formula.</a:t>
            </a:r>
            <a:endParaRPr sz="2000">
              <a:solidFill>
                <a:srgbClr val="1E1E1E"/>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pic>
        <p:nvPicPr>
          <p:cNvPr descr="Creating a structured reference in Excel" id="459" name="Google Shape;459;g20657bc2a70_0_363" title="Creating a structured reference in Excel"/>
          <p:cNvPicPr preferRelativeResize="0"/>
          <p:nvPr/>
        </p:nvPicPr>
        <p:blipFill rotWithShape="1">
          <a:blip r:embed="rId3">
            <a:alphaModFix/>
          </a:blip>
          <a:srcRect b="0" l="0" r="0" t="0"/>
          <a:stretch/>
        </p:blipFill>
        <p:spPr>
          <a:xfrm>
            <a:off x="1127050" y="1453525"/>
            <a:ext cx="7461336" cy="25290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g20657bc2a70_0_368"/>
          <p:cNvSpPr txBox="1"/>
          <p:nvPr>
            <p:ph idx="1" type="body"/>
          </p:nvPr>
        </p:nvSpPr>
        <p:spPr>
          <a:xfrm>
            <a:off x="1328175" y="836275"/>
            <a:ext cx="7030500" cy="3933000"/>
          </a:xfrm>
          <a:prstGeom prst="rect">
            <a:avLst/>
          </a:prstGeom>
          <a:noFill/>
          <a:ln>
            <a:noFill/>
          </a:ln>
        </p:spPr>
        <p:txBody>
          <a:bodyPr anchorCtr="0" anchor="t" bIns="91425" lIns="91425" spcFirstLastPara="1" rIns="91425" wrap="square" tIns="91425">
            <a:normAutofit/>
          </a:bodyPr>
          <a:lstStyle/>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As the result, the whole column E is auto-filled with this formula:</a:t>
            </a:r>
            <a:endParaRPr sz="20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i="1" lang="en" sz="2000">
                <a:solidFill>
                  <a:srgbClr val="1E1E1E"/>
                </a:solidFill>
                <a:latin typeface="Calibri"/>
                <a:ea typeface="Calibri"/>
                <a:cs typeface="Calibri"/>
                <a:sym typeface="Calibri"/>
              </a:rPr>
              <a:t>=SUM(Sales[@[Jan]:[Mar]])</a:t>
            </a:r>
            <a:endParaRPr i="1" sz="20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Though the formula is the same, the data is calculated in each row individually. To understand the inner mechanics, please take a look at the table reference syntax.</a:t>
            </a:r>
            <a:endParaRPr sz="2000">
              <a:solidFill>
                <a:srgbClr val="1E1E1E"/>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g20657bc2a70_0_373"/>
          <p:cNvSpPr txBox="1"/>
          <p:nvPr>
            <p:ph idx="1" type="body"/>
          </p:nvPr>
        </p:nvSpPr>
        <p:spPr>
          <a:xfrm>
            <a:off x="1200200" y="811875"/>
            <a:ext cx="7030500" cy="3933000"/>
          </a:xfrm>
          <a:prstGeom prst="rect">
            <a:avLst/>
          </a:prstGeom>
          <a:noFill/>
          <a:ln>
            <a:noFill/>
          </a:ln>
        </p:spPr>
        <p:txBody>
          <a:bodyPr anchorCtr="0" anchor="t" bIns="91425" lIns="91425" spcFirstLastPara="1" rIns="91425" wrap="square" tIns="91425">
            <a:noAutofit/>
          </a:bodyPr>
          <a:lstStyle/>
          <a:p>
            <a:pPr indent="0" lvl="0" marL="0" rtl="0" algn="just">
              <a:lnSpc>
                <a:spcPct val="132857"/>
              </a:lnSpc>
              <a:spcBef>
                <a:spcPts val="1000"/>
              </a:spcBef>
              <a:spcAft>
                <a:spcPts val="0"/>
              </a:spcAft>
              <a:buSzPts val="770"/>
              <a:buNone/>
            </a:pPr>
            <a:r>
              <a:rPr lang="en" sz="2000">
                <a:solidFill>
                  <a:srgbClr val="1E1E1E"/>
                </a:solidFill>
                <a:latin typeface="Calibri"/>
                <a:ea typeface="Calibri"/>
                <a:cs typeface="Calibri"/>
                <a:sym typeface="Calibri"/>
              </a:rPr>
              <a:t>If you are entering a formula outside the table, and that formula requires only a range of cells, a faster way to make a structured reference is this:</a:t>
            </a:r>
            <a:endParaRPr sz="2000">
              <a:solidFill>
                <a:srgbClr val="1E1E1E"/>
              </a:solidFill>
              <a:latin typeface="Calibri"/>
              <a:ea typeface="Calibri"/>
              <a:cs typeface="Calibri"/>
              <a:sym typeface="Calibri"/>
            </a:endParaRPr>
          </a:p>
          <a:p>
            <a:pPr indent="0" lvl="0" marL="0" rtl="0" algn="just">
              <a:lnSpc>
                <a:spcPct val="132857"/>
              </a:lnSpc>
              <a:spcBef>
                <a:spcPts val="1000"/>
              </a:spcBef>
              <a:spcAft>
                <a:spcPts val="0"/>
              </a:spcAft>
              <a:buSzPts val="770"/>
              <a:buNone/>
            </a:pPr>
            <a:r>
              <a:rPr lang="en" sz="2000">
                <a:solidFill>
                  <a:srgbClr val="1E1E1E"/>
                </a:solidFill>
                <a:latin typeface="Calibri"/>
                <a:ea typeface="Calibri"/>
                <a:cs typeface="Calibri"/>
                <a:sym typeface="Calibri"/>
              </a:rPr>
              <a:t>1.	After the opening parenthesis, start typing the table name. As you type the first letter, Excel will show all matching names. If necessary, type a couple more letters to narrow down the list.</a:t>
            </a:r>
            <a:endParaRPr sz="2000">
              <a:solidFill>
                <a:srgbClr val="1E1E1E"/>
              </a:solidFill>
              <a:latin typeface="Calibri"/>
              <a:ea typeface="Calibri"/>
              <a:cs typeface="Calibri"/>
              <a:sym typeface="Calibri"/>
            </a:endParaRPr>
          </a:p>
          <a:p>
            <a:pPr indent="0" lvl="0" marL="0" rtl="0" algn="just">
              <a:lnSpc>
                <a:spcPct val="132857"/>
              </a:lnSpc>
              <a:spcBef>
                <a:spcPts val="1000"/>
              </a:spcBef>
              <a:spcAft>
                <a:spcPts val="0"/>
              </a:spcAft>
              <a:buSzPts val="770"/>
              <a:buNone/>
            </a:pPr>
            <a:r>
              <a:rPr lang="en" sz="2000">
                <a:solidFill>
                  <a:srgbClr val="1E1E1E"/>
                </a:solidFill>
                <a:latin typeface="Calibri"/>
                <a:ea typeface="Calibri"/>
                <a:cs typeface="Calibri"/>
                <a:sym typeface="Calibri"/>
              </a:rPr>
              <a:t>2.	Use the arrow keys to select the table name in the list.</a:t>
            </a:r>
            <a:endParaRPr sz="2000">
              <a:solidFill>
                <a:srgbClr val="1E1E1E"/>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g20657bc2a70_0_378"/>
          <p:cNvSpPr txBox="1"/>
          <p:nvPr>
            <p:ph idx="1" type="body"/>
          </p:nvPr>
        </p:nvSpPr>
        <p:spPr>
          <a:xfrm>
            <a:off x="1285525" y="842350"/>
            <a:ext cx="7030500" cy="3933000"/>
          </a:xfrm>
          <a:prstGeom prst="rect">
            <a:avLst/>
          </a:prstGeom>
          <a:noFill/>
          <a:ln>
            <a:noFill/>
          </a:ln>
        </p:spPr>
        <p:txBody>
          <a:bodyPr anchorCtr="0" anchor="t" bIns="91425" lIns="91425" spcFirstLastPara="1" rIns="91425" wrap="square" tIns="91425">
            <a:normAutofit/>
          </a:bodyPr>
          <a:lstStyle/>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3.	Double-click the selected name or press the Tab key to add it to your formula.</a:t>
            </a:r>
            <a:endParaRPr sz="20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4.	Type the closing parenthesis and press Enter.</a:t>
            </a:r>
            <a:endParaRPr sz="20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For example, to find the largest number in our sample table, we start typing the MAX formula, after the opening parenthesis type "s", select the Sales table in the list, and press Tab or double-click the name.</a:t>
            </a:r>
            <a:endParaRPr sz="2000">
              <a:solidFill>
                <a:srgbClr val="1E1E1E"/>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g20657bc2a70_0_383"/>
          <p:cNvSpPr txBox="1"/>
          <p:nvPr>
            <p:ph idx="1" type="body"/>
          </p:nvPr>
        </p:nvSpPr>
        <p:spPr>
          <a:xfrm>
            <a:off x="1364750" y="796500"/>
            <a:ext cx="7030500" cy="3933000"/>
          </a:xfrm>
          <a:prstGeom prst="rect">
            <a:avLst/>
          </a:prstGeom>
          <a:noFill/>
          <a:ln>
            <a:noFill/>
          </a:ln>
        </p:spPr>
        <p:txBody>
          <a:bodyPr anchorCtr="0" anchor="t" bIns="91425" lIns="91425" spcFirstLastPara="1" rIns="91425" wrap="square" tIns="91425">
            <a:normAutofit/>
          </a:bodyPr>
          <a:lstStyle/>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As the result, we have this formula:</a:t>
            </a:r>
            <a:endParaRPr sz="20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i="1" lang="en" sz="2000">
                <a:solidFill>
                  <a:srgbClr val="1E1E1E"/>
                </a:solidFill>
                <a:latin typeface="Calibri"/>
                <a:ea typeface="Calibri"/>
                <a:cs typeface="Calibri"/>
                <a:sym typeface="Calibri"/>
              </a:rPr>
              <a:t>=MAX(Sales)</a:t>
            </a:r>
            <a:endParaRPr i="1" sz="2000">
              <a:solidFill>
                <a:srgbClr val="1E1E1E"/>
              </a:solidFill>
              <a:latin typeface="Calibri"/>
              <a:ea typeface="Calibri"/>
              <a:cs typeface="Calibri"/>
              <a:sym typeface="Calibri"/>
            </a:endParaRPr>
          </a:p>
        </p:txBody>
      </p:sp>
      <p:pic>
        <p:nvPicPr>
          <p:cNvPr descr="Creating a formula with structured references outside the table" id="480" name="Google Shape;480;g20657bc2a70_0_383" title="Creating a formula with structured references outside the table"/>
          <p:cNvPicPr preferRelativeResize="0"/>
          <p:nvPr/>
        </p:nvPicPr>
        <p:blipFill rotWithShape="1">
          <a:blip r:embed="rId3">
            <a:alphaModFix/>
          </a:blip>
          <a:srcRect b="0" l="0" r="0" t="0"/>
          <a:stretch/>
        </p:blipFill>
        <p:spPr>
          <a:xfrm>
            <a:off x="2907400" y="1656275"/>
            <a:ext cx="3790525" cy="31519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g20657bc2a70_0_388"/>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lang="en" sz="3000">
                <a:latin typeface="Calibri"/>
                <a:ea typeface="Calibri"/>
                <a:cs typeface="Calibri"/>
                <a:sym typeface="Calibri"/>
              </a:rPr>
              <a:t>Structured reference syntax</a:t>
            </a:r>
            <a:endParaRPr sz="3000">
              <a:latin typeface="Calibri"/>
              <a:ea typeface="Calibri"/>
              <a:cs typeface="Calibri"/>
              <a:sym typeface="Calibri"/>
            </a:endParaRPr>
          </a:p>
        </p:txBody>
      </p:sp>
      <p:sp>
        <p:nvSpPr>
          <p:cNvPr id="486" name="Google Shape;486;g20657bc2a70_0_388"/>
          <p:cNvSpPr txBox="1"/>
          <p:nvPr>
            <p:ph idx="1" type="body"/>
          </p:nvPr>
        </p:nvSpPr>
        <p:spPr>
          <a:xfrm>
            <a:off x="1303800" y="1352425"/>
            <a:ext cx="7030500" cy="3002400"/>
          </a:xfrm>
          <a:prstGeom prst="rect">
            <a:avLst/>
          </a:prstGeom>
          <a:noFill/>
          <a:ln>
            <a:noFill/>
          </a:ln>
        </p:spPr>
        <p:txBody>
          <a:bodyPr anchorCtr="0" anchor="t" bIns="91425" lIns="91425" spcFirstLastPara="1" rIns="91425" wrap="square" tIns="91425">
            <a:normAutofit/>
          </a:bodyPr>
          <a:lstStyle/>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As already mentioned, you do not need to know the syntax of structured references to include them in your formulas, however it will help you understand what each formula is actually doing.</a:t>
            </a:r>
            <a:endParaRPr sz="20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Usually, a structured reference is represented by a string that begins with a table name and ends with a column specifier.</a:t>
            </a:r>
            <a:endParaRPr sz="2000">
              <a:solidFill>
                <a:srgbClr val="1E1E1E"/>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pic>
        <p:nvPicPr>
          <p:cNvPr descr="Creating a 3D reference in Excel" id="298" name="Google Shape;298;g20657bc2a70_0_5" title="Creating a 3D reference in Excel"/>
          <p:cNvPicPr preferRelativeResize="0"/>
          <p:nvPr/>
        </p:nvPicPr>
        <p:blipFill rotWithShape="1">
          <a:blip r:embed="rId3">
            <a:alphaModFix/>
          </a:blip>
          <a:srcRect b="0" l="0" r="0" t="0"/>
          <a:stretch/>
        </p:blipFill>
        <p:spPr>
          <a:xfrm>
            <a:off x="1648450" y="830100"/>
            <a:ext cx="5557975" cy="31896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g20657bc2a70_0_393"/>
          <p:cNvSpPr txBox="1"/>
          <p:nvPr>
            <p:ph idx="1" type="body"/>
          </p:nvPr>
        </p:nvSpPr>
        <p:spPr>
          <a:xfrm>
            <a:off x="1303800" y="805750"/>
            <a:ext cx="7030500" cy="3933000"/>
          </a:xfrm>
          <a:prstGeom prst="rect">
            <a:avLst/>
          </a:prstGeom>
          <a:noFill/>
          <a:ln>
            <a:noFill/>
          </a:ln>
        </p:spPr>
        <p:txBody>
          <a:bodyPr anchorCtr="0" anchor="t" bIns="91425" lIns="91425" spcFirstLastPara="1" rIns="91425" wrap="square" tIns="91425">
            <a:normAutofit lnSpcReduction="20000"/>
          </a:bodyPr>
          <a:lstStyle/>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As an example, let's break down the following formula that adds up the totals of the South and North columns in the table named Regions:</a:t>
            </a:r>
            <a:endParaRPr sz="20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t/>
            </a:r>
            <a:endParaRPr sz="20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The reference includes three components:</a:t>
            </a:r>
            <a:endParaRPr sz="20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    1.	Table name</a:t>
            </a:r>
            <a:endParaRPr sz="20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    2.	Item specifier</a:t>
            </a:r>
            <a:endParaRPr sz="20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    3.	Column specifiers</a:t>
            </a:r>
            <a:endParaRPr sz="2000">
              <a:solidFill>
                <a:srgbClr val="1E1E1E"/>
              </a:solidFill>
              <a:latin typeface="Calibri"/>
              <a:ea typeface="Calibri"/>
              <a:cs typeface="Calibri"/>
              <a:sym typeface="Calibri"/>
            </a:endParaRPr>
          </a:p>
        </p:txBody>
      </p:sp>
      <p:pic>
        <p:nvPicPr>
          <p:cNvPr descr="Structured reference syntax" id="492" name="Google Shape;492;g20657bc2a70_0_393" title="Structured reference syntax"/>
          <p:cNvPicPr preferRelativeResize="0"/>
          <p:nvPr/>
        </p:nvPicPr>
        <p:blipFill rotWithShape="1">
          <a:blip r:embed="rId3">
            <a:alphaModFix/>
          </a:blip>
          <a:srcRect b="0" l="0" r="0" t="0"/>
          <a:stretch/>
        </p:blipFill>
        <p:spPr>
          <a:xfrm>
            <a:off x="3599863" y="1827875"/>
            <a:ext cx="2438372" cy="4784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pic>
        <p:nvPicPr>
          <p:cNvPr descr="Excel tables reference" id="497" name="Google Shape;497;g20657bc2a70_0_398" title="Excel tables reference"/>
          <p:cNvPicPr preferRelativeResize="0"/>
          <p:nvPr/>
        </p:nvPicPr>
        <p:blipFill rotWithShape="1">
          <a:blip r:embed="rId3">
            <a:alphaModFix/>
          </a:blip>
          <a:srcRect b="0" l="0" r="0" t="0"/>
          <a:stretch/>
        </p:blipFill>
        <p:spPr>
          <a:xfrm>
            <a:off x="765888" y="1403150"/>
            <a:ext cx="7612225" cy="23372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g20657bc2a70_0_685"/>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6000">
                <a:latin typeface="Calibri"/>
                <a:ea typeface="Calibri"/>
                <a:cs typeface="Calibri"/>
                <a:sym typeface="Calibri"/>
              </a:rPr>
              <a:t>Task 5</a:t>
            </a:r>
            <a:endParaRPr sz="6000">
              <a:latin typeface="Calibri"/>
              <a:ea typeface="Calibri"/>
              <a:cs typeface="Calibri"/>
              <a:sym typeface="Calibri"/>
            </a:endParaRPr>
          </a:p>
        </p:txBody>
      </p:sp>
      <p:sp>
        <p:nvSpPr>
          <p:cNvPr id="503" name="Google Shape;503;g20657bc2a70_0_685"/>
          <p:cNvSpPr txBox="1"/>
          <p:nvPr>
            <p:ph idx="1" type="body"/>
          </p:nvPr>
        </p:nvSpPr>
        <p:spPr>
          <a:xfrm>
            <a:off x="1352550" y="1623950"/>
            <a:ext cx="7030500" cy="3078300"/>
          </a:xfrm>
          <a:prstGeom prst="rect">
            <a:avLst/>
          </a:prstGeom>
          <a:noFill/>
          <a:ln>
            <a:noFill/>
          </a:ln>
        </p:spPr>
        <p:txBody>
          <a:bodyPr anchorCtr="0" anchor="t" bIns="91425" lIns="91425" spcFirstLastPara="1" rIns="91425" wrap="square" tIns="91425">
            <a:noAutofit/>
          </a:bodyPr>
          <a:lstStyle/>
          <a:p>
            <a:pPr indent="0" lvl="0" marL="0" rtl="0" algn="just">
              <a:lnSpc>
                <a:spcPct val="142857"/>
              </a:lnSpc>
              <a:spcBef>
                <a:spcPts val="1000"/>
              </a:spcBef>
              <a:spcAft>
                <a:spcPts val="0"/>
              </a:spcAft>
              <a:buSzPts val="1300"/>
              <a:buNone/>
            </a:pPr>
            <a:r>
              <a:rPr lang="en" sz="1900">
                <a:solidFill>
                  <a:srgbClr val="1E1E1E"/>
                </a:solidFill>
                <a:latin typeface="Calibri"/>
                <a:ea typeface="Calibri"/>
                <a:cs typeface="Calibri"/>
                <a:sym typeface="Calibri"/>
              </a:rPr>
              <a:t>Use a 3D reference and a structured reference to create a formula that calculates the total sales for each region and product category based on data in multiple tables with the following steps:</a:t>
            </a:r>
            <a:endParaRPr sz="19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lang="en" sz="1900">
                <a:solidFill>
                  <a:srgbClr val="1E1E1E"/>
                </a:solidFill>
                <a:latin typeface="Calibri"/>
                <a:ea typeface="Calibri"/>
                <a:cs typeface="Calibri"/>
                <a:sym typeface="Calibri"/>
              </a:rPr>
              <a:t>1.	Open a new workbook and create two tables with data, one for each region. Each table should have at least three columns: one for the product, one for the category, and one for the sales amount.</a:t>
            </a:r>
            <a:endParaRPr sz="1900">
              <a:solidFill>
                <a:srgbClr val="1E1E1E"/>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g20657bc2a70_0_690"/>
          <p:cNvSpPr txBox="1"/>
          <p:nvPr>
            <p:ph idx="1" type="body"/>
          </p:nvPr>
        </p:nvSpPr>
        <p:spPr>
          <a:xfrm>
            <a:off x="1303800" y="814375"/>
            <a:ext cx="7030500" cy="3933000"/>
          </a:xfrm>
          <a:prstGeom prst="rect">
            <a:avLst/>
          </a:prstGeom>
          <a:noFill/>
          <a:ln>
            <a:noFill/>
          </a:ln>
        </p:spPr>
        <p:txBody>
          <a:bodyPr anchorCtr="0" anchor="t" bIns="91425" lIns="91425" spcFirstLastPara="1" rIns="91425" wrap="square" tIns="91425">
            <a:normAutofit/>
          </a:bodyPr>
          <a:lstStyle/>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2.	On a new worksheet, create a summary table with a column for each region and product category and a row for the total sales.</a:t>
            </a:r>
            <a:endParaRPr sz="20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3.	To use a 3D reference in your formula, select the first cell in the total sales row.</a:t>
            </a:r>
            <a:endParaRPr sz="20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4.	On the formula bar, type an equals sign (=) and the following formula: =SUM(</a:t>
            </a:r>
            <a:r>
              <a:rPr lang="en" sz="2000">
                <a:solidFill>
                  <a:srgbClr val="1E1E1E"/>
                </a:solidFill>
                <a:latin typeface="Calibri"/>
                <a:ea typeface="Calibri"/>
                <a:cs typeface="Calibri"/>
                <a:sym typeface="Calibri"/>
              </a:rPr>
              <a:t>Region 1</a:t>
            </a:r>
            <a:r>
              <a:rPr lang="en" sz="2000">
                <a:solidFill>
                  <a:srgbClr val="1E1E1E"/>
                </a:solidFill>
                <a:latin typeface="Calibri"/>
                <a:ea typeface="Calibri"/>
                <a:cs typeface="Calibri"/>
                <a:sym typeface="Calibri"/>
              </a:rPr>
              <a:t>:</a:t>
            </a:r>
            <a:r>
              <a:rPr lang="en" sz="2000">
                <a:solidFill>
                  <a:srgbClr val="1E1E1E"/>
                </a:solidFill>
                <a:latin typeface="Calibri"/>
                <a:ea typeface="Calibri"/>
                <a:cs typeface="Calibri"/>
                <a:sym typeface="Calibri"/>
              </a:rPr>
              <a:t>Region 2</a:t>
            </a:r>
            <a:r>
              <a:rPr lang="en" sz="2000">
                <a:solidFill>
                  <a:srgbClr val="1E1E1E"/>
                </a:solidFill>
                <a:latin typeface="Calibri"/>
                <a:ea typeface="Calibri"/>
                <a:cs typeface="Calibri"/>
                <a:sym typeface="Calibri"/>
              </a:rPr>
              <a:t>!</a:t>
            </a:r>
            <a:r>
              <a:rPr lang="en" sz="2000">
                <a:solidFill>
                  <a:srgbClr val="1E1E1E"/>
                </a:solidFill>
                <a:latin typeface="Calibri"/>
                <a:ea typeface="Calibri"/>
                <a:cs typeface="Calibri"/>
                <a:sym typeface="Calibri"/>
              </a:rPr>
              <a:t>Sales Data</a:t>
            </a:r>
            <a:r>
              <a:rPr lang="en" sz="2000">
                <a:solidFill>
                  <a:srgbClr val="1E1E1E"/>
                </a:solidFill>
                <a:latin typeface="Calibri"/>
                <a:ea typeface="Calibri"/>
                <a:cs typeface="Calibri"/>
                <a:sym typeface="Calibri"/>
              </a:rPr>
              <a:t>[Amount]).</a:t>
            </a:r>
            <a:endParaRPr sz="2000">
              <a:solidFill>
                <a:srgbClr val="1E1E1E"/>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g20657bc2a70_0_695"/>
          <p:cNvSpPr txBox="1"/>
          <p:nvPr>
            <p:ph idx="1" type="body"/>
          </p:nvPr>
        </p:nvSpPr>
        <p:spPr>
          <a:xfrm>
            <a:off x="1157550" y="708250"/>
            <a:ext cx="7030500" cy="3933000"/>
          </a:xfrm>
          <a:prstGeom prst="rect">
            <a:avLst/>
          </a:prstGeom>
          <a:noFill/>
          <a:ln>
            <a:noFill/>
          </a:ln>
        </p:spPr>
        <p:txBody>
          <a:bodyPr anchorCtr="0" anchor="t" bIns="91425" lIns="91425" spcFirstLastPara="1" rIns="91425" wrap="square" tIns="91425">
            <a:normAutofit/>
          </a:bodyPr>
          <a:lstStyle/>
          <a:p>
            <a:pPr indent="0" lvl="0" marL="0" rtl="0" algn="just">
              <a:lnSpc>
                <a:spcPct val="142857"/>
              </a:lnSpc>
              <a:spcBef>
                <a:spcPts val="1000"/>
              </a:spcBef>
              <a:spcAft>
                <a:spcPts val="0"/>
              </a:spcAft>
              <a:buSzPts val="1300"/>
              <a:buNone/>
            </a:pPr>
            <a:r>
              <a:rPr lang="en" sz="1900">
                <a:solidFill>
                  <a:srgbClr val="1E1E1E"/>
                </a:solidFill>
                <a:latin typeface="Calibri"/>
                <a:ea typeface="Calibri"/>
                <a:cs typeface="Calibri"/>
                <a:sym typeface="Calibri"/>
              </a:rPr>
              <a:t>5.	Replace "Region1" and "Region2" with the names of your worksheets and "SalesData" with the name of your table.</a:t>
            </a:r>
            <a:endParaRPr sz="19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lang="en" sz="1900">
                <a:solidFill>
                  <a:srgbClr val="1E1E1E"/>
                </a:solidFill>
                <a:latin typeface="Calibri"/>
                <a:ea typeface="Calibri"/>
                <a:cs typeface="Calibri"/>
                <a:sym typeface="Calibri"/>
              </a:rPr>
              <a:t>6.	Replace "Amount" with the name of the sales amount field in your table.</a:t>
            </a:r>
            <a:endParaRPr sz="19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lang="en" sz="1900">
                <a:solidFill>
                  <a:srgbClr val="1E1E1E"/>
                </a:solidFill>
                <a:latin typeface="Calibri"/>
                <a:ea typeface="Calibri"/>
                <a:cs typeface="Calibri"/>
                <a:sym typeface="Calibri"/>
              </a:rPr>
              <a:t>7.	Press Enter and the formula will calculate the total sales for all regions and products.</a:t>
            </a:r>
            <a:endParaRPr sz="19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lang="en" sz="1900">
                <a:solidFill>
                  <a:srgbClr val="1E1E1E"/>
                </a:solidFill>
                <a:latin typeface="Calibri"/>
                <a:ea typeface="Calibri"/>
                <a:cs typeface="Calibri"/>
                <a:sym typeface="Calibri"/>
              </a:rPr>
              <a:t>8.	To use a structured reference in your formula, modify the formula to include the product category in the reference.</a:t>
            </a:r>
            <a:endParaRPr sz="1900">
              <a:solidFill>
                <a:srgbClr val="1E1E1E"/>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g20657bc2a70_0_700"/>
          <p:cNvSpPr txBox="1"/>
          <p:nvPr>
            <p:ph idx="1" type="body"/>
          </p:nvPr>
        </p:nvSpPr>
        <p:spPr>
          <a:xfrm>
            <a:off x="1328200" y="799675"/>
            <a:ext cx="7030500" cy="3933000"/>
          </a:xfrm>
          <a:prstGeom prst="rect">
            <a:avLst/>
          </a:prstGeom>
          <a:noFill/>
          <a:ln>
            <a:noFill/>
          </a:ln>
        </p:spPr>
        <p:txBody>
          <a:bodyPr anchorCtr="0" anchor="t" bIns="91425" lIns="91425" spcFirstLastPara="1" rIns="91425" wrap="square" tIns="91425">
            <a:normAutofit lnSpcReduction="20000"/>
          </a:bodyPr>
          <a:lstStyle/>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9.	For example, if you want to calculate the total sales for the first product category, you would type the following formula in the formula bar: =SUMIFS(Region1:Region2!SalesData[Amount],Region1:Region2!SalesData[Category],"Electronics").</a:t>
            </a:r>
            <a:endParaRPr sz="20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10.	Replace "Electronics" with the name of the first product category you want to include in the calculation.</a:t>
            </a:r>
            <a:endParaRPr sz="20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11.	Press Enter and the formula will calculate the total sales for the first product category in all regions.</a:t>
            </a:r>
            <a:endParaRPr sz="2000">
              <a:solidFill>
                <a:srgbClr val="1E1E1E"/>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g20657bc2a70_0_708"/>
          <p:cNvSpPr txBox="1"/>
          <p:nvPr>
            <p:ph idx="1" type="body"/>
          </p:nvPr>
        </p:nvSpPr>
        <p:spPr>
          <a:xfrm>
            <a:off x="1297700" y="817825"/>
            <a:ext cx="7030500" cy="2933700"/>
          </a:xfrm>
          <a:prstGeom prst="rect">
            <a:avLst/>
          </a:prstGeom>
          <a:noFill/>
          <a:ln>
            <a:noFill/>
          </a:ln>
        </p:spPr>
        <p:txBody>
          <a:bodyPr anchorCtr="0" anchor="t" bIns="91425" lIns="91425" spcFirstLastPara="1" rIns="91425" wrap="square" tIns="91425">
            <a:normAutofit/>
          </a:bodyPr>
          <a:lstStyle/>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12.	To calculate the total sales for each region and product category, copy the formula to the cells for the other categories and regions and update the references to match the product category and region.</a:t>
            </a:r>
            <a:endParaRPr sz="2000">
              <a:solidFill>
                <a:srgbClr val="1E1E1E"/>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g20657bc2a70_0_403"/>
          <p:cNvSpPr txBox="1"/>
          <p:nvPr>
            <p:ph type="title"/>
          </p:nvPr>
        </p:nvSpPr>
        <p:spPr>
          <a:xfrm>
            <a:off x="1303800" y="738750"/>
            <a:ext cx="7030500" cy="9993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lang="en" sz="3000">
                <a:latin typeface="Calibri"/>
                <a:ea typeface="Calibri"/>
                <a:cs typeface="Calibri"/>
                <a:sym typeface="Calibri"/>
              </a:rPr>
              <a:t>Table name</a:t>
            </a:r>
            <a:endParaRPr sz="3000">
              <a:latin typeface="Calibri"/>
              <a:ea typeface="Calibri"/>
              <a:cs typeface="Calibri"/>
              <a:sym typeface="Calibri"/>
            </a:endParaRPr>
          </a:p>
        </p:txBody>
      </p:sp>
      <p:sp>
        <p:nvSpPr>
          <p:cNvPr id="529" name="Google Shape;529;g20657bc2a70_0_403"/>
          <p:cNvSpPr txBox="1"/>
          <p:nvPr>
            <p:ph idx="1" type="body"/>
          </p:nvPr>
        </p:nvSpPr>
        <p:spPr>
          <a:xfrm>
            <a:off x="1303800" y="1496700"/>
            <a:ext cx="7030500" cy="2529000"/>
          </a:xfrm>
          <a:prstGeom prst="rect">
            <a:avLst/>
          </a:prstGeom>
          <a:noFill/>
          <a:ln>
            <a:noFill/>
          </a:ln>
        </p:spPr>
        <p:txBody>
          <a:bodyPr anchorCtr="0" anchor="t" bIns="91425" lIns="91425" spcFirstLastPara="1" rIns="91425" wrap="square" tIns="91425">
            <a:normAutofit lnSpcReduction="20000"/>
          </a:bodyPr>
          <a:lstStyle/>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The table name references only the table data, without header row or total rows. It can be a default table name like Table1 or a custom name like Regions. To give a custom name to your table, carry out these steps.</a:t>
            </a:r>
            <a:endParaRPr sz="20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If your formula is located within the table it refers to, the table name is usually omitted because it is implied.</a:t>
            </a:r>
            <a:endParaRPr sz="2000">
              <a:solidFill>
                <a:srgbClr val="1E1E1E"/>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g20657bc2a70_0_408"/>
          <p:cNvSpPr txBox="1"/>
          <p:nvPr>
            <p:ph type="title"/>
          </p:nvPr>
        </p:nvSpPr>
        <p:spPr>
          <a:xfrm>
            <a:off x="1303800" y="769200"/>
            <a:ext cx="7030500" cy="9993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lang="en" sz="3000">
                <a:latin typeface="Calibri"/>
                <a:ea typeface="Calibri"/>
                <a:cs typeface="Calibri"/>
                <a:sym typeface="Calibri"/>
              </a:rPr>
              <a:t>Column specifier</a:t>
            </a:r>
            <a:endParaRPr sz="3000">
              <a:latin typeface="Calibri"/>
              <a:ea typeface="Calibri"/>
              <a:cs typeface="Calibri"/>
              <a:sym typeface="Calibri"/>
            </a:endParaRPr>
          </a:p>
        </p:txBody>
      </p:sp>
      <p:sp>
        <p:nvSpPr>
          <p:cNvPr id="535" name="Google Shape;535;g20657bc2a70_0_408"/>
          <p:cNvSpPr txBox="1"/>
          <p:nvPr>
            <p:ph idx="1" type="body"/>
          </p:nvPr>
        </p:nvSpPr>
        <p:spPr>
          <a:xfrm>
            <a:off x="1303800" y="1679525"/>
            <a:ext cx="7030500" cy="2529000"/>
          </a:xfrm>
          <a:prstGeom prst="rect">
            <a:avLst/>
          </a:prstGeom>
          <a:noFill/>
          <a:ln>
            <a:noFill/>
          </a:ln>
        </p:spPr>
        <p:txBody>
          <a:bodyPr anchorCtr="0" anchor="t" bIns="91425" lIns="91425" spcFirstLastPara="1" rIns="91425" wrap="square" tIns="91425">
            <a:normAutofit lnSpcReduction="20000"/>
          </a:bodyPr>
          <a:lstStyle/>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Column specifier references the data in the corresponding column, without the header row and total row. A column specifier is represented by the column name enclosed in brackets, e.g. [South].</a:t>
            </a:r>
            <a:endParaRPr sz="20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To refer to more than one contiguous columns, use the range operator like [[South]:[East]].</a:t>
            </a:r>
            <a:endParaRPr sz="2000">
              <a:solidFill>
                <a:srgbClr val="1E1E1E"/>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g20657bc2a70_0_41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lang="en" sz="3000">
                <a:latin typeface="Calibri"/>
                <a:ea typeface="Calibri"/>
                <a:cs typeface="Calibri"/>
                <a:sym typeface="Calibri"/>
              </a:rPr>
              <a:t>Item specifier</a:t>
            </a:r>
            <a:endParaRPr sz="3000">
              <a:latin typeface="Calibri"/>
              <a:ea typeface="Calibri"/>
              <a:cs typeface="Calibri"/>
              <a:sym typeface="Calibri"/>
            </a:endParaRPr>
          </a:p>
        </p:txBody>
      </p:sp>
      <p:sp>
        <p:nvSpPr>
          <p:cNvPr id="541" name="Google Shape;541;g20657bc2a70_0_413"/>
          <p:cNvSpPr txBox="1"/>
          <p:nvPr>
            <p:ph idx="1" type="body"/>
          </p:nvPr>
        </p:nvSpPr>
        <p:spPr>
          <a:xfrm>
            <a:off x="1303800" y="1597875"/>
            <a:ext cx="7030500" cy="2529000"/>
          </a:xfrm>
          <a:prstGeom prst="rect">
            <a:avLst/>
          </a:prstGeom>
          <a:noFill/>
          <a:ln>
            <a:noFill/>
          </a:ln>
        </p:spPr>
        <p:txBody>
          <a:bodyPr anchorCtr="0" anchor="t" bIns="91425" lIns="91425" spcFirstLastPara="1" rIns="91425" wrap="square" tIns="91425">
            <a:normAutofit/>
          </a:bodyPr>
          <a:lstStyle/>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To refer to specific parts of a table, you can use any of the following specifiers:</a:t>
            </a:r>
            <a:endParaRPr sz="2000">
              <a:solidFill>
                <a:srgbClr val="1E1E1E"/>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20657bc2a70_0_592"/>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6000">
                <a:latin typeface="Calibri"/>
                <a:ea typeface="Calibri"/>
                <a:cs typeface="Calibri"/>
                <a:sym typeface="Calibri"/>
              </a:rPr>
              <a:t>Task 1</a:t>
            </a:r>
            <a:endParaRPr sz="6000">
              <a:latin typeface="Calibri"/>
              <a:ea typeface="Calibri"/>
              <a:cs typeface="Calibri"/>
              <a:sym typeface="Calibri"/>
            </a:endParaRPr>
          </a:p>
        </p:txBody>
      </p:sp>
      <p:sp>
        <p:nvSpPr>
          <p:cNvPr id="304" name="Google Shape;304;g20657bc2a70_0_592"/>
          <p:cNvSpPr txBox="1"/>
          <p:nvPr>
            <p:ph idx="1" type="body"/>
          </p:nvPr>
        </p:nvSpPr>
        <p:spPr>
          <a:xfrm>
            <a:off x="1303800" y="1856250"/>
            <a:ext cx="7030500" cy="2529000"/>
          </a:xfrm>
          <a:prstGeom prst="rect">
            <a:avLst/>
          </a:prstGeom>
          <a:noFill/>
          <a:ln>
            <a:noFill/>
          </a:ln>
        </p:spPr>
        <p:txBody>
          <a:bodyPr anchorCtr="0" anchor="t" bIns="91425" lIns="91425" spcFirstLastPara="1" rIns="91425" wrap="square" tIns="91425">
            <a:noAutofit/>
          </a:bodyPr>
          <a:lstStyle/>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Create a 3D reference to summarize data from multiple worksheets in a single chart with  the following steps:</a:t>
            </a:r>
            <a:endParaRPr sz="20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1.	Create a new workbook with multiple worksheets containing data. Each worksheet should have the same structure and contain similar data.</a:t>
            </a:r>
            <a:endParaRPr sz="2000">
              <a:solidFill>
                <a:srgbClr val="1E1E1E"/>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pic>
        <p:nvPicPr>
          <p:cNvPr id="546" name="Google Shape;546;g20657bc2a70_0_418"/>
          <p:cNvPicPr preferRelativeResize="0"/>
          <p:nvPr/>
        </p:nvPicPr>
        <p:blipFill rotWithShape="1">
          <a:blip r:embed="rId3">
            <a:alphaModFix/>
          </a:blip>
          <a:srcRect b="0" l="0" r="0" t="0"/>
          <a:stretch/>
        </p:blipFill>
        <p:spPr>
          <a:xfrm>
            <a:off x="1657350" y="704850"/>
            <a:ext cx="5829300" cy="37338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g20657bc2a70_0_423"/>
          <p:cNvSpPr txBox="1"/>
          <p:nvPr>
            <p:ph idx="1" type="body"/>
          </p:nvPr>
        </p:nvSpPr>
        <p:spPr>
          <a:xfrm>
            <a:off x="1346475" y="836250"/>
            <a:ext cx="7030500" cy="3933000"/>
          </a:xfrm>
          <a:prstGeom prst="rect">
            <a:avLst/>
          </a:prstGeom>
          <a:noFill/>
          <a:ln>
            <a:noFill/>
          </a:ln>
        </p:spPr>
        <p:txBody>
          <a:bodyPr anchorCtr="0" anchor="t" bIns="91425" lIns="91425" spcFirstLastPara="1" rIns="91425" wrap="square" tIns="91425">
            <a:normAutofit/>
          </a:bodyPr>
          <a:lstStyle/>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Please notice that the pound sign (#) is used with all the item specifiers, except the current row. To refer to the cells in the same row where you enter the formula, Excel uses the @ character followed by the column name.</a:t>
            </a:r>
            <a:endParaRPr sz="20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For example, to add numbers in the South and West columns of the current row, you'd use this formula:</a:t>
            </a:r>
            <a:endParaRPr sz="20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i="1" lang="en" sz="2000">
                <a:solidFill>
                  <a:srgbClr val="1E1E1E"/>
                </a:solidFill>
                <a:latin typeface="Calibri"/>
                <a:ea typeface="Calibri"/>
                <a:cs typeface="Calibri"/>
                <a:sym typeface="Calibri"/>
              </a:rPr>
              <a:t>=SUM(Regions[@South], Regions[@West])</a:t>
            </a:r>
            <a:endParaRPr i="1" sz="2000">
              <a:solidFill>
                <a:srgbClr val="1E1E1E"/>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g20657bc2a70_0_428"/>
          <p:cNvSpPr txBox="1"/>
          <p:nvPr>
            <p:ph idx="1" type="body"/>
          </p:nvPr>
        </p:nvSpPr>
        <p:spPr>
          <a:xfrm>
            <a:off x="1303800" y="1238475"/>
            <a:ext cx="7030500" cy="3293100"/>
          </a:xfrm>
          <a:prstGeom prst="rect">
            <a:avLst/>
          </a:prstGeom>
          <a:noFill/>
          <a:ln>
            <a:noFill/>
          </a:ln>
        </p:spPr>
        <p:txBody>
          <a:bodyPr anchorCtr="0" anchor="t" bIns="91425" lIns="91425" spcFirstLastPara="1" rIns="91425" wrap="square" tIns="91425">
            <a:normAutofit/>
          </a:bodyPr>
          <a:lstStyle/>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If the column names contain spaces, punctuation marks or special characters, an additional set of brackets around the column name will appear:</a:t>
            </a:r>
            <a:endParaRPr sz="20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i="1" lang="en" sz="2000">
                <a:solidFill>
                  <a:srgbClr val="1E1E1E"/>
                </a:solidFill>
                <a:latin typeface="Calibri"/>
                <a:ea typeface="Calibri"/>
                <a:cs typeface="Calibri"/>
                <a:sym typeface="Calibri"/>
              </a:rPr>
              <a:t>=SUM(Regions[@[South sales]], Regions[@[West sales]])</a:t>
            </a:r>
            <a:endParaRPr i="1" sz="2000">
              <a:solidFill>
                <a:srgbClr val="1E1E1E"/>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g20657bc2a70_0_438"/>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6000">
                <a:latin typeface="Calibri"/>
                <a:ea typeface="Calibri"/>
                <a:cs typeface="Calibri"/>
                <a:sym typeface="Calibri"/>
              </a:rPr>
              <a:t>Task 6</a:t>
            </a:r>
            <a:endParaRPr sz="6000">
              <a:latin typeface="Calibri"/>
              <a:ea typeface="Calibri"/>
              <a:cs typeface="Calibri"/>
              <a:sym typeface="Calibri"/>
            </a:endParaRPr>
          </a:p>
        </p:txBody>
      </p:sp>
      <p:sp>
        <p:nvSpPr>
          <p:cNvPr id="562" name="Google Shape;562;g20657bc2a70_0_438"/>
          <p:cNvSpPr txBox="1"/>
          <p:nvPr>
            <p:ph idx="1" type="body"/>
          </p:nvPr>
        </p:nvSpPr>
        <p:spPr>
          <a:xfrm>
            <a:off x="1303800" y="1862075"/>
            <a:ext cx="7030500" cy="3065700"/>
          </a:xfrm>
          <a:prstGeom prst="rect">
            <a:avLst/>
          </a:prstGeom>
          <a:noFill/>
          <a:ln>
            <a:noFill/>
          </a:ln>
        </p:spPr>
        <p:txBody>
          <a:bodyPr anchorCtr="0" anchor="t" bIns="91425" lIns="91425" spcFirstLastPara="1" rIns="91425" wrap="square" tIns="91425">
            <a:normAutofit/>
          </a:bodyPr>
          <a:lstStyle/>
          <a:p>
            <a:pPr indent="0" lvl="0" marL="0" rtl="0" algn="just">
              <a:lnSpc>
                <a:spcPct val="142857"/>
              </a:lnSpc>
              <a:spcBef>
                <a:spcPts val="1000"/>
              </a:spcBef>
              <a:spcAft>
                <a:spcPts val="0"/>
              </a:spcAft>
              <a:buSzPts val="1300"/>
              <a:buNone/>
            </a:pPr>
            <a:r>
              <a:rPr lang="en" sz="1900">
                <a:solidFill>
                  <a:srgbClr val="1E1E1E"/>
                </a:solidFill>
                <a:latin typeface="Calibri"/>
                <a:ea typeface="Calibri"/>
                <a:cs typeface="Calibri"/>
                <a:sym typeface="Calibri"/>
              </a:rPr>
              <a:t>Use a 3D reference and a structured reference to create a formula that calculates the average sales for each quarter and product category based on data in multiple tables. The data should span across multiple years with the following steps:</a:t>
            </a:r>
            <a:endParaRPr sz="19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lang="en" sz="1900">
                <a:solidFill>
                  <a:srgbClr val="1E1E1E"/>
                </a:solidFill>
                <a:latin typeface="Calibri"/>
                <a:ea typeface="Calibri"/>
                <a:cs typeface="Calibri"/>
                <a:sym typeface="Calibri"/>
              </a:rPr>
              <a:t>1.	Open a new workbook</a:t>
            </a:r>
            <a:endParaRPr sz="1900">
              <a:solidFill>
                <a:srgbClr val="1E1E1E"/>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g20657bc2a70_0_443"/>
          <p:cNvSpPr txBox="1"/>
          <p:nvPr>
            <p:ph idx="1" type="body"/>
          </p:nvPr>
        </p:nvSpPr>
        <p:spPr>
          <a:xfrm>
            <a:off x="1291625" y="811875"/>
            <a:ext cx="7030500" cy="3933000"/>
          </a:xfrm>
          <a:prstGeom prst="rect">
            <a:avLst/>
          </a:prstGeom>
          <a:noFill/>
          <a:ln>
            <a:noFill/>
          </a:ln>
        </p:spPr>
        <p:txBody>
          <a:bodyPr anchorCtr="0" anchor="t" bIns="91425" lIns="91425" spcFirstLastPara="1" rIns="91425" wrap="square" tIns="91425">
            <a:normAutofit/>
          </a:bodyPr>
          <a:lstStyle/>
          <a:p>
            <a:pPr indent="0" lvl="0" marL="0" rtl="0" algn="just">
              <a:lnSpc>
                <a:spcPct val="142857"/>
              </a:lnSpc>
              <a:spcBef>
                <a:spcPts val="1000"/>
              </a:spcBef>
              <a:spcAft>
                <a:spcPts val="0"/>
              </a:spcAft>
              <a:buSzPts val="1300"/>
              <a:buNone/>
            </a:pPr>
            <a:r>
              <a:rPr lang="en" sz="1900">
                <a:solidFill>
                  <a:srgbClr val="1E1E1E"/>
                </a:solidFill>
                <a:latin typeface="Calibri"/>
                <a:ea typeface="Calibri"/>
                <a:cs typeface="Calibri"/>
                <a:sym typeface="Calibri"/>
              </a:rPr>
              <a:t>2.	Create multiple tables with data, one for each year. Each table should have at least four columns: one for the date, one for the product, one for the category, and one for the sales amount.</a:t>
            </a:r>
            <a:endParaRPr sz="19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lang="en" sz="1900">
                <a:solidFill>
                  <a:srgbClr val="1E1E1E"/>
                </a:solidFill>
                <a:latin typeface="Calibri"/>
                <a:ea typeface="Calibri"/>
                <a:cs typeface="Calibri"/>
                <a:sym typeface="Calibri"/>
              </a:rPr>
              <a:t>3.	On a new worksheet, create a summary table with a column for each quarter and product category and a row for the average sales.</a:t>
            </a:r>
            <a:endParaRPr sz="19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lang="en" sz="1900">
                <a:solidFill>
                  <a:srgbClr val="1E1E1E"/>
                </a:solidFill>
                <a:latin typeface="Calibri"/>
                <a:ea typeface="Calibri"/>
                <a:cs typeface="Calibri"/>
                <a:sym typeface="Calibri"/>
              </a:rPr>
              <a:t>4.	To use a 3D reference in your formula, select the first cell in the average sales row.</a:t>
            </a:r>
            <a:endParaRPr sz="1900">
              <a:solidFill>
                <a:srgbClr val="1E1E1E"/>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g20657bc2a70_0_448"/>
          <p:cNvSpPr txBox="1"/>
          <p:nvPr>
            <p:ph idx="1" type="body"/>
          </p:nvPr>
        </p:nvSpPr>
        <p:spPr>
          <a:xfrm>
            <a:off x="1303800" y="836225"/>
            <a:ext cx="7167900" cy="3933000"/>
          </a:xfrm>
          <a:prstGeom prst="rect">
            <a:avLst/>
          </a:prstGeom>
          <a:noFill/>
          <a:ln>
            <a:noFill/>
          </a:ln>
        </p:spPr>
        <p:txBody>
          <a:bodyPr anchorCtr="0" anchor="t" bIns="91425" lIns="91425" spcFirstLastPara="1" rIns="91425" wrap="square" tIns="91425">
            <a:normAutofit/>
          </a:bodyPr>
          <a:lstStyle/>
          <a:p>
            <a:pPr indent="0" lvl="0" marL="0" rtl="0" algn="just">
              <a:lnSpc>
                <a:spcPct val="142857"/>
              </a:lnSpc>
              <a:spcBef>
                <a:spcPts val="1000"/>
              </a:spcBef>
              <a:spcAft>
                <a:spcPts val="0"/>
              </a:spcAft>
              <a:buSzPts val="1300"/>
              <a:buNone/>
            </a:pPr>
            <a:r>
              <a:rPr lang="en" sz="1900">
                <a:solidFill>
                  <a:srgbClr val="1E1E1E"/>
                </a:solidFill>
                <a:latin typeface="Calibri"/>
                <a:ea typeface="Calibri"/>
                <a:cs typeface="Calibri"/>
                <a:sym typeface="Calibri"/>
              </a:rPr>
              <a:t>5.	On the formula bar, type an equals sign (=) and the following formula: =AVERAGE(Year1:YearN!SalesData[Amount]).</a:t>
            </a:r>
            <a:endParaRPr sz="19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lang="en" sz="1900">
                <a:solidFill>
                  <a:srgbClr val="1E1E1E"/>
                </a:solidFill>
                <a:latin typeface="Calibri"/>
                <a:ea typeface="Calibri"/>
                <a:cs typeface="Calibri"/>
                <a:sym typeface="Calibri"/>
              </a:rPr>
              <a:t>6.	Replace "Year1" and "YearN" with the names of your worksheets and "SalesData" with the name of your table.</a:t>
            </a:r>
            <a:endParaRPr sz="19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lang="en" sz="1900">
                <a:solidFill>
                  <a:srgbClr val="1E1E1E"/>
                </a:solidFill>
                <a:latin typeface="Calibri"/>
                <a:ea typeface="Calibri"/>
                <a:cs typeface="Calibri"/>
                <a:sym typeface="Calibri"/>
              </a:rPr>
              <a:t>7.	Replace "Amount" with the name of the sales amount field in your table.</a:t>
            </a:r>
            <a:endParaRPr sz="19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lang="en" sz="1900">
                <a:solidFill>
                  <a:srgbClr val="1E1E1E"/>
                </a:solidFill>
                <a:latin typeface="Calibri"/>
                <a:ea typeface="Calibri"/>
                <a:cs typeface="Calibri"/>
                <a:sym typeface="Calibri"/>
              </a:rPr>
              <a:t>8.	Press Enter and the formula will calculate the average sales for all years and products.</a:t>
            </a:r>
            <a:endParaRPr sz="1900">
              <a:solidFill>
                <a:srgbClr val="1E1E1E"/>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g20657bc2a70_0_453"/>
          <p:cNvSpPr txBox="1"/>
          <p:nvPr>
            <p:ph idx="1" type="body"/>
          </p:nvPr>
        </p:nvSpPr>
        <p:spPr>
          <a:xfrm>
            <a:off x="1248925" y="811875"/>
            <a:ext cx="7030500" cy="3933000"/>
          </a:xfrm>
          <a:prstGeom prst="rect">
            <a:avLst/>
          </a:prstGeom>
          <a:noFill/>
          <a:ln>
            <a:noFill/>
          </a:ln>
        </p:spPr>
        <p:txBody>
          <a:bodyPr anchorCtr="0" anchor="t" bIns="91425" lIns="91425" spcFirstLastPara="1" rIns="91425" wrap="square" tIns="91425">
            <a:normAutofit/>
          </a:bodyPr>
          <a:lstStyle/>
          <a:p>
            <a:pPr indent="0" lvl="0" marL="0" rtl="0" algn="just">
              <a:lnSpc>
                <a:spcPct val="142857"/>
              </a:lnSpc>
              <a:spcBef>
                <a:spcPts val="1000"/>
              </a:spcBef>
              <a:spcAft>
                <a:spcPts val="0"/>
              </a:spcAft>
              <a:buSzPts val="1300"/>
              <a:buNone/>
            </a:pPr>
            <a:r>
              <a:rPr lang="en" sz="1900">
                <a:solidFill>
                  <a:srgbClr val="1E1E1E"/>
                </a:solidFill>
                <a:latin typeface="Calibri"/>
                <a:ea typeface="Calibri"/>
                <a:cs typeface="Calibri"/>
                <a:sym typeface="Calibri"/>
              </a:rPr>
              <a:t>9.	To use a structured reference in your formula, modify the formula to include the product category and quarter in the reference.</a:t>
            </a:r>
            <a:endParaRPr sz="19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lang="en" sz="1900">
                <a:solidFill>
                  <a:srgbClr val="1E1E1E"/>
                </a:solidFill>
                <a:latin typeface="Calibri"/>
                <a:ea typeface="Calibri"/>
                <a:cs typeface="Calibri"/>
                <a:sym typeface="Calibri"/>
              </a:rPr>
              <a:t>10.	To do this, you will need to use the IF and DATE functions in addition to the AVERAGE and SUMIFS functions.</a:t>
            </a:r>
            <a:endParaRPr sz="19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lang="en" sz="1900">
                <a:solidFill>
                  <a:srgbClr val="1E1E1E"/>
                </a:solidFill>
                <a:latin typeface="Calibri"/>
                <a:ea typeface="Calibri"/>
                <a:cs typeface="Calibri"/>
                <a:sym typeface="Calibri"/>
              </a:rPr>
              <a:t>11.	For example, if you want to calculate the average sales for the first quarter and the first product category, you would type the following formula in the formula bar:</a:t>
            </a:r>
            <a:endParaRPr sz="1900">
              <a:solidFill>
                <a:srgbClr val="1E1E1E"/>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g20657bc2a70_0_458"/>
          <p:cNvSpPr txBox="1"/>
          <p:nvPr>
            <p:ph idx="1" type="body"/>
          </p:nvPr>
        </p:nvSpPr>
        <p:spPr>
          <a:xfrm>
            <a:off x="1303800" y="799700"/>
            <a:ext cx="7030500" cy="3933000"/>
          </a:xfrm>
          <a:prstGeom prst="rect">
            <a:avLst/>
          </a:prstGeom>
          <a:noFill/>
          <a:ln>
            <a:noFill/>
          </a:ln>
        </p:spPr>
        <p:txBody>
          <a:bodyPr anchorCtr="0" anchor="t" bIns="91425" lIns="91425" spcFirstLastPara="1" rIns="91425" wrap="square" tIns="91425">
            <a:normAutofit/>
          </a:bodyPr>
          <a:lstStyle/>
          <a:p>
            <a:pPr indent="0" lvl="0" marL="0" rtl="0" algn="just">
              <a:lnSpc>
                <a:spcPct val="142857"/>
              </a:lnSpc>
              <a:spcBef>
                <a:spcPts val="1000"/>
              </a:spcBef>
              <a:spcAft>
                <a:spcPts val="0"/>
              </a:spcAft>
              <a:buSzPts val="1300"/>
              <a:buNone/>
            </a:pPr>
            <a:r>
              <a:rPr lang="en" sz="1900">
                <a:solidFill>
                  <a:srgbClr val="1E1E1E"/>
                </a:solidFill>
                <a:latin typeface="Calibri"/>
                <a:ea typeface="Calibri"/>
                <a:cs typeface="Calibri"/>
                <a:sym typeface="Calibri"/>
              </a:rPr>
              <a:t>=AVERAGEIFS(Year1:YearN!SalesData[Amount],Year1:YearN!SalesData[Category],"Electronics",Year1:YearN!SalesData[Date],IF(MONTH(Year1:YearN!SalesData[Date])&lt;=3,Year1:YearN!SalesData[Date])).</a:t>
            </a:r>
            <a:endParaRPr sz="19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lang="en" sz="1900">
                <a:solidFill>
                  <a:srgbClr val="1E1E1E"/>
                </a:solidFill>
                <a:latin typeface="Calibri"/>
                <a:ea typeface="Calibri"/>
                <a:cs typeface="Calibri"/>
                <a:sym typeface="Calibri"/>
              </a:rPr>
              <a:t>12.	Replace "Electronics" with the name of the first product category you want to include in the calculation.</a:t>
            </a:r>
            <a:endParaRPr sz="19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lang="en" sz="1900">
                <a:solidFill>
                  <a:srgbClr val="1E1E1E"/>
                </a:solidFill>
                <a:latin typeface="Calibri"/>
                <a:ea typeface="Calibri"/>
                <a:cs typeface="Calibri"/>
                <a:sym typeface="Calibri"/>
              </a:rPr>
              <a:t>13.	Press Enter and the formula will calculate the average sales for the first quarter and the first product category for all years.</a:t>
            </a:r>
            <a:endParaRPr sz="1900">
              <a:solidFill>
                <a:srgbClr val="1E1E1E"/>
              </a:solidFill>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g20657bc2a70_0_463"/>
          <p:cNvSpPr txBox="1"/>
          <p:nvPr>
            <p:ph idx="1" type="body"/>
          </p:nvPr>
        </p:nvSpPr>
        <p:spPr>
          <a:xfrm>
            <a:off x="1297700" y="809575"/>
            <a:ext cx="7030500" cy="3015000"/>
          </a:xfrm>
          <a:prstGeom prst="rect">
            <a:avLst/>
          </a:prstGeom>
          <a:noFill/>
          <a:ln>
            <a:noFill/>
          </a:ln>
        </p:spPr>
        <p:txBody>
          <a:bodyPr anchorCtr="0" anchor="t" bIns="91425" lIns="91425" spcFirstLastPara="1" rIns="91425" wrap="square" tIns="91425">
            <a:normAutofit/>
          </a:bodyPr>
          <a:lstStyle/>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14.	To calculate the average sales for each quarter and product category, copy the formula to the cells for the other categories and quarters and update the references to match the product category, quarter, and year.</a:t>
            </a:r>
            <a:endParaRPr sz="2000">
              <a:solidFill>
                <a:srgbClr val="1E1E1E"/>
              </a:solidFill>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pic>
        <p:nvPicPr>
          <p:cNvPr id="592" name="Google Shape;592;p33"/>
          <p:cNvPicPr preferRelativeResize="0"/>
          <p:nvPr/>
        </p:nvPicPr>
        <p:blipFill rotWithShape="1">
          <a:blip r:embed="rId3">
            <a:alphaModFix/>
          </a:blip>
          <a:srcRect b="0" l="0" r="0" t="0"/>
          <a:stretch/>
        </p:blipFill>
        <p:spPr>
          <a:xfrm>
            <a:off x="1400175" y="785813"/>
            <a:ext cx="6343651" cy="3571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g20657bc2a70_0_597"/>
          <p:cNvSpPr txBox="1"/>
          <p:nvPr>
            <p:ph idx="1" type="body"/>
          </p:nvPr>
        </p:nvSpPr>
        <p:spPr>
          <a:xfrm>
            <a:off x="1407400" y="750925"/>
            <a:ext cx="7030500" cy="3933000"/>
          </a:xfrm>
          <a:prstGeom prst="rect">
            <a:avLst/>
          </a:prstGeom>
          <a:noFill/>
          <a:ln>
            <a:noFill/>
          </a:ln>
        </p:spPr>
        <p:txBody>
          <a:bodyPr anchorCtr="0" anchor="t" bIns="91425" lIns="91425" spcFirstLastPara="1" rIns="91425" wrap="square" tIns="91425">
            <a:noAutofit/>
          </a:bodyPr>
          <a:lstStyle/>
          <a:p>
            <a:pPr indent="0" lvl="0" marL="0" rtl="0" algn="just">
              <a:lnSpc>
                <a:spcPct val="142857"/>
              </a:lnSpc>
              <a:spcBef>
                <a:spcPts val="1000"/>
              </a:spcBef>
              <a:spcAft>
                <a:spcPts val="0"/>
              </a:spcAft>
              <a:buSzPts val="1300"/>
              <a:buNone/>
            </a:pPr>
            <a:r>
              <a:rPr lang="en" sz="1800">
                <a:solidFill>
                  <a:srgbClr val="1E1E1E"/>
                </a:solidFill>
                <a:latin typeface="Calibri"/>
                <a:ea typeface="Calibri"/>
                <a:cs typeface="Calibri"/>
                <a:sym typeface="Calibri"/>
              </a:rPr>
              <a:t>2.	On a new worksheet, create a chart that summarizes data from the multiple worksheets.</a:t>
            </a:r>
            <a:endParaRPr sz="18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lang="en" sz="1800">
                <a:solidFill>
                  <a:srgbClr val="1E1E1E"/>
                </a:solidFill>
                <a:latin typeface="Calibri"/>
                <a:ea typeface="Calibri"/>
                <a:cs typeface="Calibri"/>
                <a:sym typeface="Calibri"/>
              </a:rPr>
              <a:t>3.	To create the 3D reference, select the range of data you want to include in the chart.</a:t>
            </a:r>
            <a:endParaRPr sz="18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lang="en" sz="1800">
                <a:solidFill>
                  <a:srgbClr val="1E1E1E"/>
                </a:solidFill>
                <a:latin typeface="Calibri"/>
                <a:ea typeface="Calibri"/>
                <a:cs typeface="Calibri"/>
                <a:sym typeface="Calibri"/>
              </a:rPr>
              <a:t>4.	On the Formulas tab, in the Defined Names group, click Define Name.</a:t>
            </a:r>
            <a:endParaRPr sz="18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lang="en" sz="1800">
                <a:solidFill>
                  <a:srgbClr val="1E1E1E"/>
                </a:solidFill>
                <a:latin typeface="Calibri"/>
                <a:ea typeface="Calibri"/>
                <a:cs typeface="Calibri"/>
                <a:sym typeface="Calibri"/>
              </a:rPr>
              <a:t>5.	In the New Name dialog box, type a name for the reference in the Name box, and then select the data range in the Refers to box.</a:t>
            </a:r>
            <a:endParaRPr sz="1800">
              <a:solidFill>
                <a:srgbClr val="1E1E1E"/>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34"/>
          <p:cNvSpPr txBox="1"/>
          <p:nvPr>
            <p:ph type="title"/>
          </p:nvPr>
        </p:nvSpPr>
        <p:spPr>
          <a:xfrm>
            <a:off x="1303800" y="1763300"/>
            <a:ext cx="7030500" cy="999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7300"/>
              <a:t>Thank You</a:t>
            </a:r>
            <a:endParaRPr sz="7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20657bc2a70_0_602"/>
          <p:cNvSpPr txBox="1"/>
          <p:nvPr>
            <p:ph idx="1" type="body"/>
          </p:nvPr>
        </p:nvSpPr>
        <p:spPr>
          <a:xfrm>
            <a:off x="1309900" y="793600"/>
            <a:ext cx="7030500" cy="3933000"/>
          </a:xfrm>
          <a:prstGeom prst="rect">
            <a:avLst/>
          </a:prstGeom>
          <a:noFill/>
          <a:ln>
            <a:noFill/>
          </a:ln>
        </p:spPr>
        <p:txBody>
          <a:bodyPr anchorCtr="0" anchor="t" bIns="91425" lIns="91425" spcFirstLastPara="1" rIns="91425" wrap="square" tIns="91425">
            <a:noAutofit/>
          </a:bodyPr>
          <a:lstStyle/>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6.	Repeat the process for each worksheet that you want to include in the 3D reference.</a:t>
            </a:r>
            <a:endParaRPr sz="20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7.	In the chart, click the chart element that you want to change, and then click the formula bar.</a:t>
            </a:r>
            <a:endParaRPr sz="20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8.	In the formula bar, enter the following formula: =SERIES(Sheet1!$A$1,Sheet2!$A$1:$B$10,Sheet3!$A$1:$B$10,1).</a:t>
            </a:r>
            <a:endParaRPr sz="2000">
              <a:solidFill>
                <a:srgbClr val="1E1E1E"/>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20657bc2a70_0_433"/>
          <p:cNvSpPr txBox="1"/>
          <p:nvPr>
            <p:ph idx="1" type="body"/>
          </p:nvPr>
        </p:nvSpPr>
        <p:spPr>
          <a:xfrm>
            <a:off x="1340375" y="773500"/>
            <a:ext cx="7030500" cy="3343500"/>
          </a:xfrm>
          <a:prstGeom prst="rect">
            <a:avLst/>
          </a:prstGeom>
          <a:noFill/>
          <a:ln>
            <a:noFill/>
          </a:ln>
        </p:spPr>
        <p:txBody>
          <a:bodyPr anchorCtr="0" anchor="t" bIns="91425" lIns="91425" spcFirstLastPara="1" rIns="91425" wrap="square" tIns="91425">
            <a:normAutofit/>
          </a:bodyPr>
          <a:lstStyle/>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9.	Replace "Sheet1", "Sheet2", and "Sheet3" with the names of your worksheets, and replace "$A$1:$B$10" with the range of data you want to include in the chart.</a:t>
            </a:r>
            <a:endParaRPr sz="20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10.	Press Enter, and the chart should be updated to reflect the 3D reference.</a:t>
            </a:r>
            <a:endParaRPr sz="2000">
              <a:solidFill>
                <a:srgbClr val="1E1E1E"/>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g20657bc2a70_0_288"/>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2520"/>
              <a:buNone/>
            </a:pPr>
            <a:r>
              <a:rPr lang="en" sz="3000">
                <a:latin typeface="Calibri"/>
                <a:ea typeface="Calibri"/>
                <a:cs typeface="Calibri"/>
                <a:sym typeface="Calibri"/>
              </a:rPr>
              <a:t>How to create a structured reference in Excel</a:t>
            </a:r>
            <a:endParaRPr sz="3000">
              <a:latin typeface="Calibri"/>
              <a:ea typeface="Calibri"/>
              <a:cs typeface="Calibri"/>
              <a:sym typeface="Calibri"/>
            </a:endParaRPr>
          </a:p>
        </p:txBody>
      </p:sp>
      <p:sp>
        <p:nvSpPr>
          <p:cNvPr id="325" name="Google Shape;325;g20657bc2a70_0_288"/>
          <p:cNvSpPr txBox="1"/>
          <p:nvPr>
            <p:ph idx="1" type="body"/>
          </p:nvPr>
        </p:nvSpPr>
        <p:spPr>
          <a:xfrm>
            <a:off x="1303800" y="1737125"/>
            <a:ext cx="7030500" cy="25290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1000"/>
              </a:spcBef>
              <a:spcAft>
                <a:spcPts val="0"/>
              </a:spcAft>
              <a:buSzPts val="1300"/>
              <a:buNone/>
            </a:pPr>
            <a:r>
              <a:rPr lang="en" sz="2000">
                <a:solidFill>
                  <a:srgbClr val="1E1E1E"/>
                </a:solidFill>
                <a:latin typeface="Calibri"/>
                <a:ea typeface="Calibri"/>
                <a:cs typeface="Calibri"/>
                <a:sym typeface="Calibri"/>
              </a:rPr>
              <a:t>To create a structured reference, this is what you need to do:</a:t>
            </a:r>
            <a:endParaRPr sz="2000">
              <a:solidFill>
                <a:srgbClr val="1E1E1E"/>
              </a:solidFill>
              <a:latin typeface="Calibri"/>
              <a:ea typeface="Calibri"/>
              <a:cs typeface="Calibri"/>
              <a:sym typeface="Calibri"/>
            </a:endParaRPr>
          </a:p>
          <a:p>
            <a:pPr indent="0" lvl="0" marL="0" rtl="0" algn="just">
              <a:lnSpc>
                <a:spcPct val="100000"/>
              </a:lnSpc>
              <a:spcBef>
                <a:spcPts val="1000"/>
              </a:spcBef>
              <a:spcAft>
                <a:spcPts val="0"/>
              </a:spcAft>
              <a:buSzPts val="1300"/>
              <a:buNone/>
            </a:pPr>
            <a:r>
              <a:rPr lang="en" sz="2000">
                <a:solidFill>
                  <a:srgbClr val="1E1E1E"/>
                </a:solidFill>
                <a:latin typeface="Calibri"/>
                <a:ea typeface="Calibri"/>
                <a:cs typeface="Calibri"/>
                <a:sym typeface="Calibri"/>
              </a:rPr>
              <a:t>1.	Start typing a formula as usual, beginning with the equality sign (=).</a:t>
            </a:r>
            <a:endParaRPr sz="2000">
              <a:solidFill>
                <a:srgbClr val="1E1E1E"/>
              </a:solidFill>
              <a:latin typeface="Calibri"/>
              <a:ea typeface="Calibri"/>
              <a:cs typeface="Calibri"/>
              <a:sym typeface="Calibri"/>
            </a:endParaRPr>
          </a:p>
          <a:p>
            <a:pPr indent="0" lvl="0" marL="0" rtl="0" algn="just">
              <a:lnSpc>
                <a:spcPct val="100000"/>
              </a:lnSpc>
              <a:spcBef>
                <a:spcPts val="1000"/>
              </a:spcBef>
              <a:spcAft>
                <a:spcPts val="0"/>
              </a:spcAft>
              <a:buSzPts val="1300"/>
              <a:buNone/>
            </a:pPr>
            <a:r>
              <a:rPr lang="en" sz="2000">
                <a:solidFill>
                  <a:srgbClr val="1E1E1E"/>
                </a:solidFill>
                <a:latin typeface="Calibri"/>
                <a:ea typeface="Calibri"/>
                <a:cs typeface="Calibri"/>
                <a:sym typeface="Calibri"/>
              </a:rPr>
              <a:t>2.	When it comes to the first reference, select the corresponding cell or range of cells in your table. Excel will pick up the column name(s) and create an appropriate structured reference for you automatically.</a:t>
            </a:r>
            <a:endParaRPr sz="2000">
              <a:solidFill>
                <a:srgbClr val="1E1E1E"/>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User</dc:creator>
</cp:coreProperties>
</file>