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Merriweather" panose="00000500000000000000" pitchFamily="2" charset="0"/>
      <p:regular r:id="rId38"/>
      <p:bold r:id="rId39"/>
      <p:italic r:id="rId40"/>
      <p:boldItalic r:id="rId41"/>
    </p:embeddedFont>
    <p:embeddedFont>
      <p:font typeface="Roboto Slab" pitchFamily="2"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IrhTS8bXIrjuyyzZ72LHAcgwI0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ea235dae9c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2ea235dae9c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a235dae9c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a235dae9c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ea235dae9c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ea235dae9c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ea235dae9c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ea235dae9c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ea235dae9c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ea235dae9c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235dae9c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235dae9c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a235dae9c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ea235dae9c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ea235dae9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ea235dae9c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a235dae9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ea235dae9c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ea235dae9c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ea235dae9c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a235dae9c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2ea235dae9c_0_2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a235dae9c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2ea235dae9c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ea235dae9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ea235dae9c_0_2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ea235dae9c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2ea235dae9c_0_2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a235dae9c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ea235dae9c_0_2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ea235dae9c_0_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ea235dae9c_0_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ea235dae9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ea235dae9c_0_2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ea235dae9c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2ea235dae9c_0_2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a235dae9c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ea235dae9c_0_2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a235dae9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ea235dae9c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ea235dae9c_0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2ea235dae9c_0_2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ea235dae9c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ea235dae9c_0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ea235dae9c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2ea235dae9c_0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a235dae9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ea235dae9c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a235dae9c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ea235dae9c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a235dae9c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ea235dae9c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a235dae9c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ea235dae9c_0_1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a235dae9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ea235dae9c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a235dae9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ea235dae9c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47"/>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0" name="Google Shape;30;p49"/>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Arial"/>
                  <a:ea typeface="Arial"/>
                  <a:cs typeface="Arial"/>
                  <a:sym typeface="Arial"/>
                </a:rPr>
                <a:t>“</a:t>
              </a:r>
              <a:endParaRPr sz="6000" b="1" i="0" u="none" strike="noStrike" cap="non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36" name="Google Shape;36;p49"/>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37" name="Google Shape;37;p49"/>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38" name="Google Shape;38;p49"/>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50"/>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1" name="Google Shape;41;p50"/>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5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4" name="Google Shape;44;p5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45" name="Google Shape;45;p5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5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8" name="Google Shape;48;p52"/>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49" name="Google Shape;49;p52"/>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50" name="Google Shape;50;p5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5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3" name="Google Shape;53;p53"/>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4" name="Google Shape;54;p53"/>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5" name="Google Shape;55;p53"/>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6" name="Google Shape;56;p5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5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55"/>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2" name="Google Shape;62;p55"/>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6"/>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4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3245250" y="453050"/>
            <a:ext cx="5562300" cy="139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sz="3100">
                <a:solidFill>
                  <a:srgbClr val="198754"/>
                </a:solidFill>
              </a:rPr>
              <a:t>Operating System</a:t>
            </a:r>
            <a:endParaRPr sz="3100">
              <a:solidFill>
                <a:srgbClr val="198754"/>
              </a:solidFill>
            </a:endParaRPr>
          </a:p>
          <a:p>
            <a:pPr marL="0" lvl="0" indent="0" algn="l" rtl="0">
              <a:lnSpc>
                <a:spcPct val="100000"/>
              </a:lnSpc>
              <a:spcBef>
                <a:spcPts val="0"/>
              </a:spcBef>
              <a:spcAft>
                <a:spcPts val="0"/>
              </a:spcAft>
              <a:buSzPts val="5800"/>
              <a:buNone/>
            </a:pPr>
            <a:r>
              <a:rPr lang="en" sz="3100">
                <a:solidFill>
                  <a:srgbClr val="198754"/>
                </a:solidFill>
              </a:rPr>
              <a:t>Lecture: 1</a:t>
            </a:r>
            <a:endParaRPr sz="3100">
              <a:solidFill>
                <a:srgbClr val="198754"/>
              </a:solidFill>
            </a:endParaRPr>
          </a:p>
        </p:txBody>
      </p:sp>
      <p:pic>
        <p:nvPicPr>
          <p:cNvPr id="71" name="Google Shape;71;p1"/>
          <p:cNvPicPr preferRelativeResize="0"/>
          <p:nvPr/>
        </p:nvPicPr>
        <p:blipFill rotWithShape="1">
          <a:blip r:embed="rId3">
            <a:alphaModFix/>
          </a:blip>
          <a:srcRect/>
          <a:stretch/>
        </p:blipFill>
        <p:spPr>
          <a:xfrm>
            <a:off x="359850" y="1966775"/>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10</a:t>
            </a:fld>
            <a:endParaRPr>
              <a:solidFill>
                <a:srgbClr val="198754"/>
              </a:solidFill>
            </a:endParaRPr>
          </a:p>
        </p:txBody>
      </p:sp>
      <p:sp>
        <p:nvSpPr>
          <p:cNvPr id="148" name="Google Shape;148;p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Computer System Operation</a:t>
            </a:r>
            <a:endParaRPr sz="2700" b="1" i="0" u="none" strike="noStrike" cap="none">
              <a:solidFill>
                <a:srgbClr val="198754"/>
              </a:solidFill>
              <a:latin typeface="Roboto Slab"/>
              <a:ea typeface="Roboto Slab"/>
              <a:cs typeface="Roboto Slab"/>
              <a:sym typeface="Roboto Slab"/>
            </a:endParaRPr>
          </a:p>
        </p:txBody>
      </p:sp>
      <p:sp>
        <p:nvSpPr>
          <p:cNvPr id="151" name="Google Shape;151;p3"/>
          <p:cNvSpPr txBox="1"/>
          <p:nvPr/>
        </p:nvSpPr>
        <p:spPr>
          <a:xfrm>
            <a:off x="748575" y="1370550"/>
            <a:ext cx="7552500" cy="33273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I/O devices and the CPU can execute concurrently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Each device controller is in charge of a particular device type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Each device controller has a local buffer</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Each device controller type has an operating system device driver to manage it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CPU moves data from/to main memory to/from local buffers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I/O is from the device to local buffer of controller</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Device controller informs CPU that it has finished its operation by causing an interrupt</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2ea235dae9c_0_4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11</a:t>
            </a:fld>
            <a:endParaRPr>
              <a:solidFill>
                <a:srgbClr val="198754"/>
              </a:solidFill>
            </a:endParaRPr>
          </a:p>
        </p:txBody>
      </p:sp>
      <p:sp>
        <p:nvSpPr>
          <p:cNvPr id="157" name="Google Shape;157;g2ea235dae9c_0_4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2ea235dae9c_0_45"/>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2ea235dae9c_0_45"/>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Computer System Architecture</a:t>
            </a:r>
            <a:endParaRPr sz="2700" b="1" i="0" u="none" strike="noStrike" cap="none">
              <a:solidFill>
                <a:srgbClr val="198754"/>
              </a:solidFill>
              <a:latin typeface="Roboto Slab"/>
              <a:ea typeface="Roboto Slab"/>
              <a:cs typeface="Roboto Slab"/>
              <a:sym typeface="Roboto Slab"/>
            </a:endParaRPr>
          </a:p>
        </p:txBody>
      </p:sp>
      <p:sp>
        <p:nvSpPr>
          <p:cNvPr id="160" name="Google Shape;160;g2ea235dae9c_0_45"/>
          <p:cNvSpPr txBox="1"/>
          <p:nvPr/>
        </p:nvSpPr>
        <p:spPr>
          <a:xfrm>
            <a:off x="748575" y="1370550"/>
            <a:ext cx="7552500" cy="2402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A modern general-purpose computer system consists of one or more CPUs and a number of device controllers connected through a common bus that provides access between components and shared memory. Each device controller is in charge of a specific type of device (for example, a disk drive, audio device, or graphics display). </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Depending on the controller, more than one device may be attached. For instance: One system USB port can connect to a USB hub, to which several device can connect. </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ea235dae9c_0_1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300"/>
              <a:buFont typeface="Arial"/>
              <a:buNone/>
            </a:pPr>
            <a:fld id="{00000000-1234-1234-1234-123412341234}" type="slidenum">
              <a:rPr lang="en"/>
              <a:t>12</a:t>
            </a:fld>
            <a:endParaRPr/>
          </a:p>
        </p:txBody>
      </p:sp>
      <p:sp>
        <p:nvSpPr>
          <p:cNvPr id="166" name="Google Shape;166;g2ea235dae9c_0_11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12</a:t>
            </a:fld>
            <a:endParaRPr>
              <a:solidFill>
                <a:srgbClr val="198754"/>
              </a:solidFill>
            </a:endParaRPr>
          </a:p>
        </p:txBody>
      </p:sp>
      <p:sp>
        <p:nvSpPr>
          <p:cNvPr id="167" name="Google Shape;167;g2ea235dae9c_0_11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2ea235dae9c_0_11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2ea235dae9c_0_116"/>
          <p:cNvSpPr txBox="1">
            <a:spLocks noGrp="1"/>
          </p:cNvSpPr>
          <p:nvPr>
            <p:ph type="ctrTitle" idx="4294967295"/>
          </p:nvPr>
        </p:nvSpPr>
        <p:spPr>
          <a:xfrm>
            <a:off x="1926175" y="356225"/>
            <a:ext cx="6638400" cy="516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2700" b="1">
                <a:solidFill>
                  <a:srgbClr val="198754"/>
                </a:solidFill>
              </a:rPr>
              <a:t>Common Functions of Interrupts</a:t>
            </a:r>
            <a:endParaRPr sz="2700" b="1" i="0" u="none" strike="noStrike" cap="none">
              <a:solidFill>
                <a:srgbClr val="198754"/>
              </a:solidFill>
              <a:latin typeface="Roboto Slab"/>
              <a:ea typeface="Roboto Slab"/>
              <a:cs typeface="Roboto Slab"/>
              <a:sym typeface="Roboto Slab"/>
            </a:endParaRPr>
          </a:p>
        </p:txBody>
      </p:sp>
      <p:sp>
        <p:nvSpPr>
          <p:cNvPr id="170" name="Google Shape;170;g2ea235dae9c_0_116"/>
          <p:cNvSpPr txBox="1"/>
          <p:nvPr/>
        </p:nvSpPr>
        <p:spPr>
          <a:xfrm>
            <a:off x="748575" y="1370550"/>
            <a:ext cx="7552500" cy="22743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Interrupt transfers control to the interrupt service routine generally, through the interrupt vector, which contains the addresses of all the service routines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Interrupt architecture must save the address of the interrupted instruction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 </a:t>
            </a:r>
            <a:r>
              <a:rPr lang="en" sz="1500" b="1">
                <a:solidFill>
                  <a:schemeClr val="dk1"/>
                </a:solidFill>
                <a:latin typeface="Merriweather"/>
                <a:ea typeface="Merriweather"/>
                <a:cs typeface="Merriweather"/>
                <a:sym typeface="Merriweather"/>
              </a:rPr>
              <a:t>trap</a:t>
            </a:r>
            <a:r>
              <a:rPr lang="en" sz="1500">
                <a:solidFill>
                  <a:schemeClr val="dk1"/>
                </a:solidFill>
                <a:latin typeface="Merriweather"/>
                <a:ea typeface="Merriweather"/>
                <a:cs typeface="Merriweather"/>
                <a:sym typeface="Merriweather"/>
              </a:rPr>
              <a:t> or </a:t>
            </a:r>
            <a:r>
              <a:rPr lang="en" sz="1500" b="1">
                <a:solidFill>
                  <a:schemeClr val="dk1"/>
                </a:solidFill>
                <a:latin typeface="Merriweather"/>
                <a:ea typeface="Merriweather"/>
                <a:cs typeface="Merriweather"/>
                <a:sym typeface="Merriweather"/>
              </a:rPr>
              <a:t>exception</a:t>
            </a:r>
            <a:r>
              <a:rPr lang="en" sz="1500">
                <a:solidFill>
                  <a:schemeClr val="dk1"/>
                </a:solidFill>
                <a:latin typeface="Merriweather"/>
                <a:ea typeface="Merriweather"/>
                <a:cs typeface="Merriweather"/>
                <a:sym typeface="Merriweather"/>
              </a:rPr>
              <a:t> is a software-generated interrupt caused either by an error or a user request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An operating system is </a:t>
            </a:r>
            <a:r>
              <a:rPr lang="en" sz="1500" b="1">
                <a:solidFill>
                  <a:schemeClr val="dk1"/>
                </a:solidFill>
                <a:latin typeface="Merriweather"/>
                <a:ea typeface="Merriweather"/>
                <a:cs typeface="Merriweather"/>
                <a:sym typeface="Merriweather"/>
              </a:rPr>
              <a:t>interrupt driven</a:t>
            </a:r>
            <a:endParaRPr sz="1500" b="1">
              <a:solidFill>
                <a:schemeClr val="dk1"/>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ea235dae9c_0_128"/>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
        <p:nvSpPr>
          <p:cNvPr id="176" name="Google Shape;176;g2ea235dae9c_0_12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13</a:t>
            </a:fld>
            <a:endParaRPr>
              <a:solidFill>
                <a:srgbClr val="198754"/>
              </a:solidFill>
            </a:endParaRPr>
          </a:p>
        </p:txBody>
      </p:sp>
      <p:sp>
        <p:nvSpPr>
          <p:cNvPr id="177" name="Google Shape;177;g2ea235dae9c_0_12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2ea235dae9c_0_12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2ea235dae9c_0_128"/>
          <p:cNvSpPr txBox="1">
            <a:spLocks noGrp="1"/>
          </p:cNvSpPr>
          <p:nvPr>
            <p:ph type="ctrTitle" idx="4294967295"/>
          </p:nvPr>
        </p:nvSpPr>
        <p:spPr>
          <a:xfrm>
            <a:off x="1392000" y="321125"/>
            <a:ext cx="66384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Interrupt Timeline</a:t>
            </a:r>
            <a:endParaRPr sz="2700" b="1" i="0" u="none" strike="noStrike" cap="none">
              <a:solidFill>
                <a:srgbClr val="198754"/>
              </a:solidFill>
              <a:latin typeface="Roboto Slab"/>
              <a:ea typeface="Roboto Slab"/>
              <a:cs typeface="Roboto Slab"/>
              <a:sym typeface="Roboto Slab"/>
            </a:endParaRPr>
          </a:p>
        </p:txBody>
      </p:sp>
      <p:pic>
        <p:nvPicPr>
          <p:cNvPr id="180" name="Google Shape;180;g2ea235dae9c_0_128"/>
          <p:cNvPicPr preferRelativeResize="0"/>
          <p:nvPr/>
        </p:nvPicPr>
        <p:blipFill>
          <a:blip r:embed="rId3">
            <a:alphaModFix/>
          </a:blip>
          <a:stretch>
            <a:fillRect/>
          </a:stretch>
        </p:blipFill>
        <p:spPr>
          <a:xfrm>
            <a:off x="152400" y="857580"/>
            <a:ext cx="8574200" cy="37398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ea235dae9c_0_139"/>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186" name="Google Shape;186;g2ea235dae9c_0_13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14</a:t>
            </a:fld>
            <a:endParaRPr>
              <a:solidFill>
                <a:srgbClr val="198754"/>
              </a:solidFill>
            </a:endParaRPr>
          </a:p>
        </p:txBody>
      </p:sp>
      <p:sp>
        <p:nvSpPr>
          <p:cNvPr id="187" name="Google Shape;187;g2ea235dae9c_0_13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2ea235dae9c_0_13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2ea235dae9c_0_139"/>
          <p:cNvSpPr txBox="1">
            <a:spLocks noGrp="1"/>
          </p:cNvSpPr>
          <p:nvPr>
            <p:ph type="ctrTitle" idx="4294967295"/>
          </p:nvPr>
        </p:nvSpPr>
        <p:spPr>
          <a:xfrm>
            <a:off x="1501975" y="309075"/>
            <a:ext cx="6638400" cy="516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2700" b="1">
                <a:solidFill>
                  <a:srgbClr val="198754"/>
                </a:solidFill>
              </a:rPr>
              <a:t>                    Interrupt Handling</a:t>
            </a:r>
            <a:endParaRPr sz="2700" b="1" i="0" u="none" strike="noStrike" cap="none">
              <a:solidFill>
                <a:srgbClr val="198754"/>
              </a:solidFill>
              <a:latin typeface="Roboto Slab"/>
              <a:ea typeface="Roboto Slab"/>
              <a:cs typeface="Roboto Slab"/>
              <a:sym typeface="Roboto Slab"/>
            </a:endParaRPr>
          </a:p>
        </p:txBody>
      </p:sp>
      <p:sp>
        <p:nvSpPr>
          <p:cNvPr id="190" name="Google Shape;190;g2ea235dae9c_0_139"/>
          <p:cNvSpPr txBox="1"/>
          <p:nvPr/>
        </p:nvSpPr>
        <p:spPr>
          <a:xfrm>
            <a:off x="748575" y="1370550"/>
            <a:ext cx="7552500" cy="18714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operating system preserves the state of the CPU by storing the registers and the program counter</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Determines which type of interrupt has occurred:</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Separate segments of code determine what action should be taken for each type of interrupt</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ea235dae9c_0_149"/>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sp>
        <p:nvSpPr>
          <p:cNvPr id="196" name="Google Shape;196;g2ea235dae9c_0_14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15</a:t>
            </a:fld>
            <a:endParaRPr>
              <a:solidFill>
                <a:srgbClr val="198754"/>
              </a:solidFill>
            </a:endParaRPr>
          </a:p>
        </p:txBody>
      </p:sp>
      <p:sp>
        <p:nvSpPr>
          <p:cNvPr id="197" name="Google Shape;197;g2ea235dae9c_0_14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2ea235dae9c_0_14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2ea235dae9c_0_149"/>
          <p:cNvSpPr txBox="1">
            <a:spLocks noGrp="1"/>
          </p:cNvSpPr>
          <p:nvPr>
            <p:ph type="ctrTitle" idx="4294967295"/>
          </p:nvPr>
        </p:nvSpPr>
        <p:spPr>
          <a:xfrm>
            <a:off x="1501975" y="309075"/>
            <a:ext cx="66384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Interrupt-drive I/O Cycle</a:t>
            </a:r>
            <a:endParaRPr sz="2700" b="1" i="0" u="none" strike="noStrike" cap="none">
              <a:solidFill>
                <a:srgbClr val="198754"/>
              </a:solidFill>
              <a:latin typeface="Roboto Slab"/>
              <a:ea typeface="Roboto Slab"/>
              <a:cs typeface="Roboto Slab"/>
              <a:sym typeface="Roboto Slab"/>
            </a:endParaRPr>
          </a:p>
        </p:txBody>
      </p:sp>
      <p:pic>
        <p:nvPicPr>
          <p:cNvPr id="200" name="Google Shape;200;g2ea235dae9c_0_149"/>
          <p:cNvPicPr preferRelativeResize="0"/>
          <p:nvPr/>
        </p:nvPicPr>
        <p:blipFill>
          <a:blip r:embed="rId3">
            <a:alphaModFix/>
          </a:blip>
          <a:stretch>
            <a:fillRect/>
          </a:stretch>
        </p:blipFill>
        <p:spPr>
          <a:xfrm>
            <a:off x="2821900" y="825376"/>
            <a:ext cx="3998542" cy="39457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ea235dae9c_0_169"/>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
        <p:nvSpPr>
          <p:cNvPr id="206" name="Google Shape;206;g2ea235dae9c_0_16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16</a:t>
            </a:fld>
            <a:endParaRPr>
              <a:solidFill>
                <a:srgbClr val="198754"/>
              </a:solidFill>
            </a:endParaRPr>
          </a:p>
        </p:txBody>
      </p:sp>
      <p:sp>
        <p:nvSpPr>
          <p:cNvPr id="207" name="Google Shape;207;g2ea235dae9c_0_16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2ea235dae9c_0_16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2ea235dae9c_0_169"/>
          <p:cNvSpPr txBox="1">
            <a:spLocks noGrp="1"/>
          </p:cNvSpPr>
          <p:nvPr>
            <p:ph type="ctrTitle" idx="4294967295"/>
          </p:nvPr>
        </p:nvSpPr>
        <p:spPr>
          <a:xfrm>
            <a:off x="1501975" y="309075"/>
            <a:ext cx="66384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I/O Structure</a:t>
            </a:r>
            <a:endParaRPr sz="2700" b="1" i="0" u="none" strike="noStrike" cap="none">
              <a:solidFill>
                <a:srgbClr val="198754"/>
              </a:solidFill>
              <a:latin typeface="Roboto Slab"/>
              <a:ea typeface="Roboto Slab"/>
              <a:cs typeface="Roboto Slab"/>
              <a:sym typeface="Roboto Slab"/>
            </a:endParaRPr>
          </a:p>
        </p:txBody>
      </p:sp>
      <p:sp>
        <p:nvSpPr>
          <p:cNvPr id="210" name="Google Shape;210;g2ea235dae9c_0_169"/>
          <p:cNvSpPr txBox="1"/>
          <p:nvPr/>
        </p:nvSpPr>
        <p:spPr>
          <a:xfrm>
            <a:off x="748575" y="1370550"/>
            <a:ext cx="7552500" cy="23934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Two methods for handling I/O</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After I/O starts, control returns to user program only upon I/O completion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AutoNum type="arabicPeriod"/>
            </a:pPr>
            <a:r>
              <a:rPr lang="en" sz="1500">
                <a:solidFill>
                  <a:schemeClr val="dk1"/>
                </a:solidFill>
                <a:latin typeface="Merriweather"/>
                <a:ea typeface="Merriweather"/>
                <a:cs typeface="Merriweather"/>
                <a:sym typeface="Merriweather"/>
              </a:rPr>
              <a:t>After I/O starts, control returns to user program without waiting for I/O completion</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ea235dae9c_0_179"/>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sp>
        <p:nvSpPr>
          <p:cNvPr id="216" name="Google Shape;216;g2ea235dae9c_0_17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17</a:t>
            </a:fld>
            <a:endParaRPr>
              <a:solidFill>
                <a:srgbClr val="198754"/>
              </a:solidFill>
            </a:endParaRPr>
          </a:p>
        </p:txBody>
      </p:sp>
      <p:sp>
        <p:nvSpPr>
          <p:cNvPr id="217" name="Google Shape;217;g2ea235dae9c_0_17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2ea235dae9c_0_17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2ea235dae9c_0_179"/>
          <p:cNvSpPr txBox="1">
            <a:spLocks noGrp="1"/>
          </p:cNvSpPr>
          <p:nvPr>
            <p:ph type="ctrTitle" idx="4294967295"/>
          </p:nvPr>
        </p:nvSpPr>
        <p:spPr>
          <a:xfrm>
            <a:off x="1360575" y="309075"/>
            <a:ext cx="66384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I/O Structure</a:t>
            </a:r>
            <a:endParaRPr sz="2700" b="1" i="0" u="none" strike="noStrike" cap="none">
              <a:solidFill>
                <a:srgbClr val="198754"/>
              </a:solidFill>
              <a:latin typeface="Roboto Slab"/>
              <a:ea typeface="Roboto Slab"/>
              <a:cs typeface="Roboto Slab"/>
              <a:sym typeface="Roboto Slab"/>
            </a:endParaRPr>
          </a:p>
        </p:txBody>
      </p:sp>
      <p:sp>
        <p:nvSpPr>
          <p:cNvPr id="220" name="Google Shape;220;g2ea235dae9c_0_179"/>
          <p:cNvSpPr txBox="1"/>
          <p:nvPr/>
        </p:nvSpPr>
        <p:spPr>
          <a:xfrm>
            <a:off x="795675" y="899225"/>
            <a:ext cx="7552500" cy="47742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After I/O starts, control returns to user program only upon I/O completion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Wait instruction idles the CPU until the next interrupt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Wait loop (contention for memory access)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At most one I/O request is outstanding at a time, no simultaneous I/O processing</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After I/O starts, control returns to user program without waiting for I/O completion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b="1">
                <a:solidFill>
                  <a:schemeClr val="dk1"/>
                </a:solidFill>
                <a:latin typeface="Merriweather"/>
                <a:ea typeface="Merriweather"/>
                <a:cs typeface="Merriweather"/>
                <a:sym typeface="Merriweather"/>
              </a:rPr>
              <a:t>System call </a:t>
            </a:r>
            <a:r>
              <a:rPr lang="en" sz="1500">
                <a:solidFill>
                  <a:schemeClr val="dk1"/>
                </a:solidFill>
                <a:latin typeface="Merriweather"/>
                <a:ea typeface="Merriweather"/>
                <a:cs typeface="Merriweather"/>
                <a:sym typeface="Merriweather"/>
              </a:rPr>
              <a:t>– request to the OS to allow user to wait for I/O completion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b="1">
                <a:solidFill>
                  <a:schemeClr val="dk1"/>
                </a:solidFill>
                <a:latin typeface="Merriweather"/>
                <a:ea typeface="Merriweather"/>
                <a:cs typeface="Merriweather"/>
                <a:sym typeface="Merriweather"/>
              </a:rPr>
              <a:t>Device-status table</a:t>
            </a:r>
            <a:r>
              <a:rPr lang="en" sz="1500">
                <a:solidFill>
                  <a:schemeClr val="dk1"/>
                </a:solidFill>
                <a:latin typeface="Merriweather"/>
                <a:ea typeface="Merriweather"/>
                <a:cs typeface="Merriweather"/>
                <a:sym typeface="Merriweather"/>
              </a:rPr>
              <a:t> contains entry for each I/O device indicating its type, address, and state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OS indexes into I/O device table to determine device status and to modify table entry to include interrupt</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ea235dae9c_0_3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18</a:t>
            </a:fld>
            <a:endParaRPr>
              <a:solidFill>
                <a:srgbClr val="198754"/>
              </a:solidFill>
            </a:endParaRPr>
          </a:p>
        </p:txBody>
      </p:sp>
      <p:sp>
        <p:nvSpPr>
          <p:cNvPr id="226" name="Google Shape;226;g2ea235dae9c_0_3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g2ea235dae9c_0_3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2ea235dae9c_0_36"/>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I/O Structure</a:t>
            </a:r>
            <a:endParaRPr sz="2700" b="1" i="0" u="none" strike="noStrike" cap="none">
              <a:solidFill>
                <a:srgbClr val="198754"/>
              </a:solidFill>
              <a:latin typeface="Roboto Slab"/>
              <a:ea typeface="Roboto Slab"/>
              <a:cs typeface="Roboto Slab"/>
              <a:sym typeface="Roboto Slab"/>
            </a:endParaRPr>
          </a:p>
        </p:txBody>
      </p:sp>
      <p:sp>
        <p:nvSpPr>
          <p:cNvPr id="229" name="Google Shape;229;g2ea235dae9c_0_36"/>
          <p:cNvSpPr txBox="1"/>
          <p:nvPr/>
        </p:nvSpPr>
        <p:spPr>
          <a:xfrm>
            <a:off x="600950" y="1353288"/>
            <a:ext cx="4657800" cy="28053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Storage systems, including registers, main memory, secondary storage, and cache memory, are organized hierarchically based on speed, size, and volatility. Volatile storage loses data when power is off, while nonvolatile storage retains it. Mechanical storage (e.g., HDDs) is cheaper and larger but slower than electrical storage (e.g., SSDs), which is faster and more expensive. Proper storage system design balances cost, speed, and capacity.</a:t>
            </a:r>
            <a:endParaRPr sz="1500">
              <a:solidFill>
                <a:schemeClr val="dk1"/>
              </a:solidFill>
              <a:latin typeface="Merriweather"/>
              <a:ea typeface="Merriweather"/>
              <a:cs typeface="Merriweather"/>
              <a:sym typeface="Merriweather"/>
            </a:endParaRPr>
          </a:p>
        </p:txBody>
      </p:sp>
      <p:pic>
        <p:nvPicPr>
          <p:cNvPr id="230" name="Google Shape;230;g2ea235dae9c_0_36"/>
          <p:cNvPicPr preferRelativeResize="0"/>
          <p:nvPr/>
        </p:nvPicPr>
        <p:blipFill>
          <a:blip r:embed="rId3">
            <a:alphaModFix/>
          </a:blip>
          <a:stretch>
            <a:fillRect/>
          </a:stretch>
        </p:blipFill>
        <p:spPr>
          <a:xfrm>
            <a:off x="5211525" y="1506124"/>
            <a:ext cx="3826501" cy="2441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ea235dae9c_0_1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19</a:t>
            </a:fld>
            <a:endParaRPr>
              <a:solidFill>
                <a:srgbClr val="198754"/>
              </a:solidFill>
            </a:endParaRPr>
          </a:p>
        </p:txBody>
      </p:sp>
      <p:sp>
        <p:nvSpPr>
          <p:cNvPr id="236" name="Google Shape;236;g2ea235dae9c_0_1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2ea235dae9c_0_1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2ea235dae9c_0_16"/>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Storage Structure</a:t>
            </a:r>
            <a:endParaRPr sz="2700" b="1" i="0" u="none" strike="noStrike" cap="none">
              <a:solidFill>
                <a:srgbClr val="198754"/>
              </a:solidFill>
              <a:latin typeface="Roboto Slab"/>
              <a:ea typeface="Roboto Slab"/>
              <a:cs typeface="Roboto Slab"/>
              <a:sym typeface="Roboto Slab"/>
            </a:endParaRPr>
          </a:p>
        </p:txBody>
      </p:sp>
      <p:sp>
        <p:nvSpPr>
          <p:cNvPr id="239" name="Google Shape;239;g2ea235dae9c_0_16"/>
          <p:cNvSpPr txBox="1"/>
          <p:nvPr/>
        </p:nvSpPr>
        <p:spPr>
          <a:xfrm>
            <a:off x="748575" y="1370550"/>
            <a:ext cx="7552500" cy="24024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000"/>
              </a:spcBef>
              <a:spcAft>
                <a:spcPts val="0"/>
              </a:spcAft>
              <a:buClr>
                <a:srgbClr val="000000"/>
              </a:buClr>
              <a:buSzPts val="1600"/>
              <a:buFont typeface="Arial"/>
              <a:buNone/>
            </a:pPr>
            <a:r>
              <a:rPr lang="en" sz="1500">
                <a:solidFill>
                  <a:schemeClr val="dk1"/>
                </a:solidFill>
                <a:latin typeface="Merriweather"/>
                <a:ea typeface="Merriweather"/>
                <a:cs typeface="Merriweather"/>
                <a:sym typeface="Merriweather"/>
              </a:rPr>
              <a:t>A modern computer system uses CPUs and device controllers connected via a common bus. Programs run from RAM, which is volatile, so EEPROM stores essential data like the bootstrap program. Secondary storage (e.g., HDDs, NVM) supplements RAM, while storage systems are organized hierarchically based on speed, size, and volatility.</a:t>
            </a: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r>
              <a:rPr lang="en" sz="1500">
                <a:solidFill>
                  <a:schemeClr val="dk1"/>
                </a:solidFill>
                <a:latin typeface="Merriweather"/>
                <a:ea typeface="Merriweather"/>
                <a:cs typeface="Merriweather"/>
                <a:sym typeface="Merriweather"/>
              </a:rPr>
              <a:t>Programs ideally reside in main memory, but it's limited in size and volatile, necessitating secondary storage like HDDs and NVM for permanent data storage.</a:t>
            </a: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l="24460" t="8716" r="11305" b="8967"/>
          <a:stretch/>
        </p:blipFill>
        <p:spPr>
          <a:xfrm flipH="1">
            <a:off x="5236150" y="1425725"/>
            <a:ext cx="3350425" cy="3468275"/>
          </a:xfrm>
          <a:prstGeom prst="rect">
            <a:avLst/>
          </a:prstGeom>
          <a:noFill/>
          <a:ln>
            <a:noFill/>
          </a:ln>
        </p:spPr>
      </p:pic>
      <p:sp>
        <p:nvSpPr>
          <p:cNvPr id="77" name="Google Shape;77;p2"/>
          <p:cNvSpPr txBox="1">
            <a:spLocks noGrp="1"/>
          </p:cNvSpPr>
          <p:nvPr>
            <p:ph type="ctrTitle" idx="4294967295"/>
          </p:nvPr>
        </p:nvSpPr>
        <p:spPr>
          <a:xfrm>
            <a:off x="415550" y="484875"/>
            <a:ext cx="4559700" cy="25737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chemeClr val="accent1"/>
              </a:buClr>
              <a:buSzPts val="2000"/>
              <a:buFont typeface="Roboto Slab"/>
              <a:buNone/>
            </a:pPr>
            <a:r>
              <a:rPr lang="en" sz="3100" b="1">
                <a:solidFill>
                  <a:srgbClr val="198754"/>
                </a:solidFill>
              </a:rPr>
              <a:t>Operating system, Computer System Architecture,</a:t>
            </a:r>
            <a:endParaRPr sz="31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3100" b="1">
                <a:solidFill>
                  <a:srgbClr val="198754"/>
                </a:solidFill>
              </a:rPr>
              <a:t>Storage structure, </a:t>
            </a:r>
            <a:endParaRPr sz="31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3100" b="1">
                <a:solidFill>
                  <a:srgbClr val="198754"/>
                </a:solidFill>
              </a:rPr>
              <a:t>I/O structure</a:t>
            </a:r>
            <a:endParaRPr sz="6000" b="1" i="0" u="none" strike="noStrike" cap="none">
              <a:solidFill>
                <a:srgbClr val="198754"/>
              </a:solidFill>
              <a:latin typeface="Roboto Slab"/>
              <a:ea typeface="Roboto Slab"/>
              <a:cs typeface="Roboto Slab"/>
              <a:sym typeface="Roboto Slab"/>
            </a:endParaRPr>
          </a:p>
        </p:txBody>
      </p:sp>
      <p:sp>
        <p:nvSpPr>
          <p:cNvPr id="78" name="Google Shape;78;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2</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ea235dae9c_0_2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20</a:t>
            </a:fld>
            <a:endParaRPr>
              <a:solidFill>
                <a:srgbClr val="198754"/>
              </a:solidFill>
            </a:endParaRPr>
          </a:p>
        </p:txBody>
      </p:sp>
      <p:sp>
        <p:nvSpPr>
          <p:cNvPr id="245" name="Google Shape;245;g2ea235dae9c_0_2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2ea235dae9c_0_2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2ea235dae9c_0_26"/>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Storage Structure</a:t>
            </a:r>
            <a:endParaRPr sz="2700" b="1" i="0" u="none" strike="noStrike" cap="none">
              <a:solidFill>
                <a:srgbClr val="198754"/>
              </a:solidFill>
              <a:latin typeface="Roboto Slab"/>
              <a:ea typeface="Roboto Slab"/>
              <a:cs typeface="Roboto Slab"/>
              <a:sym typeface="Roboto Slab"/>
            </a:endParaRPr>
          </a:p>
        </p:txBody>
      </p:sp>
      <p:sp>
        <p:nvSpPr>
          <p:cNvPr id="248" name="Google Shape;248;g2ea235dae9c_0_26"/>
          <p:cNvSpPr txBox="1"/>
          <p:nvPr/>
        </p:nvSpPr>
        <p:spPr>
          <a:xfrm>
            <a:off x="669900" y="1101900"/>
            <a:ext cx="7596000" cy="3052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Main memory</a:t>
            </a:r>
            <a:r>
              <a:rPr lang="en" sz="1500">
                <a:solidFill>
                  <a:schemeClr val="dk1"/>
                </a:solidFill>
                <a:latin typeface="Merriweather"/>
                <a:ea typeface="Merriweather"/>
                <a:cs typeface="Merriweather"/>
                <a:sym typeface="Merriweather"/>
              </a:rPr>
              <a:t> – only large storage media that the CPU can access directly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Random access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Typically volatile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Typically random-access memory in the form of Dynamic Random-access Memory (DRAM)</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Secondary storage </a:t>
            </a:r>
            <a:r>
              <a:rPr lang="en" sz="1500">
                <a:solidFill>
                  <a:schemeClr val="dk1"/>
                </a:solidFill>
                <a:latin typeface="Merriweather"/>
                <a:ea typeface="Merriweather"/>
                <a:cs typeface="Merriweather"/>
                <a:sym typeface="Merriweather"/>
              </a:rPr>
              <a:t>– extension of main memory that provides large nonvolatile storage capacity</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ea235dae9c_0_20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21</a:t>
            </a:fld>
            <a:endParaRPr>
              <a:solidFill>
                <a:srgbClr val="198754"/>
              </a:solidFill>
            </a:endParaRPr>
          </a:p>
        </p:txBody>
      </p:sp>
      <p:sp>
        <p:nvSpPr>
          <p:cNvPr id="254" name="Google Shape;254;g2ea235dae9c_0_20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2ea235dae9c_0_200"/>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2ea235dae9c_0_200"/>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Storage Structure</a:t>
            </a:r>
            <a:endParaRPr sz="2700" b="1" i="0" u="none" strike="noStrike" cap="none">
              <a:solidFill>
                <a:srgbClr val="198754"/>
              </a:solidFill>
              <a:latin typeface="Roboto Slab"/>
              <a:ea typeface="Roboto Slab"/>
              <a:cs typeface="Roboto Slab"/>
              <a:sym typeface="Roboto Slab"/>
            </a:endParaRPr>
          </a:p>
        </p:txBody>
      </p:sp>
      <p:sp>
        <p:nvSpPr>
          <p:cNvPr id="257" name="Google Shape;257;g2ea235dae9c_0_200"/>
          <p:cNvSpPr txBox="1"/>
          <p:nvPr/>
        </p:nvSpPr>
        <p:spPr>
          <a:xfrm>
            <a:off x="669900" y="1101900"/>
            <a:ext cx="7596000" cy="3977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Hard Disk Drives (HDD)</a:t>
            </a:r>
            <a:r>
              <a:rPr lang="en" sz="1500">
                <a:solidFill>
                  <a:schemeClr val="dk1"/>
                </a:solidFill>
                <a:latin typeface="Merriweather"/>
                <a:ea typeface="Merriweather"/>
                <a:cs typeface="Merriweather"/>
                <a:sym typeface="Merriweather"/>
              </a:rPr>
              <a:t> – rigid metal or glass platters covered with magnetic recording material </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Disk surface is logically divided into tracks, which are subdivided into sectors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The disk controller determines the logical interaction between the device and the computer </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Non-volatile memory (NVM) devices</a:t>
            </a:r>
            <a:r>
              <a:rPr lang="en" sz="1500">
                <a:solidFill>
                  <a:schemeClr val="dk1"/>
                </a:solidFill>
                <a:latin typeface="Merriweather"/>
                <a:ea typeface="Merriweather"/>
                <a:cs typeface="Merriweather"/>
                <a:sym typeface="Merriweather"/>
              </a:rPr>
              <a:t>– faster than hard disks, nonvolatile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Various technologies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Becoming more popular as capacity and performance increases, price drops</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ea235dae9c_0_20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22</a:t>
            </a:fld>
            <a:endParaRPr>
              <a:solidFill>
                <a:srgbClr val="198754"/>
              </a:solidFill>
            </a:endParaRPr>
          </a:p>
        </p:txBody>
      </p:sp>
      <p:sp>
        <p:nvSpPr>
          <p:cNvPr id="263" name="Google Shape;263;g2ea235dae9c_0_20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2ea235dae9c_0_20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2ea235dae9c_0_20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Storage Hierarchy</a:t>
            </a:r>
            <a:endParaRPr sz="2700" b="1" i="0" u="none" strike="noStrike" cap="none">
              <a:solidFill>
                <a:srgbClr val="198754"/>
              </a:solidFill>
              <a:latin typeface="Roboto Slab"/>
              <a:ea typeface="Roboto Slab"/>
              <a:cs typeface="Roboto Slab"/>
              <a:sym typeface="Roboto Slab"/>
            </a:endParaRPr>
          </a:p>
        </p:txBody>
      </p:sp>
      <p:sp>
        <p:nvSpPr>
          <p:cNvPr id="266" name="Google Shape;266;g2ea235dae9c_0_209"/>
          <p:cNvSpPr txBox="1"/>
          <p:nvPr/>
        </p:nvSpPr>
        <p:spPr>
          <a:xfrm>
            <a:off x="669900" y="1101900"/>
            <a:ext cx="7596000" cy="3574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Storage systems organized in hierarchy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Speed</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Cost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Volatility</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Caching</a:t>
            </a:r>
            <a:r>
              <a:rPr lang="en" sz="1500">
                <a:solidFill>
                  <a:schemeClr val="dk1"/>
                </a:solidFill>
                <a:latin typeface="Merriweather"/>
                <a:ea typeface="Merriweather"/>
                <a:cs typeface="Merriweather"/>
                <a:sym typeface="Merriweather"/>
              </a:rPr>
              <a:t> – copying information into faster storage system; main memory can be viewed as a cache for secondary storage</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Device Driver</a:t>
            </a:r>
            <a:r>
              <a:rPr lang="en" sz="1500">
                <a:solidFill>
                  <a:schemeClr val="dk1"/>
                </a:solidFill>
                <a:latin typeface="Merriweather"/>
                <a:ea typeface="Merriweather"/>
                <a:cs typeface="Merriweather"/>
                <a:sym typeface="Merriweather"/>
              </a:rPr>
              <a:t> for each device controller to manage I/O</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Provides uniform interface between controller and kernel</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g2ea235dae9c_0_21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23</a:t>
            </a:fld>
            <a:endParaRPr>
              <a:solidFill>
                <a:srgbClr val="198754"/>
              </a:solidFill>
            </a:endParaRPr>
          </a:p>
        </p:txBody>
      </p:sp>
      <p:sp>
        <p:nvSpPr>
          <p:cNvPr id="272" name="Google Shape;272;g2ea235dae9c_0_21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2ea235dae9c_0_21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2ea235dae9c_0_21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Storage Hierarchy</a:t>
            </a:r>
            <a:endParaRPr sz="2700" b="1" i="0" u="none" strike="noStrike" cap="none">
              <a:solidFill>
                <a:srgbClr val="198754"/>
              </a:solidFill>
              <a:latin typeface="Roboto Slab"/>
              <a:ea typeface="Roboto Slab"/>
              <a:cs typeface="Roboto Slab"/>
              <a:sym typeface="Roboto Slab"/>
            </a:endParaRPr>
          </a:p>
        </p:txBody>
      </p:sp>
      <p:pic>
        <p:nvPicPr>
          <p:cNvPr id="275" name="Google Shape;275;g2ea235dae9c_0_219"/>
          <p:cNvPicPr preferRelativeResize="0"/>
          <p:nvPr/>
        </p:nvPicPr>
        <p:blipFill>
          <a:blip r:embed="rId3">
            <a:alphaModFix/>
          </a:blip>
          <a:stretch>
            <a:fillRect/>
          </a:stretch>
        </p:blipFill>
        <p:spPr>
          <a:xfrm>
            <a:off x="1245137" y="872525"/>
            <a:ext cx="6864674" cy="3985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2ea235dae9c_0_22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24</a:t>
            </a:fld>
            <a:endParaRPr>
              <a:solidFill>
                <a:srgbClr val="198754"/>
              </a:solidFill>
            </a:endParaRPr>
          </a:p>
        </p:txBody>
      </p:sp>
      <p:sp>
        <p:nvSpPr>
          <p:cNvPr id="281" name="Google Shape;281;g2ea235dae9c_0_22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2ea235dae9c_0_228"/>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2ea235dae9c_0_228"/>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How a Modern Computer Works</a:t>
            </a:r>
            <a:endParaRPr sz="2700" b="1" i="0" u="none" strike="noStrike" cap="none">
              <a:solidFill>
                <a:srgbClr val="198754"/>
              </a:solidFill>
              <a:latin typeface="Roboto Slab"/>
              <a:ea typeface="Roboto Slab"/>
              <a:cs typeface="Roboto Slab"/>
              <a:sym typeface="Roboto Slab"/>
            </a:endParaRPr>
          </a:p>
        </p:txBody>
      </p:sp>
      <p:pic>
        <p:nvPicPr>
          <p:cNvPr id="284" name="Google Shape;284;g2ea235dae9c_0_228"/>
          <p:cNvPicPr preferRelativeResize="0"/>
          <p:nvPr/>
        </p:nvPicPr>
        <p:blipFill>
          <a:blip r:embed="rId3">
            <a:alphaModFix/>
          </a:blip>
          <a:stretch>
            <a:fillRect/>
          </a:stretch>
        </p:blipFill>
        <p:spPr>
          <a:xfrm>
            <a:off x="2262550" y="1033325"/>
            <a:ext cx="4829850" cy="3847800"/>
          </a:xfrm>
          <a:prstGeom prst="rect">
            <a:avLst/>
          </a:prstGeom>
          <a:noFill/>
          <a:ln>
            <a:noFill/>
          </a:ln>
        </p:spPr>
      </p:pic>
      <p:sp>
        <p:nvSpPr>
          <p:cNvPr id="285" name="Google Shape;285;g2ea235dae9c_0_228"/>
          <p:cNvSpPr txBox="1"/>
          <p:nvPr/>
        </p:nvSpPr>
        <p:spPr>
          <a:xfrm>
            <a:off x="4840825" y="4371250"/>
            <a:ext cx="2969400" cy="2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A von Neumann architecture</a:t>
            </a:r>
            <a:endParaRPr sz="1500">
              <a:solidFill>
                <a:schemeClr val="dk1"/>
              </a:solidFill>
            </a:endParaRPr>
          </a:p>
          <a:p>
            <a:pPr marL="0" lvl="0" indent="0" algn="l" rtl="0">
              <a:spcBef>
                <a:spcPts val="0"/>
              </a:spcBef>
              <a:spcAft>
                <a:spcPts val="0"/>
              </a:spcAft>
              <a:buNone/>
            </a:pPr>
            <a:endParaRPr sz="1500">
              <a:solidFill>
                <a:schemeClr val="dk1"/>
              </a:solidFill>
            </a:endParaRPr>
          </a:p>
          <a:p>
            <a:pPr marL="0" lvl="0" indent="0" algn="l" rtl="0">
              <a:spcBef>
                <a:spcPts val="0"/>
              </a:spcBef>
              <a:spcAft>
                <a:spcPts val="0"/>
              </a:spcAft>
              <a:buNone/>
            </a:pPr>
            <a:endParaRPr sz="15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ea235dae9c_0_24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25</a:t>
            </a:fld>
            <a:endParaRPr>
              <a:solidFill>
                <a:srgbClr val="198754"/>
              </a:solidFill>
            </a:endParaRPr>
          </a:p>
        </p:txBody>
      </p:sp>
      <p:sp>
        <p:nvSpPr>
          <p:cNvPr id="291" name="Google Shape;291;g2ea235dae9c_0_24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2ea235dae9c_0_240"/>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2ea235dae9c_0_240"/>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Direct Memory Access Structure</a:t>
            </a:r>
            <a:endParaRPr sz="2700" b="1" i="0" u="none" strike="noStrike" cap="none">
              <a:solidFill>
                <a:srgbClr val="198754"/>
              </a:solidFill>
              <a:latin typeface="Roboto Slab"/>
              <a:ea typeface="Roboto Slab"/>
              <a:cs typeface="Roboto Slab"/>
              <a:sym typeface="Roboto Slab"/>
            </a:endParaRPr>
          </a:p>
        </p:txBody>
      </p:sp>
      <p:sp>
        <p:nvSpPr>
          <p:cNvPr id="294" name="Google Shape;294;g2ea235dae9c_0_240"/>
          <p:cNvSpPr txBox="1"/>
          <p:nvPr/>
        </p:nvSpPr>
        <p:spPr>
          <a:xfrm>
            <a:off x="654825" y="1243300"/>
            <a:ext cx="7596000" cy="21369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Used for high-speed I/O devices able to transmit information at close to memory speeds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Device controller transfers blocks of data from buffer storage directly to main memory without CPU intervention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Only one interrupt is generated per block, rather than the one interrupt per byte</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ea235dae9c_0_25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26</a:t>
            </a:fld>
            <a:endParaRPr>
              <a:solidFill>
                <a:srgbClr val="198754"/>
              </a:solidFill>
            </a:endParaRPr>
          </a:p>
        </p:txBody>
      </p:sp>
      <p:sp>
        <p:nvSpPr>
          <p:cNvPr id="300" name="Google Shape;300;g2ea235dae9c_0_25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2ea235dae9c_0_250"/>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2ea235dae9c_0_250"/>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Operating-System Operations</a:t>
            </a:r>
            <a:endParaRPr sz="2700" b="1" i="0" u="none" strike="noStrike" cap="none">
              <a:solidFill>
                <a:srgbClr val="198754"/>
              </a:solidFill>
              <a:latin typeface="Roboto Slab"/>
              <a:ea typeface="Roboto Slab"/>
              <a:cs typeface="Roboto Slab"/>
              <a:sym typeface="Roboto Slab"/>
            </a:endParaRPr>
          </a:p>
        </p:txBody>
      </p:sp>
      <p:sp>
        <p:nvSpPr>
          <p:cNvPr id="303" name="Google Shape;303;g2ea235dae9c_0_250"/>
          <p:cNvSpPr txBox="1"/>
          <p:nvPr/>
        </p:nvSpPr>
        <p:spPr>
          <a:xfrm>
            <a:off x="654825" y="1243300"/>
            <a:ext cx="7596000" cy="43623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dirty="0">
                <a:solidFill>
                  <a:schemeClr val="dk1"/>
                </a:solidFill>
                <a:latin typeface="Merriweather"/>
                <a:ea typeface="Merriweather"/>
                <a:cs typeface="Merriweather"/>
                <a:sym typeface="Merriweather"/>
              </a:rPr>
              <a:t>Bootstrap program – simple code to initialize the system, load the kernel</a:t>
            </a:r>
            <a:endParaRPr sz="1500" dirty="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dirty="0">
                <a:solidFill>
                  <a:schemeClr val="dk1"/>
                </a:solidFill>
                <a:latin typeface="Merriweather"/>
                <a:ea typeface="Merriweather"/>
                <a:cs typeface="Merriweather"/>
                <a:sym typeface="Merriweather"/>
              </a:rPr>
              <a:t>Kernel loads</a:t>
            </a:r>
            <a:endParaRPr sz="1500" dirty="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dirty="0">
                <a:solidFill>
                  <a:schemeClr val="dk1"/>
                </a:solidFill>
                <a:latin typeface="Merriweather"/>
                <a:ea typeface="Merriweather"/>
                <a:cs typeface="Merriweather"/>
                <a:sym typeface="Merriweather"/>
              </a:rPr>
              <a:t>Starts system daemons (services provided outside of the kernel)</a:t>
            </a:r>
            <a:endParaRPr sz="1500" dirty="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dirty="0">
                <a:solidFill>
                  <a:schemeClr val="dk1"/>
                </a:solidFill>
                <a:latin typeface="Merriweather"/>
                <a:ea typeface="Merriweather"/>
                <a:cs typeface="Merriweather"/>
                <a:sym typeface="Merriweather"/>
              </a:rPr>
              <a:t>Kernel </a:t>
            </a:r>
            <a:r>
              <a:rPr lang="en" sz="1500" b="1" dirty="0">
                <a:solidFill>
                  <a:schemeClr val="dk1"/>
                </a:solidFill>
                <a:latin typeface="Merriweather"/>
                <a:ea typeface="Merriweather"/>
                <a:cs typeface="Merriweather"/>
                <a:sym typeface="Merriweather"/>
              </a:rPr>
              <a:t>interrupt driven </a:t>
            </a:r>
            <a:r>
              <a:rPr lang="en" sz="1500" dirty="0">
                <a:solidFill>
                  <a:schemeClr val="dk1"/>
                </a:solidFill>
                <a:latin typeface="Merriweather"/>
                <a:ea typeface="Merriweather"/>
                <a:cs typeface="Merriweather"/>
                <a:sym typeface="Merriweather"/>
              </a:rPr>
              <a:t>(hardware and software)</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Hardware interrupt by one of the devices </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Software interrupt (</a:t>
            </a:r>
            <a:r>
              <a:rPr lang="en" sz="1500" b="1" dirty="0">
                <a:solidFill>
                  <a:schemeClr val="dk1"/>
                </a:solidFill>
                <a:latin typeface="Merriweather"/>
                <a:ea typeface="Merriweather"/>
                <a:cs typeface="Merriweather"/>
                <a:sym typeface="Merriweather"/>
              </a:rPr>
              <a:t>exception</a:t>
            </a:r>
            <a:r>
              <a:rPr lang="en" sz="1500" dirty="0">
                <a:solidFill>
                  <a:schemeClr val="dk1"/>
                </a:solidFill>
                <a:latin typeface="Merriweather"/>
                <a:ea typeface="Merriweather"/>
                <a:cs typeface="Merriweather"/>
                <a:sym typeface="Merriweather"/>
              </a:rPr>
              <a:t> or</a:t>
            </a:r>
            <a:r>
              <a:rPr lang="en" sz="1500" b="1" dirty="0">
                <a:solidFill>
                  <a:schemeClr val="dk1"/>
                </a:solidFill>
                <a:latin typeface="Merriweather"/>
                <a:ea typeface="Merriweather"/>
                <a:cs typeface="Merriweather"/>
                <a:sym typeface="Merriweather"/>
              </a:rPr>
              <a:t> trap</a:t>
            </a:r>
            <a:r>
              <a:rPr lang="en" sz="1500" dirty="0">
                <a:solidFill>
                  <a:schemeClr val="dk1"/>
                </a:solidFill>
                <a:latin typeface="Merriweather"/>
                <a:ea typeface="Merriweather"/>
                <a:cs typeface="Merriweather"/>
                <a:sym typeface="Merriweather"/>
              </a:rPr>
              <a:t>):</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Software error (e.g., division by zero)</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Request for operating system service – </a:t>
            </a:r>
            <a:r>
              <a:rPr lang="en" sz="1500" b="1" dirty="0">
                <a:solidFill>
                  <a:schemeClr val="dk1"/>
                </a:solidFill>
                <a:latin typeface="Merriweather"/>
                <a:ea typeface="Merriweather"/>
                <a:cs typeface="Merriweather"/>
                <a:sym typeface="Merriweather"/>
              </a:rPr>
              <a:t>system call</a:t>
            </a:r>
            <a:endParaRPr sz="1500" b="1"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Other process problems include infinite loop, processes modifying </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r>
              <a:rPr lang="en" sz="1500" dirty="0">
                <a:solidFill>
                  <a:schemeClr val="dk1"/>
                </a:solidFill>
                <a:latin typeface="Merriweather"/>
                <a:ea typeface="Merriweather"/>
                <a:cs typeface="Merriweather"/>
                <a:sym typeface="Merriweather"/>
              </a:rPr>
              <a:t>    other or the operating system</a:t>
            </a: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dirty="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dirty="0">
              <a:solidFill>
                <a:schemeClr val="dk1"/>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ea235dae9c_0_26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27</a:t>
            </a:fld>
            <a:endParaRPr>
              <a:solidFill>
                <a:srgbClr val="198754"/>
              </a:solidFill>
            </a:endParaRPr>
          </a:p>
        </p:txBody>
      </p:sp>
      <p:sp>
        <p:nvSpPr>
          <p:cNvPr id="309" name="Google Shape;309;g2ea235dae9c_0_26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2ea235dae9c_0_26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2ea235dae9c_0_261"/>
          <p:cNvSpPr txBox="1">
            <a:spLocks noGrp="1"/>
          </p:cNvSpPr>
          <p:nvPr>
            <p:ph type="ctrTitle" idx="4294967295"/>
          </p:nvPr>
        </p:nvSpPr>
        <p:spPr>
          <a:xfrm>
            <a:off x="1504200" y="309075"/>
            <a:ext cx="6135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Multiprogramming (Batch system)</a:t>
            </a:r>
            <a:endParaRPr sz="2700" b="1" i="0" u="none" strike="noStrike" cap="none">
              <a:solidFill>
                <a:srgbClr val="198754"/>
              </a:solidFill>
              <a:latin typeface="Roboto Slab"/>
              <a:ea typeface="Roboto Slab"/>
              <a:cs typeface="Roboto Slab"/>
              <a:sym typeface="Roboto Slab"/>
            </a:endParaRPr>
          </a:p>
        </p:txBody>
      </p:sp>
      <p:sp>
        <p:nvSpPr>
          <p:cNvPr id="312" name="Google Shape;312;g2ea235dae9c_0_261"/>
          <p:cNvSpPr txBox="1"/>
          <p:nvPr/>
        </p:nvSpPr>
        <p:spPr>
          <a:xfrm>
            <a:off x="654825" y="1243300"/>
            <a:ext cx="7596000" cy="29244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Single user cannot always keep CPU and I/O devices busy </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Multiprogramming organizes jobs (code and data) so CPU always has one to execute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 subset of total jobs in system is kept in memory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One job selected and run via job scheduling</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When job has to wait (for I/O for example), OS switches to another job</a:t>
            </a:r>
            <a:endParaRPr sz="1500">
              <a:solidFill>
                <a:schemeClr val="dk1"/>
              </a:solidFill>
              <a:latin typeface="Merriweather"/>
              <a:ea typeface="Merriweather"/>
              <a:cs typeface="Merriweather"/>
              <a:sym typeface="Merriweather"/>
            </a:endParaRPr>
          </a:p>
          <a:p>
            <a:pPr marL="9144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g2ea235dae9c_0_27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28</a:t>
            </a:fld>
            <a:endParaRPr>
              <a:solidFill>
                <a:srgbClr val="198754"/>
              </a:solidFill>
            </a:endParaRPr>
          </a:p>
        </p:txBody>
      </p:sp>
      <p:sp>
        <p:nvSpPr>
          <p:cNvPr id="318" name="Google Shape;318;g2ea235dae9c_0_27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2ea235dae9c_0_27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2ea235dae9c_0_271"/>
          <p:cNvSpPr txBox="1">
            <a:spLocks noGrp="1"/>
          </p:cNvSpPr>
          <p:nvPr>
            <p:ph type="ctrTitle" idx="4294967295"/>
          </p:nvPr>
        </p:nvSpPr>
        <p:spPr>
          <a:xfrm>
            <a:off x="1504200" y="309075"/>
            <a:ext cx="6135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Multitasking (Timesharing)</a:t>
            </a:r>
            <a:endParaRPr sz="2700" b="1" i="0" u="none" strike="noStrike" cap="none">
              <a:solidFill>
                <a:srgbClr val="198754"/>
              </a:solidFill>
              <a:latin typeface="Roboto Slab"/>
              <a:ea typeface="Roboto Slab"/>
              <a:cs typeface="Roboto Slab"/>
              <a:sym typeface="Roboto Slab"/>
            </a:endParaRPr>
          </a:p>
        </p:txBody>
      </p:sp>
      <p:sp>
        <p:nvSpPr>
          <p:cNvPr id="321" name="Google Shape;321;g2ea235dae9c_0_271"/>
          <p:cNvSpPr txBox="1"/>
          <p:nvPr/>
        </p:nvSpPr>
        <p:spPr>
          <a:xfrm>
            <a:off x="654825" y="1243300"/>
            <a:ext cx="7596000" cy="3189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A logical extension of Batch systems– the CPU switches jobs so frequently that users can interact with each job while it is running, creating interactive computing</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Response time should be &lt; 1 second</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Each user has at least one program executing in memory  process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If several jobs ready to run at the same time  CPU scheduling</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If processes don’t fit in memory, swapping moves them in and out to run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Virtual memory allows execution of processes not completely in memory</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ea235dae9c_0_28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29</a:t>
            </a:fld>
            <a:endParaRPr>
              <a:solidFill>
                <a:srgbClr val="198754"/>
              </a:solidFill>
            </a:endParaRPr>
          </a:p>
        </p:txBody>
      </p:sp>
      <p:sp>
        <p:nvSpPr>
          <p:cNvPr id="327" name="Google Shape;327;g2ea235dae9c_0_28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g2ea235dae9c_0_28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g2ea235dae9c_0_281"/>
          <p:cNvSpPr txBox="1">
            <a:spLocks noGrp="1"/>
          </p:cNvSpPr>
          <p:nvPr>
            <p:ph type="ctrTitle" idx="4294967295"/>
          </p:nvPr>
        </p:nvSpPr>
        <p:spPr>
          <a:xfrm>
            <a:off x="64725" y="309075"/>
            <a:ext cx="91440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Memory Layout for Multiprogrammed System</a:t>
            </a:r>
            <a:endParaRPr sz="2700" b="1" i="0" u="none" strike="noStrike" cap="none">
              <a:solidFill>
                <a:srgbClr val="198754"/>
              </a:solidFill>
              <a:latin typeface="Roboto Slab"/>
              <a:ea typeface="Roboto Slab"/>
              <a:cs typeface="Roboto Slab"/>
              <a:sym typeface="Roboto Slab"/>
            </a:endParaRPr>
          </a:p>
        </p:txBody>
      </p:sp>
      <p:pic>
        <p:nvPicPr>
          <p:cNvPr id="330" name="Google Shape;330;g2ea235dae9c_0_281"/>
          <p:cNvPicPr preferRelativeResize="0"/>
          <p:nvPr/>
        </p:nvPicPr>
        <p:blipFill>
          <a:blip r:embed="rId3">
            <a:alphaModFix/>
          </a:blip>
          <a:stretch>
            <a:fillRect/>
          </a:stretch>
        </p:blipFill>
        <p:spPr>
          <a:xfrm>
            <a:off x="3261150" y="1134900"/>
            <a:ext cx="2283127" cy="3614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ea235dae9c_0_6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sz="1600">
                <a:solidFill>
                  <a:srgbClr val="198754"/>
                </a:solidFill>
                <a:latin typeface="+mj-lt"/>
              </a:rPr>
              <a:t>3</a:t>
            </a:fld>
            <a:endParaRPr sz="1600">
              <a:solidFill>
                <a:srgbClr val="198754"/>
              </a:solidFill>
              <a:latin typeface="+mj-lt"/>
            </a:endParaRPr>
          </a:p>
        </p:txBody>
      </p:sp>
      <p:sp>
        <p:nvSpPr>
          <p:cNvPr id="84" name="Google Shape;84;g2ea235dae9c_0_6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mj-lt"/>
              <a:ea typeface="Arial"/>
              <a:cs typeface="Arial"/>
              <a:sym typeface="Arial"/>
            </a:endParaRPr>
          </a:p>
        </p:txBody>
      </p:sp>
      <p:sp>
        <p:nvSpPr>
          <p:cNvPr id="85" name="Google Shape;85;g2ea235dae9c_0_6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rgbClr val="000000"/>
              </a:solidFill>
              <a:latin typeface="+mj-lt"/>
              <a:ea typeface="Arial"/>
              <a:cs typeface="Arial"/>
              <a:sym typeface="Arial"/>
            </a:endParaRPr>
          </a:p>
        </p:txBody>
      </p:sp>
      <p:sp>
        <p:nvSpPr>
          <p:cNvPr id="86" name="Google Shape;86;g2ea235dae9c_0_66"/>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1600" b="1">
                <a:solidFill>
                  <a:srgbClr val="198754"/>
                </a:solidFill>
                <a:latin typeface="+mj-lt"/>
              </a:rPr>
              <a:t>What is an Operating System?</a:t>
            </a:r>
            <a:endParaRPr sz="1600" b="1" i="0" u="none" strike="noStrike" cap="none">
              <a:solidFill>
                <a:srgbClr val="198754"/>
              </a:solidFill>
              <a:latin typeface="+mj-lt"/>
              <a:sym typeface="Roboto Slab"/>
            </a:endParaRPr>
          </a:p>
        </p:txBody>
      </p:sp>
      <p:sp>
        <p:nvSpPr>
          <p:cNvPr id="87" name="Google Shape;87;g2ea235dae9c_0_66"/>
          <p:cNvSpPr txBox="1"/>
          <p:nvPr/>
        </p:nvSpPr>
        <p:spPr>
          <a:xfrm>
            <a:off x="748575" y="1370550"/>
            <a:ext cx="7552500" cy="2113369"/>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US" sz="1600" dirty="0">
                <a:latin typeface="+mj-lt"/>
              </a:rPr>
              <a:t>An Operating System (OS) is a software layer that sits between a computer's hardware and the user. It manages hardware resources and provides an environment for applications to run.</a:t>
            </a:r>
          </a:p>
          <a:p>
            <a:pPr marL="0" lvl="0" indent="0" algn="just" rtl="0">
              <a:lnSpc>
                <a:spcPct val="115000"/>
              </a:lnSpc>
              <a:spcBef>
                <a:spcPts val="1000"/>
              </a:spcBef>
              <a:spcAft>
                <a:spcPts val="0"/>
              </a:spcAft>
              <a:buNone/>
            </a:pPr>
            <a:endParaRPr sz="1600" dirty="0">
              <a:solidFill>
                <a:schemeClr val="dk1"/>
              </a:solidFill>
              <a:latin typeface="+mj-lt"/>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600" dirty="0">
              <a:solidFill>
                <a:schemeClr val="dk1"/>
              </a:solidFill>
              <a:latin typeface="+mj-lt"/>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ea235dae9c_0_29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30</a:t>
            </a:fld>
            <a:endParaRPr>
              <a:solidFill>
                <a:srgbClr val="198754"/>
              </a:solidFill>
            </a:endParaRPr>
          </a:p>
        </p:txBody>
      </p:sp>
      <p:sp>
        <p:nvSpPr>
          <p:cNvPr id="336" name="Google Shape;336;g2ea235dae9c_0_29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2ea235dae9c_0_29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2ea235dae9c_0_291"/>
          <p:cNvSpPr txBox="1">
            <a:spLocks noGrp="1"/>
          </p:cNvSpPr>
          <p:nvPr>
            <p:ph type="ctrTitle" idx="4294967295"/>
          </p:nvPr>
        </p:nvSpPr>
        <p:spPr>
          <a:xfrm>
            <a:off x="1504200" y="309075"/>
            <a:ext cx="6135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Dual-mode Operation</a:t>
            </a:r>
            <a:endParaRPr sz="2700" b="1" i="0" u="none" strike="noStrike" cap="none">
              <a:solidFill>
                <a:srgbClr val="198754"/>
              </a:solidFill>
              <a:latin typeface="Roboto Slab"/>
              <a:ea typeface="Roboto Slab"/>
              <a:cs typeface="Roboto Slab"/>
              <a:sym typeface="Roboto Slab"/>
            </a:endParaRPr>
          </a:p>
        </p:txBody>
      </p:sp>
      <p:sp>
        <p:nvSpPr>
          <p:cNvPr id="339" name="Google Shape;339;g2ea235dae9c_0_291"/>
          <p:cNvSpPr txBox="1"/>
          <p:nvPr/>
        </p:nvSpPr>
        <p:spPr>
          <a:xfrm>
            <a:off x="654825" y="1023350"/>
            <a:ext cx="7596000" cy="43893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Dual-mode operation allows OS to protect itself and other system components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 mode and kernel mode </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Mode bit provided by hardware </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Provides ability to distinguish when system is running user code or kernel code.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When a user is running  mode bit is “user”</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When kernel code is executing  mode bit is “kernel”</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How do we guarantee that user does not explicitly set the mode bit to “kernel”?</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System call changes mode to kernel, return from call resets it to user</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Some instructions designated as privileged, only executable in kernel mode</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ea235dae9c_0_30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31</a:t>
            </a:fld>
            <a:endParaRPr>
              <a:solidFill>
                <a:srgbClr val="198754"/>
              </a:solidFill>
            </a:endParaRPr>
          </a:p>
        </p:txBody>
      </p:sp>
      <p:sp>
        <p:nvSpPr>
          <p:cNvPr id="345" name="Google Shape;345;g2ea235dae9c_0_30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g2ea235dae9c_0_30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2ea235dae9c_0_301"/>
          <p:cNvSpPr txBox="1">
            <a:spLocks noGrp="1"/>
          </p:cNvSpPr>
          <p:nvPr>
            <p:ph type="ctrTitle" idx="4294967295"/>
          </p:nvPr>
        </p:nvSpPr>
        <p:spPr>
          <a:xfrm>
            <a:off x="1158550" y="324775"/>
            <a:ext cx="69660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Transition from User to Kernel Mode</a:t>
            </a:r>
            <a:endParaRPr sz="2700" b="1" i="0" u="none" strike="noStrike" cap="none">
              <a:solidFill>
                <a:srgbClr val="198754"/>
              </a:solidFill>
              <a:latin typeface="Roboto Slab"/>
              <a:ea typeface="Roboto Slab"/>
              <a:cs typeface="Roboto Slab"/>
              <a:sym typeface="Roboto Slab"/>
            </a:endParaRPr>
          </a:p>
        </p:txBody>
      </p:sp>
      <p:pic>
        <p:nvPicPr>
          <p:cNvPr id="348" name="Google Shape;348;g2ea235dae9c_0_301"/>
          <p:cNvPicPr preferRelativeResize="0"/>
          <p:nvPr/>
        </p:nvPicPr>
        <p:blipFill>
          <a:blip r:embed="rId3">
            <a:alphaModFix/>
          </a:blip>
          <a:stretch>
            <a:fillRect/>
          </a:stretch>
        </p:blipFill>
        <p:spPr>
          <a:xfrm>
            <a:off x="152400" y="1352825"/>
            <a:ext cx="8839199" cy="26280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2ea235dae9c_0_31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32</a:t>
            </a:fld>
            <a:endParaRPr>
              <a:solidFill>
                <a:srgbClr val="198754"/>
              </a:solidFill>
            </a:endParaRPr>
          </a:p>
        </p:txBody>
      </p:sp>
      <p:sp>
        <p:nvSpPr>
          <p:cNvPr id="354" name="Google Shape;354;g2ea235dae9c_0_31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g2ea235dae9c_0_311"/>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2ea235dae9c_0_311"/>
          <p:cNvSpPr txBox="1">
            <a:spLocks noGrp="1"/>
          </p:cNvSpPr>
          <p:nvPr>
            <p:ph type="ctrTitle" idx="4294967295"/>
          </p:nvPr>
        </p:nvSpPr>
        <p:spPr>
          <a:xfrm>
            <a:off x="1504200" y="309075"/>
            <a:ext cx="6135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Timer</a:t>
            </a:r>
            <a:endParaRPr sz="2700" b="1" i="0" u="none" strike="noStrike" cap="none">
              <a:solidFill>
                <a:srgbClr val="198754"/>
              </a:solidFill>
              <a:latin typeface="Roboto Slab"/>
              <a:ea typeface="Roboto Slab"/>
              <a:cs typeface="Roboto Slab"/>
              <a:sym typeface="Roboto Slab"/>
            </a:endParaRPr>
          </a:p>
        </p:txBody>
      </p:sp>
      <p:sp>
        <p:nvSpPr>
          <p:cNvPr id="357" name="Google Shape;357;g2ea235dae9c_0_311"/>
          <p:cNvSpPr txBox="1"/>
          <p:nvPr/>
        </p:nvSpPr>
        <p:spPr>
          <a:xfrm>
            <a:off x="654825" y="1023350"/>
            <a:ext cx="7596000" cy="2924400"/>
          </a:xfrm>
          <a:prstGeom prst="rect">
            <a:avLst/>
          </a:prstGeom>
          <a:noFill/>
          <a:ln>
            <a:noFill/>
          </a:ln>
        </p:spPr>
        <p:txBody>
          <a:bodyPr spcFirstLastPara="1" wrap="square" lIns="91425" tIns="91425" rIns="91425" bIns="91425" anchor="t" anchorCtr="0">
            <a:spAutoFit/>
          </a:bodyPr>
          <a:lstStyle/>
          <a:p>
            <a:pPr marL="45720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Timer to prevent infinite loop (or process hogging resources)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Timer is set to interrupt the computer after some time period</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Keep a counter that is decremented by the physical clock</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Operating system set the counter (privileged instruction)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When counter zero generate an interrupt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Set up before scheduling process to regain control or terminate program that exceeds allotted time</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ctrTitle" idx="4294967295"/>
          </p:nvPr>
        </p:nvSpPr>
        <p:spPr>
          <a:xfrm>
            <a:off x="1097900" y="1111225"/>
            <a:ext cx="52305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4300" b="1" i="0" u="none" strike="noStrike" cap="none">
                <a:solidFill>
                  <a:srgbClr val="198754"/>
                </a:solidFill>
                <a:latin typeface="Roboto Slab"/>
                <a:ea typeface="Roboto Slab"/>
                <a:cs typeface="Roboto Slab"/>
                <a:sym typeface="Roboto Slab"/>
              </a:rPr>
              <a:t>Let’s do some exercises!</a:t>
            </a:r>
            <a:endParaRPr sz="4300" b="1" i="0" u="none" strike="noStrike" cap="none">
              <a:solidFill>
                <a:srgbClr val="198754"/>
              </a:solidFill>
              <a:latin typeface="Roboto Slab"/>
              <a:ea typeface="Roboto Slab"/>
              <a:cs typeface="Roboto Slab"/>
              <a:sym typeface="Roboto Slab"/>
            </a:endParaRPr>
          </a:p>
        </p:txBody>
      </p:sp>
      <p:sp>
        <p:nvSpPr>
          <p:cNvPr id="363" name="Google Shape;363;p3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33</a:t>
            </a:fld>
            <a:endParaRPr>
              <a:solidFill>
                <a:srgbClr val="198754"/>
              </a:solidFill>
            </a:endParaRPr>
          </a:p>
        </p:txBody>
      </p:sp>
      <p:pic>
        <p:nvPicPr>
          <p:cNvPr id="364" name="Google Shape;364;p39"/>
          <p:cNvPicPr preferRelativeResize="0"/>
          <p:nvPr/>
        </p:nvPicPr>
        <p:blipFill rotWithShape="1">
          <a:blip r:embed="rId3">
            <a:alphaModFix/>
          </a:blip>
          <a:srcRect/>
          <a:stretch/>
        </p:blipFill>
        <p:spPr>
          <a:xfrm>
            <a:off x="4994700" y="1647275"/>
            <a:ext cx="2920650" cy="2920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8"/>
        <p:cNvGrpSpPr/>
        <p:nvPr/>
      </p:nvGrpSpPr>
      <p:grpSpPr>
        <a:xfrm>
          <a:off x="0" y="0"/>
          <a:ext cx="0" cy="0"/>
          <a:chOff x="0" y="0"/>
          <a:chExt cx="0" cy="0"/>
        </a:xfrm>
      </p:grpSpPr>
      <p:sp>
        <p:nvSpPr>
          <p:cNvPr id="369" name="Google Shape;369;p40"/>
          <p:cNvSpPr/>
          <p:nvPr/>
        </p:nvSpPr>
        <p:spPr>
          <a:xfrm>
            <a:off x="1617825" y="422850"/>
            <a:ext cx="59082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0"/>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34</a:t>
            </a:fld>
            <a:endParaRPr/>
          </a:p>
        </p:txBody>
      </p:sp>
      <p:sp>
        <p:nvSpPr>
          <p:cNvPr id="371" name="Google Shape;371;p40"/>
          <p:cNvSpPr txBox="1">
            <a:spLocks noGrp="1"/>
          </p:cNvSpPr>
          <p:nvPr>
            <p:ph type="ctrTitle" idx="4294967295"/>
          </p:nvPr>
        </p:nvSpPr>
        <p:spPr>
          <a:xfrm>
            <a:off x="3427300" y="295400"/>
            <a:ext cx="3134400" cy="613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a:solidFill>
                  <a:srgbClr val="198754"/>
                </a:solidFill>
              </a:rPr>
              <a:t>  </a:t>
            </a:r>
            <a:r>
              <a:rPr lang="en" sz="3000" b="1" i="0" u="none" strike="noStrike" cap="none">
                <a:solidFill>
                  <a:srgbClr val="198754"/>
                </a:solidFill>
                <a:latin typeface="Roboto Slab"/>
                <a:ea typeface="Roboto Slab"/>
                <a:cs typeface="Roboto Slab"/>
                <a:sym typeface="Roboto Slab"/>
              </a:rPr>
              <a:t>Exercises</a:t>
            </a:r>
            <a:endParaRPr sz="3000" b="1" i="0" u="none" strike="noStrike" cap="none">
              <a:solidFill>
                <a:srgbClr val="198754"/>
              </a:solidFill>
              <a:latin typeface="Roboto Slab"/>
              <a:ea typeface="Roboto Slab"/>
              <a:cs typeface="Roboto Slab"/>
              <a:sym typeface="Roboto Slab"/>
            </a:endParaRPr>
          </a:p>
        </p:txBody>
      </p:sp>
      <p:sp>
        <p:nvSpPr>
          <p:cNvPr id="372" name="Google Shape;372;p40"/>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0"/>
          <p:cNvSpPr txBox="1"/>
          <p:nvPr/>
        </p:nvSpPr>
        <p:spPr>
          <a:xfrm>
            <a:off x="676850" y="1097175"/>
            <a:ext cx="8002500" cy="29334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Define an operating system and its three main functions.</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List and describe three types of storage used in a computer system.</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Interrupt-drive I/O Cycle</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Define multiprogramming and list two benefits it provides.</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Create a scenario where multiprogramming improves system efficiency.</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an example of how multitasking is used in a modern operating system.</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Explain the purpose of a timer in an operating system.</a:t>
            </a:r>
            <a:endParaRPr sz="1500">
              <a:solidFill>
                <a:srgbClr val="37415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rgbClr val="374151"/>
              </a:buClr>
              <a:buSzPts val="1500"/>
              <a:buFont typeface="Merriweather"/>
              <a:buChar char="●"/>
            </a:pPr>
            <a:r>
              <a:rPr lang="en" sz="1500">
                <a:solidFill>
                  <a:srgbClr val="374151"/>
                </a:solidFill>
                <a:latin typeface="Merriweather"/>
                <a:ea typeface="Merriweather"/>
                <a:cs typeface="Merriweather"/>
                <a:sym typeface="Merriweather"/>
              </a:rPr>
              <a:t>Describe how a timer is used to manage process scheduling.</a:t>
            </a:r>
            <a:endParaRPr sz="1500">
              <a:solidFill>
                <a:srgbClr val="374151"/>
              </a:solidFill>
              <a:latin typeface="Merriweather"/>
              <a:ea typeface="Merriweather"/>
              <a:cs typeface="Merriweather"/>
              <a:sym typeface="Merriweather"/>
            </a:endParaRPr>
          </a:p>
          <a:p>
            <a:pPr marL="914400" lvl="0" indent="0" algn="just" rtl="0">
              <a:lnSpc>
                <a:spcPct val="115000"/>
              </a:lnSpc>
              <a:spcBef>
                <a:spcPts val="1000"/>
              </a:spcBef>
              <a:spcAft>
                <a:spcPts val="1000"/>
              </a:spcAft>
              <a:buNone/>
            </a:pPr>
            <a:endParaRPr sz="1500">
              <a:solidFill>
                <a:srgbClr val="374151"/>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5"/>
          <p:cNvSpPr txBox="1">
            <a:spLocks noGrp="1"/>
          </p:cNvSpPr>
          <p:nvPr>
            <p:ph type="ctrTitle" idx="4294967295"/>
          </p:nvPr>
        </p:nvSpPr>
        <p:spPr>
          <a:xfrm>
            <a:off x="1097900" y="1111225"/>
            <a:ext cx="39627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a:solidFill>
                  <a:srgbClr val="198754"/>
                </a:solidFill>
                <a:latin typeface="Roboto Slab"/>
                <a:ea typeface="Roboto Slab"/>
                <a:cs typeface="Roboto Slab"/>
                <a:sym typeface="Roboto Slab"/>
              </a:rPr>
              <a:t>Thanks!</a:t>
            </a:r>
            <a:endParaRPr sz="6000" b="1" i="0" u="none" strike="noStrike" cap="none">
              <a:solidFill>
                <a:srgbClr val="198754"/>
              </a:solidFill>
              <a:latin typeface="Roboto Slab"/>
              <a:ea typeface="Roboto Slab"/>
              <a:cs typeface="Roboto Slab"/>
              <a:sym typeface="Roboto Slab"/>
            </a:endParaRPr>
          </a:p>
        </p:txBody>
      </p:sp>
      <p:pic>
        <p:nvPicPr>
          <p:cNvPr id="379" name="Google Shape;379;p45"/>
          <p:cNvPicPr preferRelativeResize="0"/>
          <p:nvPr/>
        </p:nvPicPr>
        <p:blipFill rotWithShape="1">
          <a:blip r:embed="rId3">
            <a:alphaModFix/>
          </a:blip>
          <a:srcRect l="24460" t="8716" r="11305" b="8967"/>
          <a:stretch/>
        </p:blipFill>
        <p:spPr>
          <a:xfrm flipH="1">
            <a:off x="4933050" y="1490025"/>
            <a:ext cx="3350425" cy="3468275"/>
          </a:xfrm>
          <a:prstGeom prst="rect">
            <a:avLst/>
          </a:prstGeom>
          <a:noFill/>
          <a:ln>
            <a:noFill/>
          </a:ln>
        </p:spPr>
      </p:pic>
      <p:sp>
        <p:nvSpPr>
          <p:cNvPr id="380" name="Google Shape;380;p4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35</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ea235dae9c_0_9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a:t>
            </a:fld>
            <a:endParaRPr>
              <a:solidFill>
                <a:srgbClr val="198754"/>
              </a:solidFill>
            </a:endParaRPr>
          </a:p>
        </p:txBody>
      </p:sp>
      <p:sp>
        <p:nvSpPr>
          <p:cNvPr id="93" name="Google Shape;93;g2ea235dae9c_0_9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2ea235dae9c_0_95"/>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2ea235dae9c_0_95"/>
          <p:cNvSpPr txBox="1">
            <a:spLocks noGrp="1"/>
          </p:cNvSpPr>
          <p:nvPr>
            <p:ph type="ctrTitle" idx="4294967295"/>
          </p:nvPr>
        </p:nvSpPr>
        <p:spPr>
          <a:xfrm>
            <a:off x="1926175" y="261950"/>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What Operating Systems Do</a:t>
            </a:r>
            <a:endParaRPr sz="2700" b="1" i="0" u="none" strike="noStrike" cap="none">
              <a:solidFill>
                <a:srgbClr val="198754"/>
              </a:solidFill>
              <a:latin typeface="Roboto Slab"/>
              <a:ea typeface="Roboto Slab"/>
              <a:cs typeface="Roboto Slab"/>
              <a:sym typeface="Roboto Slab"/>
            </a:endParaRPr>
          </a:p>
        </p:txBody>
      </p:sp>
      <p:sp>
        <p:nvSpPr>
          <p:cNvPr id="96" name="Google Shape;96;g2ea235dae9c_0_95"/>
          <p:cNvSpPr txBox="1"/>
          <p:nvPr/>
        </p:nvSpPr>
        <p:spPr>
          <a:xfrm>
            <a:off x="795750" y="778250"/>
            <a:ext cx="7552500" cy="57081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Depends on the point of view</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Users want convenience, ease of use and good performance </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Don’t care about resource utilization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But shared computer such as mainframe or minicomputer must keep all users happy</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Operating system is a resource allocator and control program making efficient use of HW and managing execution of user programs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Users of dedicate systems such as workstations have dedicated resources but frequently use shared resources from servers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Mobile devices like smartphones and tables are resource poor,  optimized for usability and battery life</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Mobile user interfaces such as touch screens, voice recognition</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Some computers have little or no user interface, such as embedded computers in devices and automobiles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Run primarily without user intervention</a:t>
            </a: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ea235dae9c_0_10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5</a:t>
            </a:fld>
            <a:endParaRPr>
              <a:solidFill>
                <a:srgbClr val="198754"/>
              </a:solidFill>
            </a:endParaRPr>
          </a:p>
        </p:txBody>
      </p:sp>
      <p:sp>
        <p:nvSpPr>
          <p:cNvPr id="102" name="Google Shape;102;g2ea235dae9c_0_10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2ea235dae9c_0_10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2ea235dae9c_0_106"/>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Defining Operating Systems</a:t>
            </a:r>
            <a:endParaRPr sz="2700" b="1" i="0" u="none" strike="noStrike" cap="none">
              <a:solidFill>
                <a:srgbClr val="198754"/>
              </a:solidFill>
              <a:latin typeface="Roboto Slab"/>
              <a:ea typeface="Roboto Slab"/>
              <a:cs typeface="Roboto Slab"/>
              <a:sym typeface="Roboto Slab"/>
            </a:endParaRPr>
          </a:p>
        </p:txBody>
      </p:sp>
      <p:sp>
        <p:nvSpPr>
          <p:cNvPr id="105" name="Google Shape;105;g2ea235dae9c_0_106"/>
          <p:cNvSpPr txBox="1"/>
          <p:nvPr/>
        </p:nvSpPr>
        <p:spPr>
          <a:xfrm>
            <a:off x="795750" y="872525"/>
            <a:ext cx="7552500" cy="26589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Term OS covers many roles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Because of myriad designs and uses of OSes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Present in toasters through ships, spacecraft, game machines, TVs and industrial control systems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Born when fixed use computers for military became more general purpose and needed resource management and program control</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ea235dae9c_0_7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6</a:t>
            </a:fld>
            <a:endParaRPr>
              <a:solidFill>
                <a:srgbClr val="198754"/>
              </a:solidFill>
            </a:endParaRPr>
          </a:p>
        </p:txBody>
      </p:sp>
      <p:sp>
        <p:nvSpPr>
          <p:cNvPr id="111" name="Google Shape;111;g2ea235dae9c_0_7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2ea235dae9c_0_75"/>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2ea235dae9c_0_75"/>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Computer System Structure</a:t>
            </a:r>
            <a:endParaRPr sz="2700" b="1" i="0" u="none" strike="noStrike" cap="none">
              <a:solidFill>
                <a:srgbClr val="198754"/>
              </a:solidFill>
              <a:latin typeface="Roboto Slab"/>
              <a:ea typeface="Roboto Slab"/>
              <a:cs typeface="Roboto Slab"/>
              <a:sym typeface="Roboto Slab"/>
            </a:endParaRPr>
          </a:p>
        </p:txBody>
      </p:sp>
      <p:sp>
        <p:nvSpPr>
          <p:cNvPr id="114" name="Google Shape;114;g2ea235dae9c_0_75"/>
          <p:cNvSpPr txBox="1"/>
          <p:nvPr/>
        </p:nvSpPr>
        <p:spPr>
          <a:xfrm>
            <a:off x="795750" y="872525"/>
            <a:ext cx="7552500" cy="4252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a:solidFill>
                  <a:schemeClr val="dk1"/>
                </a:solidFill>
                <a:latin typeface="Merriweather"/>
                <a:ea typeface="Merriweather"/>
                <a:cs typeface="Merriweather"/>
                <a:sym typeface="Merriweather"/>
              </a:rPr>
              <a:t>Computer system can be divided into four components: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Hardware – provides basic computing resources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CPU, memory, I/O devices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Operating system</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 Controls and coordinates use of hardware among various applications and users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Application programs – define the ways in which the system resources are used to solve the computing problems of the users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Word processors, compilers, web browsers, database systems, video games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Users</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People, machines, other computers</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ea235dae9c_0_18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7</a:t>
            </a:fld>
            <a:endParaRPr>
              <a:solidFill>
                <a:srgbClr val="198754"/>
              </a:solidFill>
            </a:endParaRPr>
          </a:p>
        </p:txBody>
      </p:sp>
      <p:sp>
        <p:nvSpPr>
          <p:cNvPr id="120" name="Google Shape;120;g2ea235dae9c_0_18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2ea235dae9c_0_189"/>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2ea235dae9c_0_189"/>
          <p:cNvSpPr txBox="1">
            <a:spLocks noGrp="1"/>
          </p:cNvSpPr>
          <p:nvPr>
            <p:ph type="ctrTitle" idx="4294967295"/>
          </p:nvPr>
        </p:nvSpPr>
        <p:spPr>
          <a:xfrm>
            <a:off x="1926175" y="35622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Computer Startup</a:t>
            </a:r>
            <a:endParaRPr sz="2700" b="1" i="0" u="none" strike="noStrike" cap="none">
              <a:solidFill>
                <a:srgbClr val="198754"/>
              </a:solidFill>
              <a:latin typeface="Roboto Slab"/>
              <a:ea typeface="Roboto Slab"/>
              <a:cs typeface="Roboto Slab"/>
              <a:sym typeface="Roboto Slab"/>
            </a:endParaRPr>
          </a:p>
        </p:txBody>
      </p:sp>
      <p:sp>
        <p:nvSpPr>
          <p:cNvPr id="123" name="Google Shape;123;g2ea235dae9c_0_189"/>
          <p:cNvSpPr txBox="1"/>
          <p:nvPr/>
        </p:nvSpPr>
        <p:spPr>
          <a:xfrm>
            <a:off x="1434175" y="1379550"/>
            <a:ext cx="6486600" cy="23934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000"/>
              </a:spcBef>
              <a:spcAft>
                <a:spcPts val="0"/>
              </a:spcAft>
              <a:buNone/>
            </a:pPr>
            <a:r>
              <a:rPr lang="en" sz="1500" b="1">
                <a:solidFill>
                  <a:schemeClr val="dk1"/>
                </a:solidFill>
                <a:latin typeface="Merriweather"/>
                <a:ea typeface="Merriweather"/>
                <a:cs typeface="Merriweather"/>
                <a:sym typeface="Merriweather"/>
              </a:rPr>
              <a:t>Bootstrap program</a:t>
            </a:r>
            <a:r>
              <a:rPr lang="en" sz="1500">
                <a:solidFill>
                  <a:schemeClr val="dk1"/>
                </a:solidFill>
                <a:latin typeface="Merriweather"/>
                <a:ea typeface="Merriweather"/>
                <a:cs typeface="Merriweather"/>
                <a:sym typeface="Merriweather"/>
              </a:rPr>
              <a:t> is loaded at power-up or reboot</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100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Typically stored in ROM or EPROM, generally known as </a:t>
            </a:r>
            <a:r>
              <a:rPr lang="en" sz="1500" b="1">
                <a:solidFill>
                  <a:schemeClr val="dk1"/>
                </a:solidFill>
                <a:latin typeface="Merriweather"/>
                <a:ea typeface="Merriweather"/>
                <a:cs typeface="Merriweather"/>
                <a:sym typeface="Merriweather"/>
              </a:rPr>
              <a:t>firmware</a:t>
            </a:r>
            <a:endParaRPr sz="1500" b="1">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Initializes all aspects of system</a:t>
            </a:r>
            <a:endParaRPr sz="1500">
              <a:solidFill>
                <a:schemeClr val="dk1"/>
              </a:solidFill>
              <a:latin typeface="Merriweather"/>
              <a:ea typeface="Merriweather"/>
              <a:cs typeface="Merriweather"/>
              <a:sym typeface="Merriweather"/>
            </a:endParaRPr>
          </a:p>
          <a:p>
            <a:pPr marL="457200" lvl="0" indent="-323850" algn="just" rtl="0">
              <a:lnSpc>
                <a:spcPct val="115000"/>
              </a:lnSpc>
              <a:spcBef>
                <a:spcPts val="0"/>
              </a:spcBef>
              <a:spcAft>
                <a:spcPts val="0"/>
              </a:spcAft>
              <a:buClr>
                <a:schemeClr val="dk1"/>
              </a:buClr>
              <a:buSzPts val="1500"/>
              <a:buFont typeface="Merriweather"/>
              <a:buChar char="●"/>
            </a:pPr>
            <a:r>
              <a:rPr lang="en" sz="1500">
                <a:solidFill>
                  <a:schemeClr val="dk1"/>
                </a:solidFill>
                <a:latin typeface="Merriweather"/>
                <a:ea typeface="Merriweather"/>
                <a:cs typeface="Merriweather"/>
                <a:sym typeface="Merriweather"/>
              </a:rPr>
              <a:t>Loads operating system kernel and starts execution</a:t>
            </a:r>
            <a:endParaRPr sz="1500">
              <a:solidFill>
                <a:schemeClr val="dk1"/>
              </a:solidFill>
              <a:latin typeface="Merriweather"/>
              <a:ea typeface="Merriweather"/>
              <a:cs typeface="Merriweather"/>
              <a:sym typeface="Merriweather"/>
            </a:endParaRPr>
          </a:p>
          <a:p>
            <a:pPr marL="0" lvl="0" indent="0" algn="just" rtl="0">
              <a:lnSpc>
                <a:spcPct val="115000"/>
              </a:lnSpc>
              <a:spcBef>
                <a:spcPts val="1000"/>
              </a:spcBef>
              <a:spcAft>
                <a:spcPts val="0"/>
              </a:spcAft>
              <a:buNone/>
            </a:pPr>
            <a:endParaRPr sz="1500">
              <a:solidFill>
                <a:schemeClr val="dk1"/>
              </a:solidFill>
              <a:latin typeface="Merriweather"/>
              <a:ea typeface="Merriweather"/>
              <a:cs typeface="Merriweather"/>
              <a:sym typeface="Merriweather"/>
            </a:endParaRPr>
          </a:p>
          <a:p>
            <a:pPr marL="0" marR="0" lvl="0" indent="0" algn="just" rtl="0">
              <a:lnSpc>
                <a:spcPct val="115000"/>
              </a:lnSpc>
              <a:spcBef>
                <a:spcPts val="1000"/>
              </a:spcBef>
              <a:spcAft>
                <a:spcPts val="1000"/>
              </a:spcAft>
              <a:buClr>
                <a:srgbClr val="000000"/>
              </a:buClr>
              <a:buSzPts val="1600"/>
              <a:buFont typeface="Arial"/>
              <a:buNone/>
            </a:pPr>
            <a:endParaRPr sz="1500">
              <a:solidFill>
                <a:schemeClr val="dk1"/>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a235dae9c_0_8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8</a:t>
            </a:fld>
            <a:endParaRPr>
              <a:solidFill>
                <a:srgbClr val="198754"/>
              </a:solidFill>
            </a:endParaRPr>
          </a:p>
        </p:txBody>
      </p:sp>
      <p:sp>
        <p:nvSpPr>
          <p:cNvPr id="129" name="Google Shape;129;g2ea235dae9c_0_8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ea235dae9c_0_85"/>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ea235dae9c_0_85"/>
          <p:cNvSpPr txBox="1">
            <a:spLocks noGrp="1"/>
          </p:cNvSpPr>
          <p:nvPr>
            <p:ph type="ctrTitle" idx="4294967295"/>
          </p:nvPr>
        </p:nvSpPr>
        <p:spPr>
          <a:xfrm>
            <a:off x="0" y="356225"/>
            <a:ext cx="88473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Abstract View of Components of Computer</a:t>
            </a:r>
            <a:endParaRPr sz="2700" b="1" i="0" u="none" strike="noStrike" cap="none">
              <a:solidFill>
                <a:srgbClr val="198754"/>
              </a:solidFill>
              <a:latin typeface="Roboto Slab"/>
              <a:ea typeface="Roboto Slab"/>
              <a:cs typeface="Roboto Slab"/>
              <a:sym typeface="Roboto Slab"/>
            </a:endParaRPr>
          </a:p>
        </p:txBody>
      </p:sp>
      <p:pic>
        <p:nvPicPr>
          <p:cNvPr id="132" name="Google Shape;132;g2ea235dae9c_0_85"/>
          <p:cNvPicPr preferRelativeResize="0"/>
          <p:nvPr/>
        </p:nvPicPr>
        <p:blipFill>
          <a:blip r:embed="rId3">
            <a:alphaModFix/>
          </a:blip>
          <a:stretch>
            <a:fillRect/>
          </a:stretch>
        </p:blipFill>
        <p:spPr>
          <a:xfrm>
            <a:off x="2214800" y="1305675"/>
            <a:ext cx="4417709" cy="313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a235dae9c_0_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9</a:t>
            </a:fld>
            <a:endParaRPr>
              <a:solidFill>
                <a:srgbClr val="198754"/>
              </a:solidFill>
            </a:endParaRPr>
          </a:p>
        </p:txBody>
      </p:sp>
      <p:sp>
        <p:nvSpPr>
          <p:cNvPr id="138" name="Google Shape;138;g2ea235dae9c_0_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2ea235dae9c_0_6"/>
          <p:cNvSpPr/>
          <p:nvPr/>
        </p:nvSpPr>
        <p:spPr>
          <a:xfrm>
            <a:off x="1764000" y="399675"/>
            <a:ext cx="51783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2ea235dae9c_0_6"/>
          <p:cNvSpPr txBox="1">
            <a:spLocks noGrp="1"/>
          </p:cNvSpPr>
          <p:nvPr>
            <p:ph type="ctrTitle" idx="4294967295"/>
          </p:nvPr>
        </p:nvSpPr>
        <p:spPr>
          <a:xfrm>
            <a:off x="1820700" y="399675"/>
            <a:ext cx="5502600" cy="516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700" b="1">
                <a:solidFill>
                  <a:srgbClr val="198754"/>
                </a:solidFill>
              </a:rPr>
              <a:t>Computer System Architecture</a:t>
            </a:r>
            <a:endParaRPr sz="2700" b="1" i="0" u="none" strike="noStrike" cap="none">
              <a:solidFill>
                <a:srgbClr val="198754"/>
              </a:solidFill>
              <a:latin typeface="Roboto Slab"/>
              <a:ea typeface="Roboto Slab"/>
              <a:cs typeface="Roboto Slab"/>
              <a:sym typeface="Roboto Slab"/>
            </a:endParaRPr>
          </a:p>
        </p:txBody>
      </p:sp>
      <p:pic>
        <p:nvPicPr>
          <p:cNvPr id="141" name="Google Shape;141;g2ea235dae9c_0_6"/>
          <p:cNvPicPr preferRelativeResize="0"/>
          <p:nvPr/>
        </p:nvPicPr>
        <p:blipFill>
          <a:blip r:embed="rId3">
            <a:alphaModFix/>
          </a:blip>
          <a:stretch>
            <a:fillRect/>
          </a:stretch>
        </p:blipFill>
        <p:spPr>
          <a:xfrm>
            <a:off x="1261625" y="1070775"/>
            <a:ext cx="6620750" cy="3370475"/>
          </a:xfrm>
          <a:prstGeom prst="rect">
            <a:avLst/>
          </a:prstGeom>
          <a:noFill/>
          <a:ln>
            <a:noFill/>
          </a:ln>
        </p:spPr>
      </p:pic>
      <p:sp>
        <p:nvSpPr>
          <p:cNvPr id="142" name="Google Shape;142;g2ea235dae9c_0_6"/>
          <p:cNvSpPr txBox="1"/>
          <p:nvPr/>
        </p:nvSpPr>
        <p:spPr>
          <a:xfrm>
            <a:off x="2996400" y="4499050"/>
            <a:ext cx="3945900" cy="2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Fig. A Typical PC Computer System</a:t>
            </a:r>
            <a:endParaRPr sz="1500">
              <a:solidFill>
                <a:schemeClr val="dk1"/>
              </a:solidFill>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1787</Words>
  <Application>Microsoft Office PowerPoint</Application>
  <PresentationFormat>On-screen Show (16:9)</PresentationFormat>
  <Paragraphs>206</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Roboto Slab</vt:lpstr>
      <vt:lpstr>Arial</vt:lpstr>
      <vt:lpstr>Merriweather</vt:lpstr>
      <vt:lpstr>Cordelia template</vt:lpstr>
      <vt:lpstr>Operating System Lecture: 1</vt:lpstr>
      <vt:lpstr>Operating system, Computer System Architecture, Storage structure,  I/O structure</vt:lpstr>
      <vt:lpstr>What is an Operating System?</vt:lpstr>
      <vt:lpstr>What Operating Systems Do</vt:lpstr>
      <vt:lpstr>Defining Operating Systems</vt:lpstr>
      <vt:lpstr>Computer System Structure</vt:lpstr>
      <vt:lpstr>Computer Startup</vt:lpstr>
      <vt:lpstr>Abstract View of Components of Computer</vt:lpstr>
      <vt:lpstr>Computer System Architecture</vt:lpstr>
      <vt:lpstr>Computer System Operation</vt:lpstr>
      <vt:lpstr>Computer System Architecture</vt:lpstr>
      <vt:lpstr>Common Functions of Interrupts</vt:lpstr>
      <vt:lpstr>Interrupt Timeline</vt:lpstr>
      <vt:lpstr>                    Interrupt Handling</vt:lpstr>
      <vt:lpstr>Interrupt-drive I/O Cycle</vt:lpstr>
      <vt:lpstr>I/O Structure</vt:lpstr>
      <vt:lpstr>I/O Structure</vt:lpstr>
      <vt:lpstr>I/O Structure</vt:lpstr>
      <vt:lpstr>Storage Structure</vt:lpstr>
      <vt:lpstr>Storage Structure</vt:lpstr>
      <vt:lpstr>Storage Structure</vt:lpstr>
      <vt:lpstr>Storage Hierarchy</vt:lpstr>
      <vt:lpstr>Storage Hierarchy</vt:lpstr>
      <vt:lpstr>How a Modern Computer Works</vt:lpstr>
      <vt:lpstr>Direct Memory Access Structure</vt:lpstr>
      <vt:lpstr>Operating-System Operations</vt:lpstr>
      <vt:lpstr>Multiprogramming (Batch system)</vt:lpstr>
      <vt:lpstr>Multitasking (Timesharing)</vt:lpstr>
      <vt:lpstr>Memory Layout for Multiprogrammed System</vt:lpstr>
      <vt:lpstr>Dual-mode Operation</vt:lpstr>
      <vt:lpstr>Transition from User to Kernel Mode</vt:lpstr>
      <vt:lpstr>Timer</vt:lpstr>
      <vt:lpstr>Let’s do some exercises!</vt:lpstr>
      <vt:lpstr>  Exercises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Shams, Fahim</cp:lastModifiedBy>
  <cp:revision>2</cp:revision>
  <dcterms:modified xsi:type="dcterms:W3CDTF">2024-09-11T03:15:33Z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2024-09-11T02:42:50Z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1419f538-9a20-45a7-b65c-447a59ffc51e</vt:lpwstr>
  </property>
  <property fmtid="{D5CDD505-2E9C-101B-9397-08002B2CF9AE}" pid="8" name="MSIP_Label_ba65e3ec-2057-4a1c-aac9-900f17f24dd1_ContentBits">
    <vt:lpwstr>0</vt:lpwstr>
  </property>
</Properties>
</file>