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Roboto Slab"/>
      <p:regular r:id="rId41"/>
      <p:bold r:id="rId42"/>
    </p:embeddedFont>
    <p:embeddedFont>
      <p:font typeface="Merriweather"/>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7" roundtripDataSignature="AMtx7mgBGMgh57QapG6HtI/iHQ7Zoa93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RobotoSlab-bold.fntdata"/><Relationship Id="rId41" Type="http://schemas.openxmlformats.org/officeDocument/2006/relationships/font" Target="fonts/RobotoSlab-regular.fntdata"/><Relationship Id="rId22" Type="http://schemas.openxmlformats.org/officeDocument/2006/relationships/slide" Target="slides/slide18.xml"/><Relationship Id="rId44" Type="http://schemas.openxmlformats.org/officeDocument/2006/relationships/font" Target="fonts/Merriweather-bold.fntdata"/><Relationship Id="rId21" Type="http://schemas.openxmlformats.org/officeDocument/2006/relationships/slide" Target="slides/slide17.xml"/><Relationship Id="rId43" Type="http://schemas.openxmlformats.org/officeDocument/2006/relationships/font" Target="fonts/Merriweather-regular.fntdata"/><Relationship Id="rId24" Type="http://schemas.openxmlformats.org/officeDocument/2006/relationships/slide" Target="slides/slide20.xml"/><Relationship Id="rId46" Type="http://schemas.openxmlformats.org/officeDocument/2006/relationships/font" Target="fonts/Merriweather-boldItalic.fntdata"/><Relationship Id="rId23" Type="http://schemas.openxmlformats.org/officeDocument/2006/relationships/slide" Target="slides/slide19.xml"/><Relationship Id="rId45"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customschemas.google.com/relationships/presentationmetadata" Target="meta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c42f10ef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2ec42f10ef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ec42f10ef4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ec42f10ef4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ec42f10ef4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2ec42f10ef4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ec42f10ef4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ec42f10ef4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ec42f10ef4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2ec42f10ef4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ec42f10ef4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2ec42f10ef4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ec42f10ef4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2ec42f10ef4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ec42f10ef4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2ec42f10ef4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47"/>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800"/>
              <a:buNone/>
              <a:defRPr b="1" sz="5800"/>
            </a:lvl1pPr>
            <a:lvl2pPr lvl="1" algn="l">
              <a:lnSpc>
                <a:spcPct val="100000"/>
              </a:lnSpc>
              <a:spcBef>
                <a:spcPts val="0"/>
              </a:spcBef>
              <a:spcAft>
                <a:spcPts val="0"/>
              </a:spcAft>
              <a:buSzPts val="5800"/>
              <a:buNone/>
              <a:defRPr b="1" sz="5800"/>
            </a:lvl2pPr>
            <a:lvl3pPr lvl="2" algn="l">
              <a:lnSpc>
                <a:spcPct val="100000"/>
              </a:lnSpc>
              <a:spcBef>
                <a:spcPts val="0"/>
              </a:spcBef>
              <a:spcAft>
                <a:spcPts val="0"/>
              </a:spcAft>
              <a:buSzPts val="5800"/>
              <a:buNone/>
              <a:defRPr b="1" sz="5800"/>
            </a:lvl3pPr>
            <a:lvl4pPr lvl="3" algn="l">
              <a:lnSpc>
                <a:spcPct val="100000"/>
              </a:lnSpc>
              <a:spcBef>
                <a:spcPts val="0"/>
              </a:spcBef>
              <a:spcAft>
                <a:spcPts val="0"/>
              </a:spcAft>
              <a:buSzPts val="5800"/>
              <a:buNone/>
              <a:defRPr b="1" sz="5800"/>
            </a:lvl4pPr>
            <a:lvl5pPr lvl="4" algn="l">
              <a:lnSpc>
                <a:spcPct val="100000"/>
              </a:lnSpc>
              <a:spcBef>
                <a:spcPts val="0"/>
              </a:spcBef>
              <a:spcAft>
                <a:spcPts val="0"/>
              </a:spcAft>
              <a:buSzPts val="5800"/>
              <a:buNone/>
              <a:defRPr b="1" sz="5800"/>
            </a:lvl5pPr>
            <a:lvl6pPr lvl="5" algn="l">
              <a:lnSpc>
                <a:spcPct val="100000"/>
              </a:lnSpc>
              <a:spcBef>
                <a:spcPts val="0"/>
              </a:spcBef>
              <a:spcAft>
                <a:spcPts val="0"/>
              </a:spcAft>
              <a:buSzPts val="5800"/>
              <a:buNone/>
              <a:defRPr b="1" sz="5800"/>
            </a:lvl6pPr>
            <a:lvl7pPr lvl="6" algn="l">
              <a:lnSpc>
                <a:spcPct val="100000"/>
              </a:lnSpc>
              <a:spcBef>
                <a:spcPts val="0"/>
              </a:spcBef>
              <a:spcAft>
                <a:spcPts val="0"/>
              </a:spcAft>
              <a:buSzPts val="5800"/>
              <a:buNone/>
              <a:defRPr b="1" sz="5800"/>
            </a:lvl7pPr>
            <a:lvl8pPr lvl="7" algn="l">
              <a:lnSpc>
                <a:spcPct val="100000"/>
              </a:lnSpc>
              <a:spcBef>
                <a:spcPts val="0"/>
              </a:spcBef>
              <a:spcAft>
                <a:spcPts val="0"/>
              </a:spcAft>
              <a:buSzPts val="5800"/>
              <a:buNone/>
              <a:defRPr b="1" sz="5800"/>
            </a:lvl8pPr>
            <a:lvl9pPr lvl="8" algn="l">
              <a:lnSpc>
                <a:spcPct val="100000"/>
              </a:lnSpc>
              <a:spcBef>
                <a:spcPts val="0"/>
              </a:spcBef>
              <a:spcAft>
                <a:spcPts val="0"/>
              </a:spcAft>
              <a:buSzPts val="5800"/>
              <a:buNone/>
              <a:defRPr b="1" sz="5800"/>
            </a:lvl9pPr>
          </a:lstStyle>
          <a:p/>
        </p:txBody>
      </p:sp>
      <p:sp>
        <p:nvSpPr>
          <p:cNvPr id="11" name="Google Shape;11;p47"/>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7"/>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7"/>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7"/>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7"/>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7"/>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7"/>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7"/>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7"/>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7"/>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7"/>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7"/>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7"/>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7"/>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7"/>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56"/>
          <p:cNvSpPr/>
          <p:nvPr/>
        </p:nvSpPr>
        <p:spPr>
          <a:xfrm>
            <a:off x="-26550" y="-14850"/>
            <a:ext cx="9197100" cy="5173200"/>
          </a:xfrm>
          <a:prstGeom prst="rect">
            <a:avLst/>
          </a:prstGeom>
          <a:solidFill>
            <a:srgbClr val="CFD8DC">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4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8" name="Shape 28"/>
        <p:cNvGrpSpPr/>
        <p:nvPr/>
      </p:nvGrpSpPr>
      <p:grpSpPr>
        <a:xfrm>
          <a:off x="0" y="0"/>
          <a:ext cx="0" cy="0"/>
          <a:chOff x="0" y="0"/>
          <a:chExt cx="0" cy="0"/>
        </a:xfrm>
      </p:grpSpPr>
      <p:pic>
        <p:nvPicPr>
          <p:cNvPr id="29" name="Google Shape;29;p49"/>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0" name="Google Shape;30;p49"/>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algn="ctr">
              <a:lnSpc>
                <a:spcPct val="100000"/>
              </a:lnSpc>
              <a:spcBef>
                <a:spcPts val="600"/>
              </a:spcBef>
              <a:spcAft>
                <a:spcPts val="0"/>
              </a:spcAft>
              <a:buClr>
                <a:schemeClr val="dk1"/>
              </a:buClr>
              <a:buSzPts val="3600"/>
              <a:buChar char="◎"/>
              <a:defRPr i="1" sz="3600"/>
            </a:lvl1pPr>
            <a:lvl2pPr indent="-457200" lvl="1" marL="914400" algn="ctr">
              <a:lnSpc>
                <a:spcPct val="100000"/>
              </a:lnSpc>
              <a:spcBef>
                <a:spcPts val="0"/>
              </a:spcBef>
              <a:spcAft>
                <a:spcPts val="0"/>
              </a:spcAft>
              <a:buClr>
                <a:schemeClr val="dk1"/>
              </a:buClr>
              <a:buSzPts val="3600"/>
              <a:buChar char="○"/>
              <a:defRPr i="1" sz="3600"/>
            </a:lvl2pPr>
            <a:lvl3pPr indent="-457200" lvl="2" marL="1371600" algn="ctr">
              <a:lnSpc>
                <a:spcPct val="100000"/>
              </a:lnSpc>
              <a:spcBef>
                <a:spcPts val="0"/>
              </a:spcBef>
              <a:spcAft>
                <a:spcPts val="0"/>
              </a:spcAft>
              <a:buClr>
                <a:schemeClr val="dk1"/>
              </a:buClr>
              <a:buSzPts val="3600"/>
              <a:buChar char="◉"/>
              <a:defRPr i="1" sz="3600"/>
            </a:lvl3pPr>
            <a:lvl4pPr indent="-457200" lvl="3" marL="1828800" algn="ctr">
              <a:lnSpc>
                <a:spcPct val="100000"/>
              </a:lnSpc>
              <a:spcBef>
                <a:spcPts val="0"/>
              </a:spcBef>
              <a:spcAft>
                <a:spcPts val="0"/>
              </a:spcAft>
              <a:buSzPts val="3600"/>
              <a:buChar char="●"/>
              <a:defRPr i="1" sz="3600"/>
            </a:lvl4pPr>
            <a:lvl5pPr indent="-457200" lvl="4" marL="2286000" algn="ctr">
              <a:lnSpc>
                <a:spcPct val="100000"/>
              </a:lnSpc>
              <a:spcBef>
                <a:spcPts val="0"/>
              </a:spcBef>
              <a:spcAft>
                <a:spcPts val="0"/>
              </a:spcAft>
              <a:buSzPts val="3600"/>
              <a:buChar char="○"/>
              <a:defRPr i="1" sz="3600"/>
            </a:lvl5pPr>
            <a:lvl6pPr indent="-457200" lvl="5" marL="2743200" algn="ctr">
              <a:lnSpc>
                <a:spcPct val="100000"/>
              </a:lnSpc>
              <a:spcBef>
                <a:spcPts val="0"/>
              </a:spcBef>
              <a:spcAft>
                <a:spcPts val="0"/>
              </a:spcAft>
              <a:buSzPts val="3600"/>
              <a:buChar char="■"/>
              <a:defRPr i="1" sz="3600"/>
            </a:lvl6pPr>
            <a:lvl7pPr indent="-457200" lvl="6" marL="3200400" algn="ctr">
              <a:lnSpc>
                <a:spcPct val="100000"/>
              </a:lnSpc>
              <a:spcBef>
                <a:spcPts val="0"/>
              </a:spcBef>
              <a:spcAft>
                <a:spcPts val="0"/>
              </a:spcAft>
              <a:buSzPts val="3600"/>
              <a:buChar char="●"/>
              <a:defRPr i="1" sz="3600"/>
            </a:lvl7pPr>
            <a:lvl8pPr indent="-457200" lvl="7" marL="3657600" algn="ctr">
              <a:lnSpc>
                <a:spcPct val="100000"/>
              </a:lnSpc>
              <a:spcBef>
                <a:spcPts val="0"/>
              </a:spcBef>
              <a:spcAft>
                <a:spcPts val="0"/>
              </a:spcAft>
              <a:buSzPts val="3600"/>
              <a:buChar char="○"/>
              <a:defRPr i="1" sz="3600"/>
            </a:lvl8pPr>
            <a:lvl9pPr indent="-457200" lvl="8" marL="4114800" algn="ctr">
              <a:lnSpc>
                <a:spcPct val="100000"/>
              </a:lnSpc>
              <a:spcBef>
                <a:spcPts val="0"/>
              </a:spcBef>
              <a:spcAft>
                <a:spcPts val="0"/>
              </a:spcAft>
              <a:buSzPts val="3600"/>
              <a:buChar char="■"/>
              <a:defRPr i="1" sz="3600"/>
            </a:lvl9pPr>
          </a:lstStyle>
          <a:p/>
        </p:txBody>
      </p:sp>
      <p:grpSp>
        <p:nvGrpSpPr>
          <p:cNvPr id="31" name="Google Shape;31;p49"/>
          <p:cNvGrpSpPr/>
          <p:nvPr/>
        </p:nvGrpSpPr>
        <p:grpSpPr>
          <a:xfrm>
            <a:off x="3839646" y="782918"/>
            <a:ext cx="1464573" cy="842707"/>
            <a:chOff x="3593400" y="1729675"/>
            <a:chExt cx="1957200" cy="1123610"/>
          </a:xfrm>
        </p:grpSpPr>
        <p:sp>
          <p:nvSpPr>
            <p:cNvPr id="32" name="Google Shape;32;p49"/>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Arial"/>
                  <a:ea typeface="Arial"/>
                  <a:cs typeface="Arial"/>
                  <a:sym typeface="Arial"/>
                </a:rPr>
                <a:t>“</a:t>
              </a:r>
              <a:endParaRPr b="1" i="0" sz="6000" u="none" cap="none" strike="noStrike">
                <a:solidFill>
                  <a:schemeClr val="accent1"/>
                </a:solidFill>
                <a:latin typeface="Arial"/>
                <a:ea typeface="Arial"/>
                <a:cs typeface="Arial"/>
                <a:sym typeface="Arial"/>
              </a:endParaRPr>
            </a:p>
          </p:txBody>
        </p:sp>
        <p:sp>
          <p:nvSpPr>
            <p:cNvPr id="33" name="Google Shape;33;p49"/>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9"/>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5" name="Google Shape;35;p49"/>
          <p:cNvCxnSpPr>
            <a:endCxn id="33" idx="1"/>
          </p:cNvCxnSpPr>
          <p:nvPr/>
        </p:nvCxnSpPr>
        <p:spPr>
          <a:xfrm>
            <a:off x="3750511" y="390297"/>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36" name="Google Shape;36;p49"/>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37" name="Google Shape;37;p49"/>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38" name="Google Shape;38;p49"/>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50"/>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400"/>
              <a:buNone/>
              <a:defRPr b="1" sz="4400"/>
            </a:lvl1pPr>
            <a:lvl2pPr lvl="1" algn="l">
              <a:lnSpc>
                <a:spcPct val="100000"/>
              </a:lnSpc>
              <a:spcBef>
                <a:spcPts val="0"/>
              </a:spcBef>
              <a:spcAft>
                <a:spcPts val="0"/>
              </a:spcAft>
              <a:buSzPts val="4400"/>
              <a:buNone/>
              <a:defRPr b="1" sz="4400"/>
            </a:lvl2pPr>
            <a:lvl3pPr lvl="2" algn="l">
              <a:lnSpc>
                <a:spcPct val="100000"/>
              </a:lnSpc>
              <a:spcBef>
                <a:spcPts val="0"/>
              </a:spcBef>
              <a:spcAft>
                <a:spcPts val="0"/>
              </a:spcAft>
              <a:buSzPts val="4400"/>
              <a:buNone/>
              <a:defRPr b="1" sz="4400"/>
            </a:lvl3pPr>
            <a:lvl4pPr lvl="3" algn="l">
              <a:lnSpc>
                <a:spcPct val="100000"/>
              </a:lnSpc>
              <a:spcBef>
                <a:spcPts val="0"/>
              </a:spcBef>
              <a:spcAft>
                <a:spcPts val="0"/>
              </a:spcAft>
              <a:buSzPts val="4400"/>
              <a:buNone/>
              <a:defRPr b="1" sz="4400"/>
            </a:lvl4pPr>
            <a:lvl5pPr lvl="4" algn="l">
              <a:lnSpc>
                <a:spcPct val="100000"/>
              </a:lnSpc>
              <a:spcBef>
                <a:spcPts val="0"/>
              </a:spcBef>
              <a:spcAft>
                <a:spcPts val="0"/>
              </a:spcAft>
              <a:buSzPts val="4400"/>
              <a:buNone/>
              <a:defRPr b="1" sz="4400"/>
            </a:lvl5pPr>
            <a:lvl6pPr lvl="5" algn="l">
              <a:lnSpc>
                <a:spcPct val="100000"/>
              </a:lnSpc>
              <a:spcBef>
                <a:spcPts val="0"/>
              </a:spcBef>
              <a:spcAft>
                <a:spcPts val="0"/>
              </a:spcAft>
              <a:buSzPts val="4400"/>
              <a:buNone/>
              <a:defRPr b="1" sz="4400"/>
            </a:lvl6pPr>
            <a:lvl7pPr lvl="6" algn="l">
              <a:lnSpc>
                <a:spcPct val="100000"/>
              </a:lnSpc>
              <a:spcBef>
                <a:spcPts val="0"/>
              </a:spcBef>
              <a:spcAft>
                <a:spcPts val="0"/>
              </a:spcAft>
              <a:buSzPts val="4400"/>
              <a:buNone/>
              <a:defRPr b="1" sz="4400"/>
            </a:lvl7pPr>
            <a:lvl8pPr lvl="7" algn="l">
              <a:lnSpc>
                <a:spcPct val="100000"/>
              </a:lnSpc>
              <a:spcBef>
                <a:spcPts val="0"/>
              </a:spcBef>
              <a:spcAft>
                <a:spcPts val="0"/>
              </a:spcAft>
              <a:buSzPts val="4400"/>
              <a:buNone/>
              <a:defRPr b="1" sz="4400"/>
            </a:lvl8pPr>
            <a:lvl9pPr lvl="8" algn="l">
              <a:lnSpc>
                <a:spcPct val="100000"/>
              </a:lnSpc>
              <a:spcBef>
                <a:spcPts val="0"/>
              </a:spcBef>
              <a:spcAft>
                <a:spcPts val="0"/>
              </a:spcAft>
              <a:buSzPts val="4400"/>
              <a:buNone/>
              <a:defRPr b="1" sz="4400"/>
            </a:lvl9pPr>
          </a:lstStyle>
          <a:p/>
        </p:txBody>
      </p:sp>
      <p:sp>
        <p:nvSpPr>
          <p:cNvPr id="41" name="Google Shape;41;p50"/>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2" name="Shape 42"/>
        <p:cNvGrpSpPr/>
        <p:nvPr/>
      </p:nvGrpSpPr>
      <p:grpSpPr>
        <a:xfrm>
          <a:off x="0" y="0"/>
          <a:ext cx="0" cy="0"/>
          <a:chOff x="0" y="0"/>
          <a:chExt cx="0" cy="0"/>
        </a:xfrm>
      </p:grpSpPr>
      <p:sp>
        <p:nvSpPr>
          <p:cNvPr id="43" name="Google Shape;43;p5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5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45" name="Google Shape;45;p5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6" name="Shape 46"/>
        <p:cNvGrpSpPr/>
        <p:nvPr/>
      </p:nvGrpSpPr>
      <p:grpSpPr>
        <a:xfrm>
          <a:off x="0" y="0"/>
          <a:ext cx="0" cy="0"/>
          <a:chOff x="0" y="0"/>
          <a:chExt cx="0" cy="0"/>
        </a:xfrm>
      </p:grpSpPr>
      <p:sp>
        <p:nvSpPr>
          <p:cNvPr id="47" name="Google Shape;47;p52"/>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8" name="Google Shape;48;p52"/>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9" name="Google Shape;49;p52"/>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50" name="Google Shape;50;p5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1" name="Shape 51"/>
        <p:cNvGrpSpPr/>
        <p:nvPr/>
      </p:nvGrpSpPr>
      <p:grpSpPr>
        <a:xfrm>
          <a:off x="0" y="0"/>
          <a:ext cx="0" cy="0"/>
          <a:chOff x="0" y="0"/>
          <a:chExt cx="0" cy="0"/>
        </a:xfrm>
      </p:grpSpPr>
      <p:sp>
        <p:nvSpPr>
          <p:cNvPr id="52" name="Google Shape;52;p5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3" name="Google Shape;53;p53"/>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4" name="Google Shape;54;p53"/>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5" name="Google Shape;55;p53"/>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6" name="Google Shape;56;p5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54"/>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9" name="Google Shape;59;p5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55"/>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62" name="Google Shape;62;p55"/>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7" name="Google Shape;7;p46"/>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4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type="ctrTitle"/>
          </p:nvPr>
        </p:nvSpPr>
        <p:spPr>
          <a:xfrm>
            <a:off x="3581700" y="337200"/>
            <a:ext cx="5562300" cy="139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800"/>
              <a:buNone/>
            </a:pPr>
            <a:r>
              <a:rPr lang="en" sz="3100">
                <a:solidFill>
                  <a:srgbClr val="198754"/>
                </a:solidFill>
              </a:rPr>
              <a:t>Operating Systems</a:t>
            </a:r>
            <a:endParaRPr sz="3100">
              <a:solidFill>
                <a:srgbClr val="198754"/>
              </a:solidFill>
            </a:endParaRPr>
          </a:p>
          <a:p>
            <a:pPr indent="0" lvl="0" marL="0" rtl="0" algn="l">
              <a:lnSpc>
                <a:spcPct val="100000"/>
              </a:lnSpc>
              <a:spcBef>
                <a:spcPts val="0"/>
              </a:spcBef>
              <a:spcAft>
                <a:spcPts val="0"/>
              </a:spcAft>
              <a:buSzPts val="5800"/>
              <a:buNone/>
            </a:pPr>
            <a:r>
              <a:rPr lang="en" sz="3100">
                <a:solidFill>
                  <a:srgbClr val="198754"/>
                </a:solidFill>
              </a:rPr>
              <a:t>Lecture : 12</a:t>
            </a:r>
            <a:endParaRPr sz="3100">
              <a:solidFill>
                <a:srgbClr val="198754"/>
              </a:solidFill>
            </a:endParaRPr>
          </a:p>
        </p:txBody>
      </p:sp>
      <p:pic>
        <p:nvPicPr>
          <p:cNvPr id="71" name="Google Shape;71;p1"/>
          <p:cNvPicPr preferRelativeResize="0"/>
          <p:nvPr/>
        </p:nvPicPr>
        <p:blipFill rotWithShape="1">
          <a:blip r:embed="rId3">
            <a:alphaModFix/>
          </a:blip>
          <a:srcRect b="0" l="0" r="0" t="0"/>
          <a:stretch/>
        </p:blipFill>
        <p:spPr>
          <a:xfrm>
            <a:off x="290350" y="1805000"/>
            <a:ext cx="3234900" cy="323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59" name="Google Shape;159;p1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0"/>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162" name="Google Shape;162;p10"/>
          <p:cNvSpPr txBox="1"/>
          <p:nvPr/>
        </p:nvSpPr>
        <p:spPr>
          <a:xfrm>
            <a:off x="899475" y="1408100"/>
            <a:ext cx="7106700" cy="2165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If you are having trouble connecting to a Wi-Fi network, you should start with the </a:t>
            </a:r>
            <a:r>
              <a:rPr b="1" i="0" lang="en" sz="1600" u="none" cap="none" strike="noStrike">
                <a:solidFill>
                  <a:srgbClr val="000000"/>
                </a:solidFill>
                <a:latin typeface="Merriweather"/>
                <a:ea typeface="Merriweather"/>
                <a:cs typeface="Merriweather"/>
                <a:sym typeface="Merriweather"/>
              </a:rPr>
              <a:t>Network Adapter</a:t>
            </a:r>
            <a:r>
              <a:rPr b="0" i="0" lang="en" sz="1600" u="none" cap="none" strike="noStrike">
                <a:solidFill>
                  <a:srgbClr val="000000"/>
                </a:solidFill>
                <a:latin typeface="Merriweather"/>
                <a:ea typeface="Merriweather"/>
                <a:cs typeface="Merriweather"/>
                <a:sym typeface="Merriweather"/>
              </a:rPr>
              <a:t> Troubleshooter.</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When the troubleshooter begins, it will display a list of the network adapters that are present in your PC.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Select the </a:t>
            </a:r>
            <a:r>
              <a:rPr b="1" i="0" lang="en" sz="1600" u="none" cap="none" strike="noStrike">
                <a:solidFill>
                  <a:srgbClr val="000000"/>
                </a:solidFill>
                <a:latin typeface="Merriweather"/>
                <a:ea typeface="Merriweather"/>
                <a:cs typeface="Merriweather"/>
                <a:sym typeface="Merriweather"/>
              </a:rPr>
              <a:t>wireless network adapter</a:t>
            </a:r>
            <a:r>
              <a:rPr b="0" i="0" lang="en" sz="1600" u="none" cap="none" strike="noStrike">
                <a:solidFill>
                  <a:srgbClr val="000000"/>
                </a:solidFill>
                <a:latin typeface="Merriweather"/>
                <a:ea typeface="Merriweather"/>
                <a:cs typeface="Merriweather"/>
                <a:sym typeface="Merriweather"/>
              </a:rPr>
              <a:t> and click Next. Windows will perform a series of diagnostic tests to determine why network connectivity is not working properly.</a:t>
            </a:r>
            <a:endParaRPr b="0" i="0" sz="1600" u="none" cap="none" strike="noStrike">
              <a:solidFill>
                <a:srgbClr val="000000"/>
              </a:solidFill>
              <a:latin typeface="Merriweather"/>
              <a:ea typeface="Merriweather"/>
              <a:cs typeface="Merriweather"/>
              <a:sym typeface="Merriweather"/>
            </a:endParaRPr>
          </a:p>
        </p:txBody>
      </p:sp>
      <p:sp>
        <p:nvSpPr>
          <p:cNvPr id="163" name="Google Shape;163;p10"/>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Wi-Fi connectivity issues</a:t>
            </a:r>
            <a:endParaRPr b="1" i="0" sz="1800" u="none" cap="none" strike="noStrike">
              <a:solidFill>
                <a:srgbClr val="000000"/>
              </a:solidFill>
              <a:latin typeface="Merriweather"/>
              <a:ea typeface="Merriweather"/>
              <a:cs typeface="Merriweather"/>
              <a:sym typeface="Merriweather"/>
            </a:endParaRPr>
          </a:p>
        </p:txBody>
      </p:sp>
      <p:pic>
        <p:nvPicPr>
          <p:cNvPr id="164" name="Google Shape;164;p10"/>
          <p:cNvPicPr preferRelativeResize="0"/>
          <p:nvPr/>
        </p:nvPicPr>
        <p:blipFill rotWithShape="1">
          <a:blip r:embed="rId3">
            <a:alphaModFix/>
          </a:blip>
          <a:srcRect b="0" l="0" r="0" t="0"/>
          <a:stretch/>
        </p:blipFill>
        <p:spPr>
          <a:xfrm>
            <a:off x="1703763" y="3797700"/>
            <a:ext cx="5648325" cy="8286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70" name="Google Shape;170;p1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1"/>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173" name="Google Shape;173;p11"/>
          <p:cNvSpPr txBox="1"/>
          <p:nvPr/>
        </p:nvSpPr>
        <p:spPr>
          <a:xfrm>
            <a:off x="899475" y="1408100"/>
            <a:ext cx="7106700" cy="21036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If you are having problems with Bluetooth connectivity, you can run the </a:t>
            </a:r>
            <a:r>
              <a:rPr b="1" i="0" lang="en" sz="1600" u="none" cap="none" strike="noStrike">
                <a:solidFill>
                  <a:srgbClr val="000000"/>
                </a:solidFill>
                <a:latin typeface="Merriweather"/>
                <a:ea typeface="Merriweather"/>
                <a:cs typeface="Merriweather"/>
                <a:sym typeface="Merriweather"/>
              </a:rPr>
              <a:t>Bluetooth </a:t>
            </a:r>
            <a:r>
              <a:rPr b="0" i="0" lang="en" sz="1600" u="none" cap="none" strike="noStrike">
                <a:solidFill>
                  <a:srgbClr val="000000"/>
                </a:solidFill>
                <a:latin typeface="Merriweather"/>
                <a:ea typeface="Merriweather"/>
                <a:cs typeface="Merriweather"/>
                <a:sym typeface="Merriweather"/>
              </a:rPr>
              <a:t>Troubleshooter.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From there, Windows will begin looking for Bluetooth-related problems.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troubleshooter may report that the device does not have Bluetooth in some cases. </a:t>
            </a:r>
            <a:endParaRPr b="0" i="0" sz="1600" u="none" cap="none" strike="noStrike">
              <a:solidFill>
                <a:srgbClr val="000000"/>
              </a:solidFill>
              <a:latin typeface="Merriweather"/>
              <a:ea typeface="Merriweather"/>
              <a:cs typeface="Merriweather"/>
              <a:sym typeface="Merriweather"/>
            </a:endParaRPr>
          </a:p>
        </p:txBody>
      </p:sp>
      <p:sp>
        <p:nvSpPr>
          <p:cNvPr id="174" name="Google Shape;174;p11"/>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Problems with Bluetooth</a:t>
            </a:r>
            <a:endParaRPr b="1" i="0" sz="1800" u="none" cap="none" strike="noStrike">
              <a:solidFill>
                <a:srgbClr val="000000"/>
              </a:solidFill>
              <a:latin typeface="Merriweather"/>
              <a:ea typeface="Merriweather"/>
              <a:cs typeface="Merriweather"/>
              <a:sym typeface="Merriweather"/>
            </a:endParaRPr>
          </a:p>
        </p:txBody>
      </p:sp>
      <p:pic>
        <p:nvPicPr>
          <p:cNvPr id="175" name="Google Shape;175;p11"/>
          <p:cNvPicPr preferRelativeResize="0"/>
          <p:nvPr/>
        </p:nvPicPr>
        <p:blipFill rotWithShape="1">
          <a:blip r:embed="rId3">
            <a:alphaModFix/>
          </a:blip>
          <a:srcRect b="0" l="0" r="0" t="0"/>
          <a:stretch/>
        </p:blipFill>
        <p:spPr>
          <a:xfrm>
            <a:off x="1752488" y="3724200"/>
            <a:ext cx="5400675" cy="7905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81" name="Google Shape;181;p1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2"/>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2"/>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184" name="Google Shape;184;p12"/>
          <p:cNvSpPr txBox="1"/>
          <p:nvPr/>
        </p:nvSpPr>
        <p:spPr>
          <a:xfrm>
            <a:off x="899475" y="1408100"/>
            <a:ext cx="7106700" cy="19752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This is especially true if Bluetooth is disabled within the computer's BIOS, or if you are using an external Bluetooth adapter.</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 In these situations, make sure that Bluetooth is enabled -- if it is integrated into the computer's system board -- and that any required device drivers are installed.</a:t>
            </a:r>
            <a:endParaRPr b="0" i="0" sz="1600" u="none" cap="none" strike="noStrike">
              <a:solidFill>
                <a:srgbClr val="000000"/>
              </a:solidFill>
              <a:latin typeface="Merriweather"/>
              <a:ea typeface="Merriweather"/>
              <a:cs typeface="Merriweather"/>
              <a:sym typeface="Merriweather"/>
            </a:endParaRPr>
          </a:p>
        </p:txBody>
      </p:sp>
      <p:sp>
        <p:nvSpPr>
          <p:cNvPr id="185" name="Google Shape;185;p12"/>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Problems with Bluetooth (cont.)</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91" name="Google Shape;191;p1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3"/>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3"/>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194" name="Google Shape;194;p13"/>
          <p:cNvSpPr txBox="1"/>
          <p:nvPr/>
        </p:nvSpPr>
        <p:spPr>
          <a:xfrm>
            <a:off x="899475" y="1408100"/>
            <a:ext cx="7106700" cy="24114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If you are unable to boot your computer into safe mode, you might start the troubleshooting process by running the </a:t>
            </a:r>
            <a:r>
              <a:rPr b="1" i="0" lang="en" sz="1600" u="none" cap="none" strike="noStrike">
                <a:solidFill>
                  <a:srgbClr val="000000"/>
                </a:solidFill>
                <a:latin typeface="Merriweather"/>
                <a:ea typeface="Merriweather"/>
                <a:cs typeface="Merriweather"/>
                <a:sym typeface="Merriweather"/>
              </a:rPr>
              <a:t>Windows Update</a:t>
            </a:r>
            <a:r>
              <a:rPr b="0" i="0" lang="en" sz="1600" u="none" cap="none" strike="noStrike">
                <a:solidFill>
                  <a:srgbClr val="000000"/>
                </a:solidFill>
                <a:latin typeface="Merriweather"/>
                <a:ea typeface="Merriweather"/>
                <a:cs typeface="Merriweather"/>
                <a:sym typeface="Merriweather"/>
              </a:rPr>
              <a:t> Troubleshooter.</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If this troubleshooter fails to find any problems, enter the MSConfig command at the computer's Run prompt.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This will launch the System Configuration tool. Select the tool's </a:t>
            </a:r>
            <a:r>
              <a:rPr b="1" i="0" lang="en" sz="1600" u="none" cap="none" strike="noStrike">
                <a:solidFill>
                  <a:srgbClr val="000000"/>
                </a:solidFill>
                <a:latin typeface="Merriweather"/>
                <a:ea typeface="Merriweather"/>
                <a:cs typeface="Merriweather"/>
                <a:sym typeface="Merriweather"/>
              </a:rPr>
              <a:t>Boot </a:t>
            </a:r>
            <a:r>
              <a:rPr b="0" i="0" lang="en" sz="1600" u="none" cap="none" strike="noStrike">
                <a:solidFill>
                  <a:srgbClr val="000000"/>
                </a:solidFill>
                <a:latin typeface="Merriweather"/>
                <a:ea typeface="Merriweather"/>
                <a:cs typeface="Merriweather"/>
                <a:sym typeface="Merriweather"/>
              </a:rPr>
              <a:t>tab and make sure that the </a:t>
            </a:r>
            <a:r>
              <a:rPr b="1" i="0" lang="en" sz="1600" u="none" cap="none" strike="noStrike">
                <a:solidFill>
                  <a:srgbClr val="000000"/>
                </a:solidFill>
                <a:latin typeface="Merriweather"/>
                <a:ea typeface="Merriweather"/>
                <a:cs typeface="Merriweather"/>
                <a:sym typeface="Merriweather"/>
              </a:rPr>
              <a:t>safe mode</a:t>
            </a:r>
            <a:r>
              <a:rPr b="0" i="0" lang="en" sz="1600" u="none" cap="none" strike="noStrike">
                <a:solidFill>
                  <a:srgbClr val="000000"/>
                </a:solidFill>
                <a:latin typeface="Merriweather"/>
                <a:ea typeface="Merriweather"/>
                <a:cs typeface="Merriweather"/>
                <a:sym typeface="Merriweather"/>
              </a:rPr>
              <a:t> checkbox is selected and click</a:t>
            </a:r>
            <a:r>
              <a:rPr b="1" i="0" lang="en" sz="1600" u="none" cap="none" strike="noStrike">
                <a:solidFill>
                  <a:srgbClr val="000000"/>
                </a:solidFill>
                <a:latin typeface="Merriweather"/>
                <a:ea typeface="Merriweather"/>
                <a:cs typeface="Merriweather"/>
                <a:sym typeface="Merriweather"/>
              </a:rPr>
              <a:t> OK</a:t>
            </a:r>
            <a:r>
              <a:rPr b="0" i="0" lang="en" sz="1600" u="none" cap="none" strike="noStrike">
                <a:solidFill>
                  <a:srgbClr val="000000"/>
                </a:solidFill>
                <a:latin typeface="Merriweather"/>
                <a:ea typeface="Merriweather"/>
                <a:cs typeface="Merriweather"/>
                <a:sym typeface="Merriweather"/>
              </a:rPr>
              <a:t>.</a:t>
            </a:r>
            <a:endParaRPr b="0" i="0" sz="1600" u="none" cap="none" strike="noStrike">
              <a:solidFill>
                <a:srgbClr val="000000"/>
              </a:solidFill>
              <a:latin typeface="Merriweather"/>
              <a:ea typeface="Merriweather"/>
              <a:cs typeface="Merriweather"/>
              <a:sym typeface="Merriweather"/>
            </a:endParaRPr>
          </a:p>
        </p:txBody>
      </p:sp>
      <p:sp>
        <p:nvSpPr>
          <p:cNvPr id="195" name="Google Shape;195;p13"/>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Can not start in safe mode</a:t>
            </a:r>
            <a:endParaRPr b="1" i="0" sz="1800" u="none" cap="none" strike="noStrike">
              <a:solidFill>
                <a:srgbClr val="000000"/>
              </a:solidFill>
              <a:latin typeface="Merriweather"/>
              <a:ea typeface="Merriweather"/>
              <a:cs typeface="Merriweather"/>
              <a:sym typeface="Merriweather"/>
            </a:endParaRPr>
          </a:p>
        </p:txBody>
      </p:sp>
      <p:pic>
        <p:nvPicPr>
          <p:cNvPr id="196" name="Google Shape;196;p13"/>
          <p:cNvPicPr preferRelativeResize="0"/>
          <p:nvPr/>
        </p:nvPicPr>
        <p:blipFill rotWithShape="1">
          <a:blip r:embed="rId3">
            <a:alphaModFix/>
          </a:blip>
          <a:srcRect b="0" l="0" r="0" t="0"/>
          <a:stretch/>
        </p:blipFill>
        <p:spPr>
          <a:xfrm>
            <a:off x="1195275" y="3899800"/>
            <a:ext cx="6515100" cy="9144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02" name="Google Shape;202;p1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4"/>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4"/>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205" name="Google Shape;205;p14"/>
          <p:cNvSpPr txBox="1"/>
          <p:nvPr/>
        </p:nvSpPr>
        <p:spPr>
          <a:xfrm>
            <a:off x="899475" y="1408100"/>
            <a:ext cx="7106700" cy="26700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Another option is to boot the machine from the Windows installation media and click the </a:t>
            </a:r>
            <a:r>
              <a:rPr b="1" i="0" lang="en" sz="1600" u="none" cap="none" strike="noStrike">
                <a:solidFill>
                  <a:srgbClr val="000000"/>
                </a:solidFill>
                <a:latin typeface="Merriweather"/>
                <a:ea typeface="Merriweather"/>
                <a:cs typeface="Merriweather"/>
                <a:sym typeface="Merriweather"/>
              </a:rPr>
              <a:t>Troubleshoot </a:t>
            </a:r>
            <a:r>
              <a:rPr b="0" i="0" lang="en" sz="1600" u="none" cap="none" strike="noStrike">
                <a:solidFill>
                  <a:srgbClr val="000000"/>
                </a:solidFill>
                <a:latin typeface="Merriweather"/>
                <a:ea typeface="Merriweather"/>
                <a:cs typeface="Merriweather"/>
                <a:sym typeface="Merriweather"/>
              </a:rPr>
              <a:t>option, rather than installing Windows.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Select Troubleshoot, followed by </a:t>
            </a:r>
            <a:r>
              <a:rPr b="1" i="0" lang="en" sz="1600" u="none" cap="none" strike="noStrike">
                <a:solidFill>
                  <a:srgbClr val="000000"/>
                </a:solidFill>
                <a:latin typeface="Merriweather"/>
                <a:ea typeface="Merriweather"/>
                <a:cs typeface="Merriweather"/>
                <a:sym typeface="Merriweather"/>
              </a:rPr>
              <a:t>Advanced Options</a:t>
            </a:r>
            <a:r>
              <a:rPr b="0" i="0" lang="en" sz="1600" u="none" cap="none" strike="noStrike">
                <a:solidFill>
                  <a:srgbClr val="000000"/>
                </a:solidFill>
                <a:latin typeface="Merriweather"/>
                <a:ea typeface="Merriweather"/>
                <a:cs typeface="Merriweather"/>
                <a:sym typeface="Merriweather"/>
              </a:rPr>
              <a:t>. Go to </a:t>
            </a:r>
            <a:r>
              <a:rPr b="1" i="0" lang="en" sz="1600" u="none" cap="none" strike="noStrike">
                <a:solidFill>
                  <a:srgbClr val="000000"/>
                </a:solidFill>
                <a:latin typeface="Merriweather"/>
                <a:ea typeface="Merriweather"/>
                <a:cs typeface="Merriweather"/>
                <a:sym typeface="Merriweather"/>
              </a:rPr>
              <a:t>Windows Startup Settings</a:t>
            </a:r>
            <a:r>
              <a:rPr b="0" i="0" lang="en" sz="1600" u="none" cap="none" strike="noStrike">
                <a:solidFill>
                  <a:srgbClr val="000000"/>
                </a:solidFill>
                <a:latin typeface="Merriweather"/>
                <a:ea typeface="Merriweather"/>
                <a:cs typeface="Merriweather"/>
                <a:sym typeface="Merriweather"/>
              </a:rPr>
              <a:t> and click the </a:t>
            </a:r>
            <a:r>
              <a:rPr b="1" i="0" lang="en" sz="1600" u="none" cap="none" strike="noStrike">
                <a:solidFill>
                  <a:srgbClr val="000000"/>
                </a:solidFill>
                <a:latin typeface="Merriweather"/>
                <a:ea typeface="Merriweather"/>
                <a:cs typeface="Merriweather"/>
                <a:sym typeface="Merriweather"/>
              </a:rPr>
              <a:t>Restart </a:t>
            </a:r>
            <a:r>
              <a:rPr b="0" i="0" lang="en" sz="1600" u="none" cap="none" strike="noStrike">
                <a:solidFill>
                  <a:srgbClr val="000000"/>
                </a:solidFill>
                <a:latin typeface="Merriweather"/>
                <a:ea typeface="Merriweather"/>
                <a:cs typeface="Merriweather"/>
                <a:sym typeface="Merriweather"/>
              </a:rPr>
              <a:t>button when prompted.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You will be taken to a screen that allows you to enable safe mode.</a:t>
            </a:r>
            <a:endParaRPr b="0" i="0" sz="1600" u="none" cap="none" strike="noStrike">
              <a:solidFill>
                <a:srgbClr val="000000"/>
              </a:solidFill>
              <a:latin typeface="Merriweather"/>
              <a:ea typeface="Merriweather"/>
              <a:cs typeface="Merriweather"/>
              <a:sym typeface="Merriweather"/>
            </a:endParaRPr>
          </a:p>
        </p:txBody>
      </p:sp>
      <p:sp>
        <p:nvSpPr>
          <p:cNvPr id="206" name="Google Shape;206;p14"/>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Can not start in safe mode (cont.)</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12" name="Google Shape;212;p1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5"/>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5"/>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215" name="Google Shape;215;p15"/>
          <p:cNvSpPr txBox="1"/>
          <p:nvPr/>
        </p:nvSpPr>
        <p:spPr>
          <a:xfrm>
            <a:off x="899475" y="1408100"/>
            <a:ext cx="7106700" cy="2825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If the plug and play (PnP) device that you are having trouble with happens to be an audio device or a network adapter, you can run the </a:t>
            </a:r>
            <a:r>
              <a:rPr b="1" i="0" lang="en" sz="1600" u="none" cap="none" strike="noStrike">
                <a:solidFill>
                  <a:srgbClr val="000000"/>
                </a:solidFill>
                <a:latin typeface="Merriweather"/>
                <a:ea typeface="Merriweather"/>
                <a:cs typeface="Merriweather"/>
                <a:sym typeface="Merriweather"/>
              </a:rPr>
              <a:t>Playing Audio</a:t>
            </a:r>
            <a:r>
              <a:rPr b="0" i="0" lang="en" sz="1600" u="none" cap="none" strike="noStrike">
                <a:solidFill>
                  <a:srgbClr val="000000"/>
                </a:solidFill>
                <a:latin typeface="Merriweather"/>
                <a:ea typeface="Merriweather"/>
                <a:cs typeface="Merriweather"/>
                <a:sym typeface="Merriweather"/>
              </a:rPr>
              <a:t> Troubleshooter or the </a:t>
            </a:r>
            <a:r>
              <a:rPr b="1" i="0" lang="en" sz="1600" u="none" cap="none" strike="noStrike">
                <a:solidFill>
                  <a:srgbClr val="000000"/>
                </a:solidFill>
                <a:latin typeface="Merriweather"/>
                <a:ea typeface="Merriweather"/>
                <a:cs typeface="Merriweather"/>
                <a:sym typeface="Merriweather"/>
              </a:rPr>
              <a:t>Network Adapter</a:t>
            </a:r>
            <a:r>
              <a:rPr b="0" i="0" lang="en" sz="1600" u="none" cap="none" strike="noStrike">
                <a:solidFill>
                  <a:srgbClr val="000000"/>
                </a:solidFill>
                <a:latin typeface="Merriweather"/>
                <a:ea typeface="Merriweather"/>
                <a:cs typeface="Merriweather"/>
                <a:sym typeface="Merriweather"/>
              </a:rPr>
              <a:t> Troubleshooter.</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For other PnP devices, open the </a:t>
            </a:r>
            <a:r>
              <a:rPr b="1" i="0" lang="en" sz="1600" u="none" cap="none" strike="noStrike">
                <a:solidFill>
                  <a:srgbClr val="000000"/>
                </a:solidFill>
                <a:latin typeface="Merriweather"/>
                <a:ea typeface="Merriweather"/>
                <a:cs typeface="Merriweather"/>
                <a:sym typeface="Merriweather"/>
              </a:rPr>
              <a:t>Windows Device Manager</a:t>
            </a:r>
            <a:r>
              <a:rPr b="0" i="0" lang="en" sz="1600" u="none" cap="none" strike="noStrike">
                <a:solidFill>
                  <a:srgbClr val="000000"/>
                </a:solidFill>
                <a:latin typeface="Merriweather"/>
                <a:ea typeface="Merriweather"/>
                <a:cs typeface="Merriweather"/>
                <a:sym typeface="Merriweather"/>
              </a:rPr>
              <a:t>, right-click on the device that you are having trouble with and select the </a:t>
            </a:r>
            <a:r>
              <a:rPr b="1" i="0" lang="en" sz="1600" u="none" cap="none" strike="noStrike">
                <a:solidFill>
                  <a:srgbClr val="000000"/>
                </a:solidFill>
                <a:latin typeface="Merriweather"/>
                <a:ea typeface="Merriweather"/>
                <a:cs typeface="Merriweather"/>
                <a:sym typeface="Merriweather"/>
              </a:rPr>
              <a:t>Update Driver</a:t>
            </a:r>
            <a:r>
              <a:rPr b="0" i="0" lang="en" sz="1600" u="none" cap="none" strike="noStrike">
                <a:solidFill>
                  <a:srgbClr val="000000"/>
                </a:solidFill>
                <a:latin typeface="Merriweather"/>
                <a:ea typeface="Merriweather"/>
                <a:cs typeface="Merriweather"/>
                <a:sym typeface="Merriweather"/>
              </a:rPr>
              <a:t> command from the shortcut menu. Windows will help you to find a more suitable driver for the malfunctioning device.</a:t>
            </a:r>
            <a:endParaRPr b="0" i="0" sz="1600" u="none" cap="none" strike="noStrike">
              <a:solidFill>
                <a:srgbClr val="000000"/>
              </a:solidFill>
              <a:latin typeface="Merriweather"/>
              <a:ea typeface="Merriweather"/>
              <a:cs typeface="Merriweather"/>
              <a:sym typeface="Merriweather"/>
            </a:endParaRPr>
          </a:p>
        </p:txBody>
      </p:sp>
      <p:sp>
        <p:nvSpPr>
          <p:cNvPr id="216" name="Google Shape;216;p15"/>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Problems with PnP devices</a:t>
            </a:r>
            <a:endParaRPr b="1" i="0" sz="1800" u="none" cap="none" strike="noStrike">
              <a:solidFill>
                <a:srgbClr val="000000"/>
              </a:solidFill>
              <a:latin typeface="Merriweather"/>
              <a:ea typeface="Merriweather"/>
              <a:cs typeface="Merriweather"/>
              <a:sym typeface="Merriweather"/>
            </a:endParaRPr>
          </a:p>
        </p:txBody>
      </p:sp>
      <p:pic>
        <p:nvPicPr>
          <p:cNvPr id="217" name="Google Shape;217;p15"/>
          <p:cNvPicPr preferRelativeResize="0"/>
          <p:nvPr/>
        </p:nvPicPr>
        <p:blipFill rotWithShape="1">
          <a:blip r:embed="rId3">
            <a:alphaModFix/>
          </a:blip>
          <a:srcRect b="0" l="0" r="0" t="0"/>
          <a:stretch/>
        </p:blipFill>
        <p:spPr>
          <a:xfrm>
            <a:off x="2051425" y="4233200"/>
            <a:ext cx="4603459" cy="6055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23" name="Google Shape;223;p1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6"/>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6"/>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226" name="Google Shape;226;p16"/>
          <p:cNvSpPr txBox="1"/>
          <p:nvPr/>
        </p:nvSpPr>
        <p:spPr>
          <a:xfrm>
            <a:off x="899475" y="1408100"/>
            <a:ext cx="7106700" cy="17907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If you are having trouble running older programs on your current version of Windows, you should start with the </a:t>
            </a:r>
            <a:r>
              <a:rPr b="1" i="0" lang="en" sz="1600" u="none" cap="none" strike="noStrike">
                <a:solidFill>
                  <a:srgbClr val="000000"/>
                </a:solidFill>
                <a:latin typeface="Merriweather"/>
                <a:ea typeface="Merriweather"/>
                <a:cs typeface="Merriweather"/>
                <a:sym typeface="Merriweather"/>
              </a:rPr>
              <a:t>Program Compatibility</a:t>
            </a:r>
            <a:r>
              <a:rPr b="0" i="0" lang="en" sz="1600" u="none" cap="none" strike="noStrike">
                <a:solidFill>
                  <a:srgbClr val="000000"/>
                </a:solidFill>
                <a:latin typeface="Merriweather"/>
                <a:ea typeface="Merriweather"/>
                <a:cs typeface="Merriweather"/>
                <a:sym typeface="Merriweather"/>
              </a:rPr>
              <a:t> Troubleshooter.</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When the troubleshooter begins, it will display a list of the program, from which you need to select the specific program which is not running properly.</a:t>
            </a:r>
            <a:endParaRPr b="0" i="0" sz="1600" u="none" cap="none" strike="noStrike">
              <a:solidFill>
                <a:srgbClr val="000000"/>
              </a:solidFill>
              <a:latin typeface="Merriweather"/>
              <a:ea typeface="Merriweather"/>
              <a:cs typeface="Merriweather"/>
              <a:sym typeface="Merriweather"/>
            </a:endParaRPr>
          </a:p>
        </p:txBody>
      </p:sp>
      <p:sp>
        <p:nvSpPr>
          <p:cNvPr id="227" name="Google Shape;227;p16"/>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Issue with running older program</a:t>
            </a:r>
            <a:endParaRPr b="1" i="0" sz="1800" u="none" cap="none" strike="noStrike">
              <a:solidFill>
                <a:srgbClr val="000000"/>
              </a:solidFill>
              <a:latin typeface="Merriweather"/>
              <a:ea typeface="Merriweather"/>
              <a:cs typeface="Merriweather"/>
              <a:sym typeface="Merriweather"/>
            </a:endParaRPr>
          </a:p>
        </p:txBody>
      </p:sp>
      <p:pic>
        <p:nvPicPr>
          <p:cNvPr id="228" name="Google Shape;228;p16"/>
          <p:cNvPicPr preferRelativeResize="0"/>
          <p:nvPr/>
        </p:nvPicPr>
        <p:blipFill rotWithShape="1">
          <a:blip r:embed="rId3">
            <a:alphaModFix/>
          </a:blip>
          <a:srcRect b="0" l="0" r="0" t="0"/>
          <a:stretch/>
        </p:blipFill>
        <p:spPr>
          <a:xfrm>
            <a:off x="1637123" y="3290625"/>
            <a:ext cx="5432075" cy="1697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34" name="Google Shape;234;p1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7"/>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7"/>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237" name="Google Shape;237;p17"/>
          <p:cNvSpPr txBox="1"/>
          <p:nvPr/>
        </p:nvSpPr>
        <p:spPr>
          <a:xfrm>
            <a:off x="899475" y="1408100"/>
            <a:ext cx="7106700" cy="3653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If your computer is experiencing issues with missing dynamic link library (DLL) files, you can begin your troubleshooting efforts by running the Windows Update Troubleshooter and the Windows Store Apps Troubleshooter. These will both look for missing or corrupt files.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If the troubleshooter cannot correct the problem, open an elevated Command Prompt window and enter the following command:</a:t>
            </a:r>
            <a:endParaRPr b="0" i="0" sz="16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600"/>
              <a:buFont typeface="Arial"/>
              <a:buNone/>
            </a:pPr>
            <a:r>
              <a:t/>
            </a:r>
            <a:endParaRPr b="0" i="0" sz="16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600"/>
              <a:buFont typeface="Arial"/>
              <a:buNone/>
            </a:pPr>
            <a:r>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This will run the System File Checker, which scans for missing DLL files.</a:t>
            </a:r>
            <a:endParaRPr b="0" i="0" sz="1600" u="none" cap="none" strike="noStrike">
              <a:solidFill>
                <a:srgbClr val="000000"/>
              </a:solidFill>
              <a:latin typeface="Merriweather"/>
              <a:ea typeface="Merriweather"/>
              <a:cs typeface="Merriweather"/>
              <a:sym typeface="Merriweather"/>
            </a:endParaRPr>
          </a:p>
        </p:txBody>
      </p:sp>
      <p:sp>
        <p:nvSpPr>
          <p:cNvPr id="238" name="Google Shape;238;p17"/>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Missing DLL files</a:t>
            </a:r>
            <a:endParaRPr b="1" i="0" sz="1800" u="none" cap="none" strike="noStrike">
              <a:solidFill>
                <a:srgbClr val="000000"/>
              </a:solidFill>
              <a:latin typeface="Merriweather"/>
              <a:ea typeface="Merriweather"/>
              <a:cs typeface="Merriweather"/>
              <a:sym typeface="Merriweather"/>
            </a:endParaRPr>
          </a:p>
        </p:txBody>
      </p:sp>
      <p:pic>
        <p:nvPicPr>
          <p:cNvPr id="239" name="Google Shape;239;p17"/>
          <p:cNvPicPr preferRelativeResize="0"/>
          <p:nvPr/>
        </p:nvPicPr>
        <p:blipFill rotWithShape="1">
          <a:blip r:embed="rId3">
            <a:alphaModFix/>
          </a:blip>
          <a:srcRect b="0" l="0" r="0" t="0"/>
          <a:stretch/>
        </p:blipFill>
        <p:spPr>
          <a:xfrm>
            <a:off x="2135275" y="3691400"/>
            <a:ext cx="4972050" cy="466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45" name="Google Shape;245;p1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8"/>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8"/>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248" name="Google Shape;248;p18"/>
          <p:cNvSpPr txBox="1"/>
          <p:nvPr/>
        </p:nvSpPr>
        <p:spPr>
          <a:xfrm>
            <a:off x="899475" y="1408100"/>
            <a:ext cx="7106700" cy="1298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SFC (System File Checker) - Scans and repairs corrupt or missing system files.</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To run the SFC command, open the command prompt as an administrator and type:</a:t>
            </a:r>
            <a:endParaRPr b="0" i="0" sz="1600" u="none" cap="none" strike="noStrike">
              <a:solidFill>
                <a:srgbClr val="000000"/>
              </a:solidFill>
              <a:latin typeface="Merriweather"/>
              <a:ea typeface="Merriweather"/>
              <a:cs typeface="Merriweather"/>
              <a:sym typeface="Merriweather"/>
            </a:endParaRPr>
          </a:p>
        </p:txBody>
      </p:sp>
      <p:sp>
        <p:nvSpPr>
          <p:cNvPr id="249" name="Google Shape;249;p18"/>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Missing system files</a:t>
            </a:r>
            <a:endParaRPr b="1" i="0" sz="1800" u="none" cap="none" strike="noStrike">
              <a:solidFill>
                <a:srgbClr val="000000"/>
              </a:solidFill>
              <a:latin typeface="Merriweather"/>
              <a:ea typeface="Merriweather"/>
              <a:cs typeface="Merriweather"/>
              <a:sym typeface="Merriweather"/>
            </a:endParaRPr>
          </a:p>
        </p:txBody>
      </p:sp>
      <p:pic>
        <p:nvPicPr>
          <p:cNvPr id="250" name="Google Shape;250;p18"/>
          <p:cNvPicPr preferRelativeResize="0"/>
          <p:nvPr/>
        </p:nvPicPr>
        <p:blipFill rotWithShape="1">
          <a:blip r:embed="rId3">
            <a:alphaModFix/>
          </a:blip>
          <a:srcRect b="0" l="0" r="0" t="0"/>
          <a:stretch/>
        </p:blipFill>
        <p:spPr>
          <a:xfrm>
            <a:off x="1197825" y="2918700"/>
            <a:ext cx="6877050" cy="1038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56" name="Google Shape;256;p1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9"/>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9"/>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259" name="Google Shape;259;p19"/>
          <p:cNvSpPr txBox="1"/>
          <p:nvPr/>
        </p:nvSpPr>
        <p:spPr>
          <a:xfrm>
            <a:off x="899475" y="1408100"/>
            <a:ext cx="7106700" cy="15444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DISM (Deployment Image Servicing and Management) - Repairs the Windows system image, which includes the operating system, drivers, and applications.</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To run the DISM command, open the command prompt as an administrator and type:</a:t>
            </a:r>
            <a:endParaRPr b="0" i="0" sz="1600" u="none" cap="none" strike="noStrike">
              <a:solidFill>
                <a:srgbClr val="000000"/>
              </a:solidFill>
              <a:latin typeface="Merriweather"/>
              <a:ea typeface="Merriweather"/>
              <a:cs typeface="Merriweather"/>
              <a:sym typeface="Merriweather"/>
            </a:endParaRPr>
          </a:p>
        </p:txBody>
      </p:sp>
      <p:sp>
        <p:nvSpPr>
          <p:cNvPr id="260" name="Google Shape;260;p19"/>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Repairing the Windows system image</a:t>
            </a:r>
            <a:endParaRPr b="1" i="0" sz="1800" u="none" cap="none" strike="noStrike">
              <a:solidFill>
                <a:srgbClr val="000000"/>
              </a:solidFill>
              <a:latin typeface="Merriweather"/>
              <a:ea typeface="Merriweather"/>
              <a:cs typeface="Merriweather"/>
              <a:sym typeface="Merriweather"/>
            </a:endParaRPr>
          </a:p>
        </p:txBody>
      </p:sp>
      <p:pic>
        <p:nvPicPr>
          <p:cNvPr id="261" name="Google Shape;261;p19"/>
          <p:cNvPicPr preferRelativeResize="0"/>
          <p:nvPr/>
        </p:nvPicPr>
        <p:blipFill rotWithShape="1">
          <a:blip r:embed="rId3">
            <a:alphaModFix/>
          </a:blip>
          <a:srcRect b="0" l="0" r="0" t="0"/>
          <a:stretch/>
        </p:blipFill>
        <p:spPr>
          <a:xfrm>
            <a:off x="1094150" y="3140975"/>
            <a:ext cx="6867525" cy="102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2"/>
          <p:cNvPicPr preferRelativeResize="0"/>
          <p:nvPr/>
        </p:nvPicPr>
        <p:blipFill rotWithShape="1">
          <a:blip r:embed="rId3">
            <a:alphaModFix/>
          </a:blip>
          <a:srcRect b="8970" l="24460" r="11305" t="8716"/>
          <a:stretch/>
        </p:blipFill>
        <p:spPr>
          <a:xfrm flipH="1">
            <a:off x="5236150" y="1425725"/>
            <a:ext cx="3350425" cy="3468275"/>
          </a:xfrm>
          <a:prstGeom prst="rect">
            <a:avLst/>
          </a:prstGeom>
          <a:noFill/>
          <a:ln>
            <a:noFill/>
          </a:ln>
        </p:spPr>
      </p:pic>
      <p:sp>
        <p:nvSpPr>
          <p:cNvPr id="77" name="Google Shape;77;p2"/>
          <p:cNvSpPr txBox="1"/>
          <p:nvPr>
            <p:ph idx="4294967295" type="ctrTitle"/>
          </p:nvPr>
        </p:nvSpPr>
        <p:spPr>
          <a:xfrm>
            <a:off x="840050" y="400975"/>
            <a:ext cx="4396200" cy="1774800"/>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Select the appropriate commands and options to t</a:t>
            </a:r>
            <a:r>
              <a:rPr b="1" i="0" lang="en" sz="2700" u="none" cap="none" strike="noStrike">
                <a:solidFill>
                  <a:srgbClr val="198754"/>
                </a:solidFill>
                <a:latin typeface="Roboto Slab"/>
                <a:ea typeface="Roboto Slab"/>
                <a:cs typeface="Roboto Slab"/>
                <a:sym typeface="Roboto Slab"/>
              </a:rPr>
              <a:t>roubleshoot</a:t>
            </a:r>
            <a:r>
              <a:rPr b="1" i="0" lang="en" sz="2700" u="none" cap="none" strike="noStrike">
                <a:solidFill>
                  <a:srgbClr val="198754"/>
                </a:solidFill>
                <a:latin typeface="Roboto Slab"/>
                <a:ea typeface="Roboto Slab"/>
                <a:cs typeface="Roboto Slab"/>
                <a:sym typeface="Roboto Slab"/>
              </a:rPr>
              <a:t> and resolve problems</a:t>
            </a:r>
            <a:endParaRPr b="1" i="0" sz="5600" u="none" cap="none" strike="noStrike">
              <a:solidFill>
                <a:srgbClr val="198754"/>
              </a:solidFill>
              <a:latin typeface="Roboto Slab"/>
              <a:ea typeface="Roboto Slab"/>
              <a:cs typeface="Roboto Slab"/>
              <a:sym typeface="Roboto Slab"/>
            </a:endParaRPr>
          </a:p>
        </p:txBody>
      </p:sp>
      <p:sp>
        <p:nvSpPr>
          <p:cNvPr id="78" name="Google Shape;78;p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67" name="Google Shape;267;p2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0"/>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270" name="Google Shape;270;p20"/>
          <p:cNvSpPr txBox="1"/>
          <p:nvPr/>
        </p:nvSpPr>
        <p:spPr>
          <a:xfrm>
            <a:off x="899475" y="1408100"/>
            <a:ext cx="7106700" cy="1298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CHKDSK (Check Disk) - Scans the hard drive for errors and bad sectors.</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To run the CHKDSK command, open the command prompt as an administrator and type:</a:t>
            </a:r>
            <a:endParaRPr b="0" i="0" sz="1600" u="none" cap="none" strike="noStrike">
              <a:solidFill>
                <a:srgbClr val="000000"/>
              </a:solidFill>
              <a:latin typeface="Merriweather"/>
              <a:ea typeface="Merriweather"/>
              <a:cs typeface="Merriweather"/>
              <a:sym typeface="Merriweather"/>
            </a:endParaRPr>
          </a:p>
        </p:txBody>
      </p:sp>
      <p:sp>
        <p:nvSpPr>
          <p:cNvPr id="271" name="Google Shape;271;p20"/>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Hard drive error</a:t>
            </a:r>
            <a:endParaRPr b="1" i="0" sz="1800" u="none" cap="none" strike="noStrike">
              <a:solidFill>
                <a:srgbClr val="000000"/>
              </a:solidFill>
              <a:latin typeface="Merriweather"/>
              <a:ea typeface="Merriweather"/>
              <a:cs typeface="Merriweather"/>
              <a:sym typeface="Merriweather"/>
            </a:endParaRPr>
          </a:p>
        </p:txBody>
      </p:sp>
      <p:pic>
        <p:nvPicPr>
          <p:cNvPr id="272" name="Google Shape;272;p20"/>
          <p:cNvPicPr preferRelativeResize="0"/>
          <p:nvPr/>
        </p:nvPicPr>
        <p:blipFill rotWithShape="1">
          <a:blip r:embed="rId3">
            <a:alphaModFix/>
          </a:blip>
          <a:srcRect b="0" l="0" r="0" t="0"/>
          <a:stretch/>
        </p:blipFill>
        <p:spPr>
          <a:xfrm>
            <a:off x="1147763" y="2899738"/>
            <a:ext cx="6848475" cy="1028700"/>
          </a:xfrm>
          <a:prstGeom prst="rect">
            <a:avLst/>
          </a:prstGeom>
          <a:noFill/>
          <a:ln>
            <a:noFill/>
          </a:ln>
        </p:spPr>
      </p:pic>
      <p:sp>
        <p:nvSpPr>
          <p:cNvPr id="273" name="Google Shape;273;p20"/>
          <p:cNvSpPr txBox="1"/>
          <p:nvPr/>
        </p:nvSpPr>
        <p:spPr>
          <a:xfrm>
            <a:off x="1345950" y="4121975"/>
            <a:ext cx="6552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Merriweather"/>
                <a:ea typeface="Merriweather"/>
                <a:cs typeface="Merriweather"/>
                <a:sym typeface="Merriweather"/>
              </a:rPr>
              <a:t>(replace C: with the drive letter of the drive you want to scan)</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79" name="Google Shape;279;p2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1"/>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1"/>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282" name="Google Shape;282;p21"/>
          <p:cNvSpPr txBox="1"/>
          <p:nvPr/>
        </p:nvSpPr>
        <p:spPr>
          <a:xfrm>
            <a:off x="899475" y="1408100"/>
            <a:ext cx="7106700" cy="1298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NETSH (Network Shell) - Troubleshoots and repairs network-related issues.</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To reset the TCP/IP stack, open the command prompt as an administrator and type:</a:t>
            </a:r>
            <a:endParaRPr b="0" i="0" sz="1600" u="none" cap="none" strike="noStrike">
              <a:solidFill>
                <a:srgbClr val="000000"/>
              </a:solidFill>
              <a:latin typeface="Merriweather"/>
              <a:ea typeface="Merriweather"/>
              <a:cs typeface="Merriweather"/>
              <a:sym typeface="Merriweather"/>
            </a:endParaRPr>
          </a:p>
        </p:txBody>
      </p:sp>
      <p:sp>
        <p:nvSpPr>
          <p:cNvPr id="283" name="Google Shape;283;p21"/>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Repairing network-related issues</a:t>
            </a:r>
            <a:endParaRPr b="1" i="0" sz="1800" u="none" cap="none" strike="noStrike">
              <a:solidFill>
                <a:srgbClr val="000000"/>
              </a:solidFill>
              <a:latin typeface="Merriweather"/>
              <a:ea typeface="Merriweather"/>
              <a:cs typeface="Merriweather"/>
              <a:sym typeface="Merriweather"/>
            </a:endParaRPr>
          </a:p>
        </p:txBody>
      </p:sp>
      <p:pic>
        <p:nvPicPr>
          <p:cNvPr id="284" name="Google Shape;284;p21"/>
          <p:cNvPicPr preferRelativeResize="0"/>
          <p:nvPr/>
        </p:nvPicPr>
        <p:blipFill rotWithShape="1">
          <a:blip r:embed="rId3">
            <a:alphaModFix/>
          </a:blip>
          <a:srcRect b="0" l="0" r="0" t="0"/>
          <a:stretch/>
        </p:blipFill>
        <p:spPr>
          <a:xfrm>
            <a:off x="1108450" y="2978775"/>
            <a:ext cx="6838950" cy="1000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ec42f10ef4_0_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90" name="Google Shape;290;g2ec42f10ef4_0_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2ec42f10ef4_0_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2ec42f10ef4_0_0"/>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293" name="Google Shape;293;g2ec42f10ef4_0_0"/>
          <p:cNvSpPr txBox="1"/>
          <p:nvPr/>
        </p:nvSpPr>
        <p:spPr>
          <a:xfrm>
            <a:off x="899475" y="1408100"/>
            <a:ext cx="7106700" cy="2283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lang="en" sz="1600">
                <a:latin typeface="Merriweather"/>
                <a:ea typeface="Merriweather"/>
                <a:cs typeface="Merriweather"/>
                <a:sym typeface="Merriweather"/>
              </a:rPr>
              <a:t>Sometimes an application may become stuck, or frozen. When this happens, you won't be able to close the window or click any buttons within the application.</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1000"/>
              </a:spcAft>
              <a:buClr>
                <a:srgbClr val="000000"/>
              </a:buClr>
              <a:buSzPts val="1600"/>
              <a:buFont typeface="Merriweather"/>
              <a:buChar char="○"/>
            </a:pPr>
            <a:r>
              <a:rPr lang="en" sz="1600">
                <a:latin typeface="Merriweather"/>
                <a:ea typeface="Merriweather"/>
                <a:cs typeface="Merriweather"/>
                <a:sym typeface="Merriweather"/>
              </a:rPr>
              <a:t>Force quit the application. If a program has become completely unresponsive, you can press (and hold) Ctrl+Alt+Delete (the Control, Alt, and Delete keys) on your keyboard to open the Task Manager. You can then select the unresponsive application and click End task to close it.</a:t>
            </a:r>
            <a:endParaRPr b="0" i="0" sz="1600" u="none" cap="none" strike="noStrike">
              <a:solidFill>
                <a:srgbClr val="000000"/>
              </a:solidFill>
              <a:latin typeface="Merriweather"/>
              <a:ea typeface="Merriweather"/>
              <a:cs typeface="Merriweather"/>
              <a:sym typeface="Merriweather"/>
            </a:endParaRPr>
          </a:p>
        </p:txBody>
      </p:sp>
      <p:sp>
        <p:nvSpPr>
          <p:cNvPr id="294" name="Google Shape;294;g2ec42f10ef4_0_0"/>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Merriweather"/>
                <a:ea typeface="Merriweather"/>
                <a:cs typeface="Merriweather"/>
                <a:sym typeface="Merriweather"/>
              </a:rPr>
              <a:t>An application is frozen</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ec42f10ef4_0_1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00" name="Google Shape;300;g2ec42f10ef4_0_1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2ec42f10ef4_0_13"/>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2ec42f10ef4_0_13"/>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303" name="Google Shape;303;g2ec42f10ef4_0_13"/>
          <p:cNvSpPr txBox="1"/>
          <p:nvPr/>
        </p:nvSpPr>
        <p:spPr>
          <a:xfrm>
            <a:off x="208175" y="1546075"/>
            <a:ext cx="5056800" cy="1298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1000"/>
              </a:spcAft>
              <a:buClr>
                <a:srgbClr val="000000"/>
              </a:buClr>
              <a:buSzPts val="1600"/>
              <a:buFont typeface="Merriweather"/>
              <a:buChar char="○"/>
            </a:pPr>
            <a:r>
              <a:rPr lang="en" sz="1600">
                <a:latin typeface="Merriweather"/>
                <a:ea typeface="Merriweather"/>
                <a:cs typeface="Merriweather"/>
                <a:sym typeface="Merriweather"/>
              </a:rPr>
              <a:t>Restart the computer. If you are unable to force quit an application, restarting your computer will close all open apps.</a:t>
            </a:r>
            <a:endParaRPr b="0" i="0" sz="1600" u="none" cap="none" strike="noStrike">
              <a:solidFill>
                <a:srgbClr val="000000"/>
              </a:solidFill>
              <a:latin typeface="Merriweather"/>
              <a:ea typeface="Merriweather"/>
              <a:cs typeface="Merriweather"/>
              <a:sym typeface="Merriweather"/>
            </a:endParaRPr>
          </a:p>
        </p:txBody>
      </p:sp>
      <p:sp>
        <p:nvSpPr>
          <p:cNvPr id="304" name="Google Shape;304;g2ec42f10ef4_0_13"/>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Merriweather"/>
                <a:ea typeface="Merriweather"/>
                <a:cs typeface="Merriweather"/>
                <a:sym typeface="Merriweather"/>
              </a:rPr>
              <a:t>An application is frozen(cont.)</a:t>
            </a:r>
            <a:endParaRPr b="1" i="0" sz="1800" u="none" cap="none" strike="noStrike">
              <a:solidFill>
                <a:srgbClr val="000000"/>
              </a:solidFill>
              <a:latin typeface="Merriweather"/>
              <a:ea typeface="Merriweather"/>
              <a:cs typeface="Merriweather"/>
              <a:sym typeface="Merriweather"/>
            </a:endParaRPr>
          </a:p>
        </p:txBody>
      </p:sp>
      <p:pic>
        <p:nvPicPr>
          <p:cNvPr id="305" name="Google Shape;305;g2ec42f10ef4_0_13"/>
          <p:cNvPicPr preferRelativeResize="0"/>
          <p:nvPr/>
        </p:nvPicPr>
        <p:blipFill>
          <a:blip r:embed="rId3">
            <a:alphaModFix/>
          </a:blip>
          <a:stretch>
            <a:fillRect/>
          </a:stretch>
        </p:blipFill>
        <p:spPr>
          <a:xfrm>
            <a:off x="5406375" y="1408100"/>
            <a:ext cx="3205175" cy="3205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2ec42f10ef4_0_2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11" name="Google Shape;311;g2ec42f10ef4_0_2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2ec42f10ef4_0_24"/>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2ec42f10ef4_0_24"/>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314" name="Google Shape;314;g2ec42f10ef4_0_24"/>
          <p:cNvSpPr txBox="1"/>
          <p:nvPr/>
        </p:nvSpPr>
        <p:spPr>
          <a:xfrm>
            <a:off x="899475" y="1408100"/>
            <a:ext cx="7106700" cy="27756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lang="en" sz="1600">
                <a:latin typeface="Merriweather"/>
                <a:ea typeface="Merriweather"/>
                <a:cs typeface="Merriweather"/>
                <a:sym typeface="Merriweather"/>
              </a:rPr>
              <a:t>Sometimes your computer may become completely unresponsive, or frozen. When this happens, you won't be able to click anywhere on the screen, open or close applications, or access shut-down options.</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1000"/>
              </a:spcAft>
              <a:buClr>
                <a:srgbClr val="000000"/>
              </a:buClr>
              <a:buSzPts val="1600"/>
              <a:buFont typeface="Merriweather"/>
              <a:buChar char="○"/>
            </a:pPr>
            <a:r>
              <a:rPr lang="en" sz="1600">
                <a:latin typeface="Merriweather"/>
                <a:ea typeface="Merriweather"/>
                <a:cs typeface="Merriweather"/>
                <a:sym typeface="Merriweather"/>
              </a:rPr>
              <a:t>Restart Windows Explorer. To do this, press and hold Ctrl+Alt+Delete on your keyboard to open the Task Manager. Next, locate and select Windows Explorer from the Processes tab and click Restart. If you're using Windows 8, you may need to click More Details at the bottom of the window to see the Processes tab.</a:t>
            </a:r>
            <a:endParaRPr b="0" i="0" sz="1600" u="none" cap="none" strike="noStrike">
              <a:solidFill>
                <a:srgbClr val="000000"/>
              </a:solidFill>
              <a:latin typeface="Merriweather"/>
              <a:ea typeface="Merriweather"/>
              <a:cs typeface="Merriweather"/>
              <a:sym typeface="Merriweather"/>
            </a:endParaRPr>
          </a:p>
        </p:txBody>
      </p:sp>
      <p:sp>
        <p:nvSpPr>
          <p:cNvPr id="315" name="Google Shape;315;g2ec42f10ef4_0_24"/>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Merriweather"/>
                <a:ea typeface="Merriweather"/>
                <a:cs typeface="Merriweather"/>
                <a:sym typeface="Merriweather"/>
              </a:rPr>
              <a:t>The Computer </a:t>
            </a:r>
            <a:r>
              <a:rPr b="1" lang="en" sz="1800">
                <a:latin typeface="Merriweather"/>
                <a:ea typeface="Merriweather"/>
                <a:cs typeface="Merriweather"/>
                <a:sym typeface="Merriweather"/>
              </a:rPr>
              <a:t>is frozen</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ec42f10ef4_0_3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21" name="Google Shape;321;g2ec42f10ef4_0_3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2ec42f10ef4_0_35"/>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2ec42f10ef4_0_35"/>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324" name="Google Shape;324;g2ec42f10ef4_0_35"/>
          <p:cNvSpPr txBox="1"/>
          <p:nvPr/>
        </p:nvSpPr>
        <p:spPr>
          <a:xfrm>
            <a:off x="0" y="1205413"/>
            <a:ext cx="5056800" cy="3396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0"/>
              </a:spcAft>
              <a:buClr>
                <a:srgbClr val="000000"/>
              </a:buClr>
              <a:buSzPts val="1600"/>
              <a:buFont typeface="Merriweather"/>
              <a:buChar char="○"/>
            </a:pPr>
            <a:r>
              <a:rPr lang="en" sz="1600">
                <a:latin typeface="Merriweather"/>
                <a:ea typeface="Merriweather"/>
                <a:cs typeface="Merriweather"/>
                <a:sym typeface="Merriweather"/>
              </a:rPr>
              <a:t>Press and hold the Power button for 5-10 seconds. This will force the computer to shut down.</a:t>
            </a:r>
            <a:endParaRPr sz="1600">
              <a:latin typeface="Merriweather"/>
              <a:ea typeface="Merriweather"/>
              <a:cs typeface="Merriweather"/>
              <a:sym typeface="Merriweather"/>
            </a:endParaRPr>
          </a:p>
          <a:p>
            <a:pPr indent="-330200" lvl="1" marL="914400" marR="0" rtl="0" algn="just">
              <a:lnSpc>
                <a:spcPct val="100000"/>
              </a:lnSpc>
              <a:spcBef>
                <a:spcPts val="1000"/>
              </a:spcBef>
              <a:spcAft>
                <a:spcPts val="1000"/>
              </a:spcAft>
              <a:buSzPts val="1600"/>
              <a:buFont typeface="Merriweather"/>
              <a:buChar char="○"/>
            </a:pPr>
            <a:r>
              <a:rPr lang="en" sz="1600">
                <a:latin typeface="Merriweather"/>
                <a:ea typeface="Merriweather"/>
                <a:cs typeface="Merriweather"/>
                <a:sym typeface="Merriweather"/>
              </a:rPr>
              <a:t>If the computer still won't shut down, you can unplug the power cable from the electrical outlet. If you're using a laptop, you may be able to remove the battery to force the computer to turn off. Note: This solution should be your last resort after trying the other suggestions above.</a:t>
            </a:r>
            <a:endParaRPr sz="1600">
              <a:latin typeface="Merriweather"/>
              <a:ea typeface="Merriweather"/>
              <a:cs typeface="Merriweather"/>
              <a:sym typeface="Merriweather"/>
            </a:endParaRPr>
          </a:p>
        </p:txBody>
      </p:sp>
      <p:sp>
        <p:nvSpPr>
          <p:cNvPr id="325" name="Google Shape;325;g2ec42f10ef4_0_35"/>
          <p:cNvSpPr txBox="1"/>
          <p:nvPr/>
        </p:nvSpPr>
        <p:spPr>
          <a:xfrm>
            <a:off x="830775" y="931188"/>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Merriweather"/>
                <a:ea typeface="Merriweather"/>
                <a:cs typeface="Merriweather"/>
                <a:sym typeface="Merriweather"/>
              </a:rPr>
              <a:t>The Computer </a:t>
            </a:r>
            <a:r>
              <a:rPr b="1" lang="en" sz="1800">
                <a:latin typeface="Merriweather"/>
                <a:ea typeface="Merriweather"/>
                <a:cs typeface="Merriweather"/>
                <a:sym typeface="Merriweather"/>
              </a:rPr>
              <a:t>is frozen(cont.)</a:t>
            </a:r>
            <a:endParaRPr b="1" i="0" sz="1800" u="none" cap="none" strike="noStrike">
              <a:solidFill>
                <a:srgbClr val="000000"/>
              </a:solidFill>
              <a:latin typeface="Merriweather"/>
              <a:ea typeface="Merriweather"/>
              <a:cs typeface="Merriweather"/>
              <a:sym typeface="Merriweather"/>
            </a:endParaRPr>
          </a:p>
        </p:txBody>
      </p:sp>
      <p:pic>
        <p:nvPicPr>
          <p:cNvPr id="326" name="Google Shape;326;g2ec42f10ef4_0_35"/>
          <p:cNvPicPr preferRelativeResize="0"/>
          <p:nvPr/>
        </p:nvPicPr>
        <p:blipFill>
          <a:blip r:embed="rId3">
            <a:alphaModFix/>
          </a:blip>
          <a:stretch>
            <a:fillRect/>
          </a:stretch>
        </p:blipFill>
        <p:spPr>
          <a:xfrm>
            <a:off x="5264975" y="1438525"/>
            <a:ext cx="3293525" cy="293037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2ec42f10ef4_0_4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32" name="Google Shape;332;g2ec42f10ef4_0_4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2ec42f10ef4_0_48"/>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g2ec42f10ef4_0_48"/>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335" name="Google Shape;335;g2ec42f10ef4_0_48"/>
          <p:cNvSpPr txBox="1"/>
          <p:nvPr/>
        </p:nvSpPr>
        <p:spPr>
          <a:xfrm>
            <a:off x="899475" y="1408100"/>
            <a:ext cx="7106700" cy="24114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lang="en" sz="1600">
                <a:latin typeface="Merriweather"/>
                <a:ea typeface="Merriweather"/>
                <a:cs typeface="Merriweather"/>
                <a:sym typeface="Merriweather"/>
              </a:rPr>
              <a:t>Sometimes your mouse/keyboard may become completely unresponsive, or frozen. When this happens, you won't be able to click anywhere on the screen, or type anything on the keyboard.</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0"/>
              </a:spcAft>
              <a:buClr>
                <a:srgbClr val="000000"/>
              </a:buClr>
              <a:buSzPts val="1600"/>
              <a:buFont typeface="Merriweather"/>
              <a:buChar char="○"/>
            </a:pPr>
            <a:r>
              <a:rPr lang="en" sz="1600">
                <a:latin typeface="Merriweather"/>
                <a:ea typeface="Merriweather"/>
                <a:cs typeface="Merriweather"/>
                <a:sym typeface="Merriweather"/>
              </a:rPr>
              <a:t>If you're using a wired mouse or keyboard, make sure it's correctly plugged in to the computer.</a:t>
            </a:r>
            <a:endParaRPr sz="1600">
              <a:latin typeface="Merriweather"/>
              <a:ea typeface="Merriweather"/>
              <a:cs typeface="Merriweather"/>
              <a:sym typeface="Merriweather"/>
            </a:endParaRPr>
          </a:p>
          <a:p>
            <a:pPr indent="-330200" lvl="1" marL="914400" marR="0" rtl="0" algn="just">
              <a:lnSpc>
                <a:spcPct val="100000"/>
              </a:lnSpc>
              <a:spcBef>
                <a:spcPts val="1000"/>
              </a:spcBef>
              <a:spcAft>
                <a:spcPts val="1000"/>
              </a:spcAft>
              <a:buSzPts val="1600"/>
              <a:buFont typeface="Merriweather"/>
              <a:buChar char="○"/>
            </a:pPr>
            <a:r>
              <a:rPr lang="en" sz="1600">
                <a:latin typeface="Merriweather"/>
                <a:ea typeface="Merriweather"/>
                <a:cs typeface="Merriweather"/>
                <a:sym typeface="Merriweather"/>
              </a:rPr>
              <a:t>If you're using a wireless mouse or keyboard, make sure it is turned on and that its batteries are charged.</a:t>
            </a:r>
            <a:endParaRPr sz="1600">
              <a:latin typeface="Merriweather"/>
              <a:ea typeface="Merriweather"/>
              <a:cs typeface="Merriweather"/>
              <a:sym typeface="Merriweather"/>
            </a:endParaRPr>
          </a:p>
        </p:txBody>
      </p:sp>
      <p:sp>
        <p:nvSpPr>
          <p:cNvPr id="336" name="Google Shape;336;g2ec42f10ef4_0_48"/>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Merriweather"/>
                <a:ea typeface="Merriweather"/>
                <a:cs typeface="Merriweather"/>
                <a:sym typeface="Merriweather"/>
              </a:rPr>
              <a:t>The mouse/keyboard has stopped working</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ec42f10ef4_0_6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42" name="Google Shape;342;g2ec42f10ef4_0_6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2ec42f10ef4_0_6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2ec42f10ef4_0_60"/>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345" name="Google Shape;345;g2ec42f10ef4_0_60"/>
          <p:cNvSpPr txBox="1"/>
          <p:nvPr/>
        </p:nvSpPr>
        <p:spPr>
          <a:xfrm>
            <a:off x="899475" y="1408100"/>
            <a:ext cx="7106700" cy="31605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lang="en" sz="1600">
                <a:latin typeface="Merriweather"/>
                <a:ea typeface="Merriweather"/>
                <a:cs typeface="Merriweather"/>
                <a:sym typeface="Merriweather"/>
              </a:rPr>
              <a:t>Sometimes your screen  may become completely unresponsive, or blank. When this happens, you won't be able to see anything on the screen.</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0"/>
              </a:spcAft>
              <a:buClr>
                <a:srgbClr val="000000"/>
              </a:buClr>
              <a:buSzPts val="1600"/>
              <a:buFont typeface="Merriweather"/>
              <a:buChar char="○"/>
            </a:pPr>
            <a:r>
              <a:rPr lang="en" sz="1600">
                <a:latin typeface="Merriweather"/>
                <a:ea typeface="Merriweather"/>
                <a:cs typeface="Merriweather"/>
                <a:sym typeface="Merriweather"/>
              </a:rPr>
              <a:t>The computer may just be in Sleep mode. Simply click the mouse or press any key on the keyboard to wake it.</a:t>
            </a:r>
            <a:endParaRPr sz="1600">
              <a:latin typeface="Merriweather"/>
              <a:ea typeface="Merriweather"/>
              <a:cs typeface="Merriweather"/>
              <a:sym typeface="Merriweather"/>
            </a:endParaRPr>
          </a:p>
          <a:p>
            <a:pPr indent="-330200" lvl="1" marL="914400" marR="0" rtl="0" algn="just">
              <a:lnSpc>
                <a:spcPct val="100000"/>
              </a:lnSpc>
              <a:spcBef>
                <a:spcPts val="1000"/>
              </a:spcBef>
              <a:spcAft>
                <a:spcPts val="0"/>
              </a:spcAft>
              <a:buSzPts val="1600"/>
              <a:buFont typeface="Merriweather"/>
              <a:buChar char="○"/>
            </a:pPr>
            <a:r>
              <a:rPr lang="en" sz="1600">
                <a:latin typeface="Merriweather"/>
                <a:ea typeface="Merriweather"/>
                <a:cs typeface="Merriweather"/>
                <a:sym typeface="Merriweather"/>
              </a:rPr>
              <a:t> Make sure the monitor is plugged in and turned on.</a:t>
            </a:r>
            <a:endParaRPr sz="1600">
              <a:latin typeface="Merriweather"/>
              <a:ea typeface="Merriweather"/>
              <a:cs typeface="Merriweather"/>
              <a:sym typeface="Merriweather"/>
            </a:endParaRPr>
          </a:p>
          <a:p>
            <a:pPr indent="-330200" lvl="1" marL="914400" marR="0" rtl="0" algn="just">
              <a:lnSpc>
                <a:spcPct val="100000"/>
              </a:lnSpc>
              <a:spcBef>
                <a:spcPts val="1000"/>
              </a:spcBef>
              <a:spcAft>
                <a:spcPts val="0"/>
              </a:spcAft>
              <a:buSzPts val="1600"/>
              <a:buFont typeface="Merriweather"/>
              <a:buChar char="○"/>
            </a:pPr>
            <a:r>
              <a:rPr lang="en" sz="1600">
                <a:latin typeface="Merriweather"/>
                <a:ea typeface="Merriweather"/>
                <a:cs typeface="Merriweather"/>
                <a:sym typeface="Merriweather"/>
              </a:rPr>
              <a:t>Make sure the computer is plugged in and turned on.</a:t>
            </a:r>
            <a:endParaRPr sz="1600">
              <a:latin typeface="Merriweather"/>
              <a:ea typeface="Merriweather"/>
              <a:cs typeface="Merriweather"/>
              <a:sym typeface="Merriweather"/>
            </a:endParaRPr>
          </a:p>
          <a:p>
            <a:pPr indent="-330200" lvl="1" marL="914400" marR="0" rtl="0" algn="just">
              <a:lnSpc>
                <a:spcPct val="100000"/>
              </a:lnSpc>
              <a:spcBef>
                <a:spcPts val="1000"/>
              </a:spcBef>
              <a:spcAft>
                <a:spcPts val="1000"/>
              </a:spcAft>
              <a:buSzPts val="1600"/>
              <a:buFont typeface="Merriweather"/>
              <a:buChar char="○"/>
            </a:pPr>
            <a:r>
              <a:rPr lang="en" sz="1600">
                <a:latin typeface="Merriweather"/>
                <a:ea typeface="Merriweather"/>
                <a:cs typeface="Merriweather"/>
                <a:sym typeface="Merriweather"/>
              </a:rPr>
              <a:t>If you're using a desktop computer, make sure the monitor cable is properly connected to the computer tower and the monitor.</a:t>
            </a:r>
            <a:endParaRPr sz="1600">
              <a:latin typeface="Merriweather"/>
              <a:ea typeface="Merriweather"/>
              <a:cs typeface="Merriweather"/>
              <a:sym typeface="Merriweather"/>
            </a:endParaRPr>
          </a:p>
        </p:txBody>
      </p:sp>
      <p:sp>
        <p:nvSpPr>
          <p:cNvPr id="346" name="Google Shape;346;g2ec42f10ef4_0_60"/>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Merriweather"/>
                <a:ea typeface="Merriweather"/>
                <a:cs typeface="Merriweather"/>
                <a:sym typeface="Merriweather"/>
              </a:rPr>
              <a:t>The screen is blank</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2ec42f10ef4_0_7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52" name="Google Shape;352;g2ec42f10ef4_0_7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2ec42f10ef4_0_74"/>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g2ec42f10ef4_0_74"/>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355" name="Google Shape;355;g2ec42f10ef4_0_74"/>
          <p:cNvSpPr txBox="1"/>
          <p:nvPr/>
        </p:nvSpPr>
        <p:spPr>
          <a:xfrm>
            <a:off x="899475" y="1408100"/>
            <a:ext cx="7106700" cy="32787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lang="en" sz="1600">
                <a:latin typeface="Merriweather"/>
                <a:ea typeface="Merriweather"/>
                <a:cs typeface="Merriweather"/>
                <a:sym typeface="Merriweather"/>
              </a:rPr>
              <a:t>Sometimes your screen may not hear anything on your computer. </a:t>
            </a:r>
            <a:endParaRPr sz="1600">
              <a:latin typeface="Merriweather"/>
              <a:ea typeface="Merriweather"/>
              <a:cs typeface="Merriweather"/>
              <a:sym typeface="Merriweather"/>
            </a:endParaRPr>
          </a:p>
          <a:p>
            <a:pPr indent="-330200" lvl="1" marL="914400" marR="0" rtl="0" algn="just">
              <a:lnSpc>
                <a:spcPct val="100000"/>
              </a:lnSpc>
              <a:spcBef>
                <a:spcPts val="1000"/>
              </a:spcBef>
              <a:spcAft>
                <a:spcPts val="0"/>
              </a:spcAft>
              <a:buSzPts val="1600"/>
              <a:buFont typeface="Merriweather"/>
              <a:buChar char="○"/>
            </a:pPr>
            <a:r>
              <a:rPr lang="en" sz="1600">
                <a:latin typeface="Merriweather"/>
                <a:ea typeface="Merriweather"/>
                <a:cs typeface="Merriweather"/>
                <a:sym typeface="Merriweather"/>
              </a:rPr>
              <a:t>Check the volume level. Click the audio button in the bottom-right corner of the screen to make sure the sound is turned on and the volume is up.</a:t>
            </a:r>
            <a:endParaRPr sz="1600">
              <a:latin typeface="Merriweather"/>
              <a:ea typeface="Merriweather"/>
              <a:cs typeface="Merriweather"/>
              <a:sym typeface="Merriweather"/>
            </a:endParaRPr>
          </a:p>
          <a:p>
            <a:pPr indent="-330200" lvl="1" marL="914400" marR="0" rtl="0" algn="just">
              <a:lnSpc>
                <a:spcPct val="100000"/>
              </a:lnSpc>
              <a:spcBef>
                <a:spcPts val="1000"/>
              </a:spcBef>
              <a:spcAft>
                <a:spcPts val="0"/>
              </a:spcAft>
              <a:buSzPts val="1600"/>
              <a:buFont typeface="Merriweather"/>
              <a:buChar char="○"/>
            </a:pPr>
            <a:r>
              <a:rPr lang="en" sz="1600">
                <a:latin typeface="Merriweather"/>
                <a:ea typeface="Merriweather"/>
                <a:cs typeface="Merriweather"/>
                <a:sym typeface="Merriweather"/>
              </a:rPr>
              <a:t>Check the audio player controls. Many audio and video players will have their own separate audio controls. Make sure the sound is turned on and the volume is up in the player.</a:t>
            </a:r>
            <a:endParaRPr sz="1600">
              <a:latin typeface="Merriweather"/>
              <a:ea typeface="Merriweather"/>
              <a:cs typeface="Merriweather"/>
              <a:sym typeface="Merriweather"/>
            </a:endParaRPr>
          </a:p>
          <a:p>
            <a:pPr indent="-330200" lvl="1" marL="914400" marR="0" rtl="0" algn="just">
              <a:lnSpc>
                <a:spcPct val="100000"/>
              </a:lnSpc>
              <a:spcBef>
                <a:spcPts val="1000"/>
              </a:spcBef>
              <a:spcAft>
                <a:spcPts val="1000"/>
              </a:spcAft>
              <a:buSzPts val="1600"/>
              <a:buFont typeface="Merriweather"/>
              <a:buChar char="○"/>
            </a:pPr>
            <a:r>
              <a:rPr lang="en" sz="1600">
                <a:latin typeface="Merriweather"/>
                <a:ea typeface="Merriweather"/>
                <a:cs typeface="Merriweather"/>
                <a:sym typeface="Merriweather"/>
              </a:rPr>
              <a:t>Connect headphones to the computer to determine if you can hear sound from the headphones.</a:t>
            </a:r>
            <a:endParaRPr sz="1600">
              <a:latin typeface="Merriweather"/>
              <a:ea typeface="Merriweather"/>
              <a:cs typeface="Merriweather"/>
              <a:sym typeface="Merriweather"/>
            </a:endParaRPr>
          </a:p>
        </p:txBody>
      </p:sp>
      <p:sp>
        <p:nvSpPr>
          <p:cNvPr id="356" name="Google Shape;356;g2ec42f10ef4_0_74"/>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Merriweather"/>
                <a:ea typeface="Merriweather"/>
                <a:cs typeface="Merriweather"/>
                <a:sym typeface="Merriweather"/>
              </a:rPr>
              <a:t>Cannot hear the sound on  computer</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2ec42f10ef4_0_8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62" name="Google Shape;362;g2ec42f10ef4_0_8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g2ec42f10ef4_0_87"/>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2ec42f10ef4_0_87"/>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365" name="Google Shape;365;g2ec42f10ef4_0_87"/>
          <p:cNvSpPr txBox="1"/>
          <p:nvPr/>
        </p:nvSpPr>
        <p:spPr>
          <a:xfrm>
            <a:off x="0" y="1205425"/>
            <a:ext cx="7449000" cy="1544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1000"/>
              </a:spcAft>
              <a:buClr>
                <a:srgbClr val="000000"/>
              </a:buClr>
              <a:buSzPts val="1600"/>
              <a:buFont typeface="Merriweather"/>
              <a:buChar char="○"/>
            </a:pPr>
            <a:r>
              <a:rPr lang="en" sz="1600">
                <a:latin typeface="Merriweather"/>
                <a:ea typeface="Merriweather"/>
                <a:cs typeface="Merriweather"/>
                <a:sym typeface="Merriweather"/>
              </a:rPr>
              <a:t>Check the cables. Make sure external speakers are plugged in, turned on, and connected to the correct audio port or a USB port. If your computer has color-coded ports, the audio output port will usually be green.</a:t>
            </a:r>
            <a:endParaRPr sz="1600">
              <a:latin typeface="Merriweather"/>
              <a:ea typeface="Merriweather"/>
              <a:cs typeface="Merriweather"/>
              <a:sym typeface="Merriweather"/>
            </a:endParaRPr>
          </a:p>
        </p:txBody>
      </p:sp>
      <p:sp>
        <p:nvSpPr>
          <p:cNvPr id="366" name="Google Shape;366;g2ec42f10ef4_0_87"/>
          <p:cNvSpPr txBox="1"/>
          <p:nvPr/>
        </p:nvSpPr>
        <p:spPr>
          <a:xfrm>
            <a:off x="905875" y="1025463"/>
            <a:ext cx="724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800"/>
              <a:buFont typeface="Arial"/>
              <a:buNone/>
            </a:pPr>
            <a:r>
              <a:rPr b="1" lang="en" sz="1800">
                <a:latin typeface="Merriweather"/>
                <a:ea typeface="Merriweather"/>
                <a:cs typeface="Merriweather"/>
                <a:sym typeface="Merriweather"/>
              </a:rPr>
              <a:t>Cannot hear the sound on  computer(cont.)</a:t>
            </a:r>
            <a:endParaRPr b="1" i="0" sz="1800" u="none" cap="none" strike="noStrike">
              <a:solidFill>
                <a:srgbClr val="000000"/>
              </a:solidFill>
              <a:latin typeface="Merriweather"/>
              <a:ea typeface="Merriweather"/>
              <a:cs typeface="Merriweather"/>
              <a:sym typeface="Merriweather"/>
            </a:endParaRPr>
          </a:p>
        </p:txBody>
      </p:sp>
      <p:pic>
        <p:nvPicPr>
          <p:cNvPr id="367" name="Google Shape;367;g2ec42f10ef4_0_87"/>
          <p:cNvPicPr preferRelativeResize="0"/>
          <p:nvPr/>
        </p:nvPicPr>
        <p:blipFill>
          <a:blip r:embed="rId3">
            <a:alphaModFix/>
          </a:blip>
          <a:stretch>
            <a:fillRect/>
          </a:stretch>
        </p:blipFill>
        <p:spPr>
          <a:xfrm>
            <a:off x="2140625" y="2918375"/>
            <a:ext cx="4019500" cy="1719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84" name="Google Shape;84;p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
          <p:cNvSpPr txBox="1"/>
          <p:nvPr>
            <p:ph idx="4294967295" type="ctrTitle"/>
          </p:nvPr>
        </p:nvSpPr>
        <p:spPr>
          <a:xfrm>
            <a:off x="1820700" y="39967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a:t>
            </a:r>
            <a:endParaRPr b="1" i="0" sz="2700" u="none" cap="none" strike="noStrike">
              <a:solidFill>
                <a:srgbClr val="198754"/>
              </a:solidFill>
              <a:latin typeface="Roboto Slab"/>
              <a:ea typeface="Roboto Slab"/>
              <a:cs typeface="Roboto Slab"/>
              <a:sym typeface="Roboto Slab"/>
            </a:endParaRPr>
          </a:p>
        </p:txBody>
      </p:sp>
      <p:sp>
        <p:nvSpPr>
          <p:cNvPr id="87" name="Google Shape;87;p3"/>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How to access Windows 10 troubleshooter?</a:t>
            </a:r>
            <a:endParaRPr b="1" i="0" sz="1800" u="none" cap="none" strike="noStrike">
              <a:solidFill>
                <a:srgbClr val="000000"/>
              </a:solidFill>
              <a:latin typeface="Merriweather"/>
              <a:ea typeface="Merriweather"/>
              <a:cs typeface="Merriweather"/>
              <a:sym typeface="Merriweather"/>
            </a:endParaRPr>
          </a:p>
        </p:txBody>
      </p:sp>
      <p:sp>
        <p:nvSpPr>
          <p:cNvPr id="88" name="Google Shape;88;p3"/>
          <p:cNvSpPr txBox="1"/>
          <p:nvPr/>
        </p:nvSpPr>
        <p:spPr>
          <a:xfrm>
            <a:off x="968175" y="1408100"/>
            <a:ext cx="7106700" cy="1298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You can access the Troubleshooter in Windows 10 by opening Settings and clicking on Update and Security, followed by the Troubleshoot tab.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This will bring you to the Troubleshoot screen</a:t>
            </a:r>
            <a:endParaRPr b="0" i="0" sz="1600" u="none" cap="none" strike="noStrike">
              <a:solidFill>
                <a:srgbClr val="000000"/>
              </a:solidFill>
              <a:latin typeface="Merriweather"/>
              <a:ea typeface="Merriweather"/>
              <a:cs typeface="Merriweather"/>
              <a:sym typeface="Merriweather"/>
            </a:endParaRPr>
          </a:p>
        </p:txBody>
      </p:sp>
      <p:pic>
        <p:nvPicPr>
          <p:cNvPr id="89" name="Google Shape;89;p3"/>
          <p:cNvPicPr preferRelativeResize="0"/>
          <p:nvPr/>
        </p:nvPicPr>
        <p:blipFill rotWithShape="1">
          <a:blip r:embed="rId3">
            <a:alphaModFix/>
          </a:blip>
          <a:srcRect b="0" l="0" r="0" t="0"/>
          <a:stretch/>
        </p:blipFill>
        <p:spPr>
          <a:xfrm>
            <a:off x="1403611" y="2706200"/>
            <a:ext cx="5899077" cy="2163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7"/>
          <p:cNvSpPr txBox="1"/>
          <p:nvPr>
            <p:ph idx="4294967295" type="ctrTitle"/>
          </p:nvPr>
        </p:nvSpPr>
        <p:spPr>
          <a:xfrm>
            <a:off x="1097900" y="1111225"/>
            <a:ext cx="52305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4300" u="none" cap="none" strike="noStrike">
                <a:solidFill>
                  <a:srgbClr val="198754"/>
                </a:solidFill>
                <a:latin typeface="Roboto Slab"/>
                <a:ea typeface="Roboto Slab"/>
                <a:cs typeface="Roboto Slab"/>
                <a:sym typeface="Roboto Slab"/>
              </a:rPr>
              <a:t>Let’s do some exercises!</a:t>
            </a:r>
            <a:endParaRPr b="1" i="0" sz="4300" u="none" cap="none" strike="noStrike">
              <a:solidFill>
                <a:srgbClr val="198754"/>
              </a:solidFill>
              <a:latin typeface="Roboto Slab"/>
              <a:ea typeface="Roboto Slab"/>
              <a:cs typeface="Roboto Slab"/>
              <a:sym typeface="Roboto Slab"/>
            </a:endParaRPr>
          </a:p>
        </p:txBody>
      </p:sp>
      <p:sp>
        <p:nvSpPr>
          <p:cNvPr id="373" name="Google Shape;373;p3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pic>
        <p:nvPicPr>
          <p:cNvPr id="374" name="Google Shape;374;p37"/>
          <p:cNvPicPr preferRelativeResize="0"/>
          <p:nvPr/>
        </p:nvPicPr>
        <p:blipFill rotWithShape="1">
          <a:blip r:embed="rId3">
            <a:alphaModFix/>
          </a:blip>
          <a:srcRect b="0" l="0" r="0" t="0"/>
          <a:stretch/>
        </p:blipFill>
        <p:spPr>
          <a:xfrm>
            <a:off x="4994700" y="1647275"/>
            <a:ext cx="2920650" cy="2920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8" name="Shape 378"/>
        <p:cNvGrpSpPr/>
        <p:nvPr/>
      </p:nvGrpSpPr>
      <p:grpSpPr>
        <a:xfrm>
          <a:off x="0" y="0"/>
          <a:ext cx="0" cy="0"/>
          <a:chOff x="0" y="0"/>
          <a:chExt cx="0" cy="0"/>
        </a:xfrm>
      </p:grpSpPr>
      <p:sp>
        <p:nvSpPr>
          <p:cNvPr id="379" name="Google Shape;379;p38"/>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38"/>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81" name="Google Shape;381;p38"/>
          <p:cNvSpPr txBox="1"/>
          <p:nvPr>
            <p:ph idx="4294967295" type="ctrTitle"/>
          </p:nvPr>
        </p:nvSpPr>
        <p:spPr>
          <a:xfrm>
            <a:off x="3414025" y="295400"/>
            <a:ext cx="31344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a:t>
            </a:r>
            <a:endParaRPr b="1" i="0" sz="3000" u="none" cap="none" strike="noStrike">
              <a:solidFill>
                <a:srgbClr val="198754"/>
              </a:solidFill>
              <a:latin typeface="Roboto Slab"/>
              <a:ea typeface="Roboto Slab"/>
              <a:cs typeface="Roboto Slab"/>
              <a:sym typeface="Roboto Slab"/>
            </a:endParaRPr>
          </a:p>
        </p:txBody>
      </p:sp>
      <p:sp>
        <p:nvSpPr>
          <p:cNvPr id="382" name="Google Shape;382;p38"/>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8"/>
          <p:cNvSpPr txBox="1"/>
          <p:nvPr/>
        </p:nvSpPr>
        <p:spPr>
          <a:xfrm>
            <a:off x="816450" y="908900"/>
            <a:ext cx="7511100" cy="35928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15000"/>
              </a:lnSpc>
              <a:spcBef>
                <a:spcPts val="0"/>
              </a:spcBef>
              <a:spcAft>
                <a:spcPts val="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You're trying to connect to a remote server via SSH, but you're unable to establish a connection. Which command can you use to check the network connectivity between your system and the server, and what options should you use to troubleshoot the issue?</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15000"/>
              </a:lnSpc>
              <a:spcBef>
                <a:spcPts val="1000"/>
              </a:spcBef>
              <a:spcAft>
                <a:spcPts val="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 web server is not responding to requests, and you suspect that one of the services has stopped working. Which command can you use to check the status of the web server service, and what options should you use to troubleshoot the issue?</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15000"/>
              </a:lnSpc>
              <a:spcBef>
                <a:spcPts val="1000"/>
              </a:spcBef>
              <a:spcAft>
                <a:spcPts val="100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 computer is running slowly, and you suspect that one of the processes is consuming too much CPU or memory. Which command can you use to view the running processes, and what options should you use to identify the process that's causing the issue?</a:t>
            </a:r>
            <a:endParaRPr b="0" i="0" sz="15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7" name="Shape 387"/>
        <p:cNvGrpSpPr/>
        <p:nvPr/>
      </p:nvGrpSpPr>
      <p:grpSpPr>
        <a:xfrm>
          <a:off x="0" y="0"/>
          <a:ext cx="0" cy="0"/>
          <a:chOff x="0" y="0"/>
          <a:chExt cx="0" cy="0"/>
        </a:xfrm>
      </p:grpSpPr>
      <p:sp>
        <p:nvSpPr>
          <p:cNvPr id="388" name="Google Shape;388;p39"/>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9"/>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90" name="Google Shape;390;p39"/>
          <p:cNvSpPr txBox="1"/>
          <p:nvPr>
            <p:ph idx="4294967295" type="ctrTitle"/>
          </p:nvPr>
        </p:nvSpPr>
        <p:spPr>
          <a:xfrm>
            <a:off x="2876100" y="376500"/>
            <a:ext cx="36954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 (cont.)</a:t>
            </a:r>
            <a:endParaRPr b="1" i="0" sz="3000" u="none" cap="none" strike="noStrike">
              <a:solidFill>
                <a:srgbClr val="198754"/>
              </a:solidFill>
              <a:latin typeface="Roboto Slab"/>
              <a:ea typeface="Roboto Slab"/>
              <a:cs typeface="Roboto Slab"/>
              <a:sym typeface="Roboto Slab"/>
            </a:endParaRPr>
          </a:p>
        </p:txBody>
      </p:sp>
      <p:sp>
        <p:nvSpPr>
          <p:cNvPr id="391" name="Google Shape;391;p39"/>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9"/>
          <p:cNvSpPr txBox="1"/>
          <p:nvPr/>
        </p:nvSpPr>
        <p:spPr>
          <a:xfrm>
            <a:off x="266425" y="1082675"/>
            <a:ext cx="82281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2900"/>
              </a:spcBef>
              <a:spcAft>
                <a:spcPts val="1000"/>
              </a:spcAft>
              <a:buClr>
                <a:srgbClr val="000000"/>
              </a:buClr>
              <a:buSzPts val="1600"/>
              <a:buFont typeface="Arial"/>
              <a:buNone/>
            </a:pPr>
            <a:r>
              <a:t/>
            </a:r>
            <a:endParaRPr b="0" i="0" sz="1600" u="none" cap="none" strike="noStrike">
              <a:solidFill>
                <a:schemeClr val="dk1"/>
              </a:solidFill>
              <a:latin typeface="Merriweather"/>
              <a:ea typeface="Merriweather"/>
              <a:cs typeface="Merriweather"/>
              <a:sym typeface="Merriweather"/>
            </a:endParaRPr>
          </a:p>
        </p:txBody>
      </p:sp>
      <p:sp>
        <p:nvSpPr>
          <p:cNvPr id="393" name="Google Shape;393;p39"/>
          <p:cNvSpPr txBox="1"/>
          <p:nvPr/>
        </p:nvSpPr>
        <p:spPr>
          <a:xfrm>
            <a:off x="816450" y="908900"/>
            <a:ext cx="7511100" cy="35928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15000"/>
              </a:lnSpc>
              <a:spcBef>
                <a:spcPts val="0"/>
              </a:spcBef>
              <a:spcAft>
                <a:spcPts val="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You're having issues with your Wi-Fi connection, and you suspect that the wireless network interface is not working properly. Which command can you use to check the status of the wireless network interface, and what options should you use to troubleshoot the issue?</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15000"/>
              </a:lnSpc>
              <a:spcBef>
                <a:spcPts val="1000"/>
              </a:spcBef>
              <a:spcAft>
                <a:spcPts val="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You're experiencing issues with your hard drive, and you suspect that there might be some bad sectors. Which command can you use to check the disk for errors, and what options should you use to troubleshoot the issue?</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15000"/>
              </a:lnSpc>
              <a:spcBef>
                <a:spcPts val="1000"/>
              </a:spcBef>
              <a:spcAft>
                <a:spcPts val="100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 computer is not booting up properly, and you suspect that there might be some issues with the system files. Which command can you use to check the integrity of the system files, and what options should you use to troubleshoot the issue?</a:t>
            </a:r>
            <a:endParaRPr b="0" i="0" sz="15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7" name="Shape 397"/>
        <p:cNvGrpSpPr/>
        <p:nvPr/>
      </p:nvGrpSpPr>
      <p:grpSpPr>
        <a:xfrm>
          <a:off x="0" y="0"/>
          <a:ext cx="0" cy="0"/>
          <a:chOff x="0" y="0"/>
          <a:chExt cx="0" cy="0"/>
        </a:xfrm>
      </p:grpSpPr>
      <p:sp>
        <p:nvSpPr>
          <p:cNvPr id="398" name="Google Shape;398;p42"/>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42"/>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00" name="Google Shape;400;p42"/>
          <p:cNvSpPr txBox="1"/>
          <p:nvPr>
            <p:ph idx="4294967295" type="ctrTitle"/>
          </p:nvPr>
        </p:nvSpPr>
        <p:spPr>
          <a:xfrm>
            <a:off x="2876100" y="376500"/>
            <a:ext cx="36954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 (cont.)</a:t>
            </a:r>
            <a:endParaRPr b="1" i="0" sz="3000" u="none" cap="none" strike="noStrike">
              <a:solidFill>
                <a:srgbClr val="198754"/>
              </a:solidFill>
              <a:latin typeface="Roboto Slab"/>
              <a:ea typeface="Roboto Slab"/>
              <a:cs typeface="Roboto Slab"/>
              <a:sym typeface="Roboto Slab"/>
            </a:endParaRPr>
          </a:p>
        </p:txBody>
      </p:sp>
      <p:sp>
        <p:nvSpPr>
          <p:cNvPr id="401" name="Google Shape;401;p42"/>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2"/>
          <p:cNvSpPr txBox="1"/>
          <p:nvPr/>
        </p:nvSpPr>
        <p:spPr>
          <a:xfrm>
            <a:off x="266425" y="1082675"/>
            <a:ext cx="82281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2900"/>
              </a:spcBef>
              <a:spcAft>
                <a:spcPts val="1000"/>
              </a:spcAft>
              <a:buClr>
                <a:srgbClr val="000000"/>
              </a:buClr>
              <a:buSzPts val="1600"/>
              <a:buFont typeface="Arial"/>
              <a:buNone/>
            </a:pPr>
            <a:r>
              <a:t/>
            </a:r>
            <a:endParaRPr b="0" i="0" sz="1600" u="none" cap="none" strike="noStrike">
              <a:solidFill>
                <a:schemeClr val="dk1"/>
              </a:solidFill>
              <a:latin typeface="Merriweather"/>
              <a:ea typeface="Merriweather"/>
              <a:cs typeface="Merriweather"/>
              <a:sym typeface="Merriweather"/>
            </a:endParaRPr>
          </a:p>
        </p:txBody>
      </p:sp>
      <p:sp>
        <p:nvSpPr>
          <p:cNvPr id="403" name="Google Shape;403;p42"/>
          <p:cNvSpPr txBox="1"/>
          <p:nvPr/>
        </p:nvSpPr>
        <p:spPr>
          <a:xfrm>
            <a:off x="816450" y="908900"/>
            <a:ext cx="7511100" cy="35928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15000"/>
              </a:lnSpc>
              <a:spcBef>
                <a:spcPts val="0"/>
              </a:spcBef>
              <a:spcAft>
                <a:spcPts val="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 computer is not displaying the correct time, and you suspect that the system clock might be out of sync. Which command can you use to check the time settings, and what options should you use to troubleshoot the issue?</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15000"/>
              </a:lnSpc>
              <a:spcBef>
                <a:spcPts val="1000"/>
              </a:spcBef>
              <a:spcAft>
                <a:spcPts val="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You're unable to access a particular website, and you suspect that the website might be blocked by a firewall. Which command can you use to check the firewall settings, and what options should you use to troubleshoot the issue?</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15000"/>
              </a:lnSpc>
              <a:spcBef>
                <a:spcPts val="1000"/>
              </a:spcBef>
              <a:spcAft>
                <a:spcPts val="100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 computer is not recognizing a peripheral device, and you suspect that there might be some issues with the device driver. Which command can you use to check the device driver settings, and what options should you use to troubleshoot the issue?</a:t>
            </a:r>
            <a:endParaRPr b="0" i="0" sz="15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7" name="Shape 407"/>
        <p:cNvGrpSpPr/>
        <p:nvPr/>
      </p:nvGrpSpPr>
      <p:grpSpPr>
        <a:xfrm>
          <a:off x="0" y="0"/>
          <a:ext cx="0" cy="0"/>
          <a:chOff x="0" y="0"/>
          <a:chExt cx="0" cy="0"/>
        </a:xfrm>
      </p:grpSpPr>
      <p:sp>
        <p:nvSpPr>
          <p:cNvPr id="408" name="Google Shape;408;p43"/>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3"/>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10" name="Google Shape;410;p43"/>
          <p:cNvSpPr txBox="1"/>
          <p:nvPr>
            <p:ph idx="4294967295" type="ctrTitle"/>
          </p:nvPr>
        </p:nvSpPr>
        <p:spPr>
          <a:xfrm>
            <a:off x="2876100" y="376500"/>
            <a:ext cx="36954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 (cont.)</a:t>
            </a:r>
            <a:endParaRPr b="1" i="0" sz="3000" u="none" cap="none" strike="noStrike">
              <a:solidFill>
                <a:srgbClr val="198754"/>
              </a:solidFill>
              <a:latin typeface="Roboto Slab"/>
              <a:ea typeface="Roboto Slab"/>
              <a:cs typeface="Roboto Slab"/>
              <a:sym typeface="Roboto Slab"/>
            </a:endParaRPr>
          </a:p>
        </p:txBody>
      </p:sp>
      <p:sp>
        <p:nvSpPr>
          <p:cNvPr id="411" name="Google Shape;411;p43"/>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3"/>
          <p:cNvSpPr txBox="1"/>
          <p:nvPr/>
        </p:nvSpPr>
        <p:spPr>
          <a:xfrm>
            <a:off x="266425" y="1082675"/>
            <a:ext cx="82281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2900"/>
              </a:spcBef>
              <a:spcAft>
                <a:spcPts val="1000"/>
              </a:spcAft>
              <a:buClr>
                <a:srgbClr val="000000"/>
              </a:buClr>
              <a:buSzPts val="1600"/>
              <a:buFont typeface="Arial"/>
              <a:buNone/>
            </a:pPr>
            <a:r>
              <a:t/>
            </a:r>
            <a:endParaRPr b="0" i="0" sz="1600" u="none" cap="none" strike="noStrike">
              <a:solidFill>
                <a:schemeClr val="dk1"/>
              </a:solidFill>
              <a:latin typeface="Merriweather"/>
              <a:ea typeface="Merriweather"/>
              <a:cs typeface="Merriweather"/>
              <a:sym typeface="Merriweather"/>
            </a:endParaRPr>
          </a:p>
        </p:txBody>
      </p:sp>
      <p:sp>
        <p:nvSpPr>
          <p:cNvPr id="413" name="Google Shape;413;p43"/>
          <p:cNvSpPr txBox="1"/>
          <p:nvPr/>
        </p:nvSpPr>
        <p:spPr>
          <a:xfrm>
            <a:off x="816450" y="908900"/>
            <a:ext cx="7511100" cy="35928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15000"/>
              </a:lnSpc>
              <a:spcBef>
                <a:spcPts val="0"/>
              </a:spcBef>
              <a:spcAft>
                <a:spcPts val="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You're having issues with your VPN connection, and you suspect that the VPN client might be misconfigured. Which command can you use to check the VPN client settings, and what options should you use to troubleshoot the issue?</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15000"/>
              </a:lnSpc>
              <a:spcBef>
                <a:spcPts val="1000"/>
              </a:spcBef>
              <a:spcAft>
                <a:spcPts val="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 computer is not shutting down properly, and you suspect that there might be some issues with the shutdown process. Which command can you use to check the shutdown settings, and what options should you use to troubleshoot the issue?</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15000"/>
              </a:lnSpc>
              <a:spcBef>
                <a:spcPts val="1000"/>
              </a:spcBef>
              <a:spcAft>
                <a:spcPts val="100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 computer is not playing audio, and you suspect that there might be some issues with the audio driver. Which command can you use to check the audio settings, and what options should you use to troubleshoot the issue?</a:t>
            </a:r>
            <a:endParaRPr b="0" i="0" sz="15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7" name="Shape 417"/>
        <p:cNvGrpSpPr/>
        <p:nvPr/>
      </p:nvGrpSpPr>
      <p:grpSpPr>
        <a:xfrm>
          <a:off x="0" y="0"/>
          <a:ext cx="0" cy="0"/>
          <a:chOff x="0" y="0"/>
          <a:chExt cx="0" cy="0"/>
        </a:xfrm>
      </p:grpSpPr>
      <p:sp>
        <p:nvSpPr>
          <p:cNvPr id="418" name="Google Shape;418;p44"/>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44"/>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20" name="Google Shape;420;p44"/>
          <p:cNvSpPr txBox="1"/>
          <p:nvPr>
            <p:ph idx="4294967295" type="ctrTitle"/>
          </p:nvPr>
        </p:nvSpPr>
        <p:spPr>
          <a:xfrm>
            <a:off x="2876100" y="376500"/>
            <a:ext cx="36954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 (cont.)</a:t>
            </a:r>
            <a:endParaRPr b="1" i="0" sz="3000" u="none" cap="none" strike="noStrike">
              <a:solidFill>
                <a:srgbClr val="198754"/>
              </a:solidFill>
              <a:latin typeface="Roboto Slab"/>
              <a:ea typeface="Roboto Slab"/>
              <a:cs typeface="Roboto Slab"/>
              <a:sym typeface="Roboto Slab"/>
            </a:endParaRPr>
          </a:p>
        </p:txBody>
      </p:sp>
      <p:sp>
        <p:nvSpPr>
          <p:cNvPr id="421" name="Google Shape;421;p44"/>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4"/>
          <p:cNvSpPr txBox="1"/>
          <p:nvPr/>
        </p:nvSpPr>
        <p:spPr>
          <a:xfrm>
            <a:off x="266425" y="1082675"/>
            <a:ext cx="82281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2900"/>
              </a:spcBef>
              <a:spcAft>
                <a:spcPts val="1000"/>
              </a:spcAft>
              <a:buClr>
                <a:srgbClr val="000000"/>
              </a:buClr>
              <a:buSzPts val="1600"/>
              <a:buFont typeface="Arial"/>
              <a:buNone/>
            </a:pPr>
            <a:r>
              <a:t/>
            </a:r>
            <a:endParaRPr b="0" i="0" sz="1600" u="none" cap="none" strike="noStrike">
              <a:solidFill>
                <a:schemeClr val="dk1"/>
              </a:solidFill>
              <a:latin typeface="Merriweather"/>
              <a:ea typeface="Merriweather"/>
              <a:cs typeface="Merriweather"/>
              <a:sym typeface="Merriweather"/>
            </a:endParaRPr>
          </a:p>
        </p:txBody>
      </p:sp>
      <p:sp>
        <p:nvSpPr>
          <p:cNvPr id="423" name="Google Shape;423;p44"/>
          <p:cNvSpPr txBox="1"/>
          <p:nvPr/>
        </p:nvSpPr>
        <p:spPr>
          <a:xfrm>
            <a:off x="816450" y="908900"/>
            <a:ext cx="7511100" cy="24024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15000"/>
              </a:lnSpc>
              <a:spcBef>
                <a:spcPts val="0"/>
              </a:spcBef>
              <a:spcAft>
                <a:spcPts val="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You're trying to install a new software program, but the installation fails with an error message. What steps can you take to diagnose the problem, and what software tools can you use to troubleshoot the issue?</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15000"/>
              </a:lnSpc>
              <a:spcBef>
                <a:spcPts val="1000"/>
              </a:spcBef>
              <a:spcAft>
                <a:spcPts val="100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 computer is displaying an error message indicating that a particular system file is missing or corrupted, and you suspect that there might be some issues with the operating system. What steps can you take to diagnose the problem, and what software tools can you use to troubleshoot the issue?</a:t>
            </a:r>
            <a:endParaRPr b="0" i="0" sz="15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45"/>
          <p:cNvPicPr preferRelativeResize="0"/>
          <p:nvPr/>
        </p:nvPicPr>
        <p:blipFill rotWithShape="1">
          <a:blip r:embed="rId3">
            <a:alphaModFix/>
          </a:blip>
          <a:srcRect b="7746" l="12396" r="13103" t="7125"/>
          <a:stretch/>
        </p:blipFill>
        <p:spPr>
          <a:xfrm>
            <a:off x="5158250" y="1344025"/>
            <a:ext cx="2943175" cy="3486924"/>
          </a:xfrm>
          <a:prstGeom prst="rect">
            <a:avLst/>
          </a:prstGeom>
          <a:noFill/>
          <a:ln>
            <a:noFill/>
          </a:ln>
        </p:spPr>
      </p:pic>
      <p:sp>
        <p:nvSpPr>
          <p:cNvPr id="429" name="Google Shape;429;p45"/>
          <p:cNvSpPr txBox="1"/>
          <p:nvPr>
            <p:ph idx="4294967295" type="ctrTitle"/>
          </p:nvPr>
        </p:nvSpPr>
        <p:spPr>
          <a:xfrm>
            <a:off x="1097900" y="1111225"/>
            <a:ext cx="39627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6000" u="none" cap="none" strike="noStrike">
                <a:solidFill>
                  <a:srgbClr val="198754"/>
                </a:solidFill>
                <a:latin typeface="Roboto Slab"/>
                <a:ea typeface="Roboto Slab"/>
                <a:cs typeface="Roboto Slab"/>
                <a:sym typeface="Roboto Slab"/>
              </a:rPr>
              <a:t>Thanks!</a:t>
            </a:r>
            <a:endParaRPr b="1" i="0" sz="6000" u="none" cap="none" strike="noStrike">
              <a:solidFill>
                <a:srgbClr val="198754"/>
              </a:solidFill>
              <a:latin typeface="Roboto Slab"/>
              <a:ea typeface="Roboto Slab"/>
              <a:cs typeface="Roboto Slab"/>
              <a:sym typeface="Roboto Slab"/>
            </a:endParaRPr>
          </a:p>
        </p:txBody>
      </p:sp>
      <p:sp>
        <p:nvSpPr>
          <p:cNvPr id="430" name="Google Shape;430;p4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95" name="Google Shape;95;p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
          <p:cNvSpPr txBox="1"/>
          <p:nvPr>
            <p:ph idx="4294967295" type="ctrTitle"/>
          </p:nvPr>
        </p:nvSpPr>
        <p:spPr>
          <a:xfrm>
            <a:off x="1764000" y="399675"/>
            <a:ext cx="56217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98" name="Google Shape;98;p4"/>
          <p:cNvSpPr txBox="1"/>
          <p:nvPr/>
        </p:nvSpPr>
        <p:spPr>
          <a:xfrm>
            <a:off x="775600" y="1069800"/>
            <a:ext cx="4225500" cy="38028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first option on this screen asks if you want to be notified before Windows runs a troubleshooter.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By default, if a problem occurs and a troubleshooter could help, Windows will ask if you want to run a troubleshooter.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However, you can also configure this option to run a troubleshooter automatically -- with or without notifying you -- or to disable troubleshooting altogether</a:t>
            </a:r>
            <a:endParaRPr b="0" i="0" sz="1600" u="none" cap="none" strike="noStrike">
              <a:solidFill>
                <a:srgbClr val="000000"/>
              </a:solidFill>
              <a:latin typeface="Merriweather"/>
              <a:ea typeface="Merriweather"/>
              <a:cs typeface="Merriweather"/>
              <a:sym typeface="Merriweather"/>
            </a:endParaRPr>
          </a:p>
        </p:txBody>
      </p:sp>
      <p:pic>
        <p:nvPicPr>
          <p:cNvPr id="99" name="Google Shape;99;p4"/>
          <p:cNvPicPr preferRelativeResize="0"/>
          <p:nvPr/>
        </p:nvPicPr>
        <p:blipFill rotWithShape="1">
          <a:blip r:embed="rId3">
            <a:alphaModFix/>
          </a:blip>
          <a:srcRect b="0" l="0" r="57180" t="0"/>
          <a:stretch/>
        </p:blipFill>
        <p:spPr>
          <a:xfrm>
            <a:off x="5240275" y="1324938"/>
            <a:ext cx="3663975" cy="313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05" name="Google Shape;105;p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108" name="Google Shape;108;p5"/>
          <p:cNvSpPr txBox="1"/>
          <p:nvPr/>
        </p:nvSpPr>
        <p:spPr>
          <a:xfrm>
            <a:off x="830775" y="915975"/>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Troubleshooting history</a:t>
            </a:r>
            <a:endParaRPr b="1" i="0" sz="1800" u="none" cap="none" strike="noStrike">
              <a:solidFill>
                <a:srgbClr val="000000"/>
              </a:solidFill>
              <a:latin typeface="Merriweather"/>
              <a:ea typeface="Merriweather"/>
              <a:cs typeface="Merriweather"/>
              <a:sym typeface="Merriweather"/>
            </a:endParaRPr>
          </a:p>
        </p:txBody>
      </p:sp>
      <p:sp>
        <p:nvSpPr>
          <p:cNvPr id="109" name="Google Shape;109;p5"/>
          <p:cNvSpPr txBox="1"/>
          <p:nvPr/>
        </p:nvSpPr>
        <p:spPr>
          <a:xfrm>
            <a:off x="830775" y="1466425"/>
            <a:ext cx="4604400" cy="29040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window also contains a link to the history of Troubleshooter use within the OS.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This type of historical data allows you to see what issues Windows has experienced in the past.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For example, the System Protection Troubleshooter ran several times in May 2020, when the machine was running low on disk space</a:t>
            </a:r>
            <a:endParaRPr b="0" i="0" sz="1600" u="none" cap="none" strike="noStrike">
              <a:solidFill>
                <a:srgbClr val="000000"/>
              </a:solidFill>
              <a:latin typeface="Merriweather"/>
              <a:ea typeface="Merriweather"/>
              <a:cs typeface="Merriweather"/>
              <a:sym typeface="Merriweather"/>
            </a:endParaRPr>
          </a:p>
        </p:txBody>
      </p:sp>
      <p:pic>
        <p:nvPicPr>
          <p:cNvPr id="110" name="Google Shape;110;p5"/>
          <p:cNvPicPr preferRelativeResize="0"/>
          <p:nvPr/>
        </p:nvPicPr>
        <p:blipFill rotWithShape="1">
          <a:blip r:embed="rId3">
            <a:alphaModFix/>
          </a:blip>
          <a:srcRect b="20476" l="0" r="25562" t="0"/>
          <a:stretch/>
        </p:blipFill>
        <p:spPr>
          <a:xfrm>
            <a:off x="5891875" y="1087000"/>
            <a:ext cx="2690525" cy="3662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16" name="Google Shape;116;p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6"/>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6"/>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119" name="Google Shape;119;p6"/>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Common Windows 10 issues to troubleshoot</a:t>
            </a:r>
            <a:endParaRPr b="1" i="0" sz="1800" u="none" cap="none" strike="noStrike">
              <a:solidFill>
                <a:srgbClr val="000000"/>
              </a:solidFill>
              <a:latin typeface="Merriweather"/>
              <a:ea typeface="Merriweather"/>
              <a:cs typeface="Merriweather"/>
              <a:sym typeface="Merriweather"/>
            </a:endParaRPr>
          </a:p>
        </p:txBody>
      </p:sp>
      <p:sp>
        <p:nvSpPr>
          <p:cNvPr id="120" name="Google Shape;120;p6"/>
          <p:cNvSpPr txBox="1"/>
          <p:nvPr/>
        </p:nvSpPr>
        <p:spPr>
          <a:xfrm>
            <a:off x="968175" y="1408100"/>
            <a:ext cx="4623300" cy="22584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If you need to troubleshoot a specific problem, click on the Additional Troubleshooters link. This will take you to the Additional Troubleshooters screen.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This screen provides access to the individual troubleshooters.</a:t>
            </a:r>
            <a:endParaRPr b="0" i="0" sz="1600" u="none" cap="none" strike="noStrike">
              <a:solidFill>
                <a:srgbClr val="000000"/>
              </a:solidFill>
              <a:latin typeface="Merriweather"/>
              <a:ea typeface="Merriweather"/>
              <a:cs typeface="Merriweather"/>
              <a:sym typeface="Merriweather"/>
            </a:endParaRPr>
          </a:p>
        </p:txBody>
      </p:sp>
      <p:pic>
        <p:nvPicPr>
          <p:cNvPr id="121" name="Google Shape;121;p6"/>
          <p:cNvPicPr preferRelativeResize="0"/>
          <p:nvPr/>
        </p:nvPicPr>
        <p:blipFill rotWithShape="1">
          <a:blip r:embed="rId3">
            <a:alphaModFix/>
          </a:blip>
          <a:srcRect b="19955" l="0" r="21469" t="0"/>
          <a:stretch/>
        </p:blipFill>
        <p:spPr>
          <a:xfrm>
            <a:off x="6160125" y="1438525"/>
            <a:ext cx="2356601" cy="3311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27" name="Google Shape;127;p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7"/>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7"/>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130" name="Google Shape;130;p7"/>
          <p:cNvSpPr txBox="1"/>
          <p:nvPr/>
        </p:nvSpPr>
        <p:spPr>
          <a:xfrm>
            <a:off x="899475" y="1408100"/>
            <a:ext cx="7106700" cy="24114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If you experience problems with a Windows Update or if Windows exhibits problems following an update, you can use the </a:t>
            </a:r>
            <a:r>
              <a:rPr b="1" i="0" lang="en" sz="1600" u="none" cap="none" strike="noStrike">
                <a:solidFill>
                  <a:srgbClr val="000000"/>
                </a:solidFill>
                <a:latin typeface="Merriweather"/>
                <a:ea typeface="Merriweather"/>
                <a:cs typeface="Merriweather"/>
                <a:sym typeface="Merriweather"/>
              </a:rPr>
              <a:t>Windows Update</a:t>
            </a:r>
            <a:r>
              <a:rPr b="0" i="0" lang="en" sz="1600" u="none" cap="none" strike="noStrike">
                <a:solidFill>
                  <a:srgbClr val="000000"/>
                </a:solidFill>
                <a:latin typeface="Merriweather"/>
                <a:ea typeface="Merriweather"/>
                <a:cs typeface="Merriweather"/>
                <a:sym typeface="Merriweather"/>
              </a:rPr>
              <a:t> Troubleshooter to resolve the issue.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On the Additional Troubleshooters screen, click on the Windows Update icon, followed by the Run the Troubleshooter button.</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Windows Update Troubleshooter checks for several issues, such as missing service registrations or settings that have been changed.</a:t>
            </a:r>
            <a:endParaRPr b="0" i="0" sz="1600" u="none" cap="none" strike="noStrike">
              <a:solidFill>
                <a:srgbClr val="000000"/>
              </a:solidFill>
              <a:latin typeface="Merriweather"/>
              <a:ea typeface="Merriweather"/>
              <a:cs typeface="Merriweather"/>
              <a:sym typeface="Merriweather"/>
            </a:endParaRPr>
          </a:p>
        </p:txBody>
      </p:sp>
      <p:sp>
        <p:nvSpPr>
          <p:cNvPr id="131" name="Google Shape;131;p7"/>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Updating issues or a problem after the update</a:t>
            </a:r>
            <a:endParaRPr b="1" i="0" sz="1800" u="none" cap="none" strike="noStrike">
              <a:solidFill>
                <a:srgbClr val="000000"/>
              </a:solidFill>
              <a:latin typeface="Merriweather"/>
              <a:ea typeface="Merriweather"/>
              <a:cs typeface="Merriweather"/>
              <a:sym typeface="Merriweather"/>
            </a:endParaRPr>
          </a:p>
        </p:txBody>
      </p:sp>
      <p:pic>
        <p:nvPicPr>
          <p:cNvPr id="132" name="Google Shape;132;p7"/>
          <p:cNvPicPr preferRelativeResize="0"/>
          <p:nvPr/>
        </p:nvPicPr>
        <p:blipFill rotWithShape="1">
          <a:blip r:embed="rId3">
            <a:alphaModFix/>
          </a:blip>
          <a:srcRect b="0" l="900" r="0" t="0"/>
          <a:stretch/>
        </p:blipFill>
        <p:spPr>
          <a:xfrm>
            <a:off x="1373275" y="3819500"/>
            <a:ext cx="6456274" cy="9144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38" name="Google Shape;138;p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8"/>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8"/>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141" name="Google Shape;141;p8"/>
          <p:cNvSpPr txBox="1"/>
          <p:nvPr/>
        </p:nvSpPr>
        <p:spPr>
          <a:xfrm>
            <a:off x="899475" y="1408100"/>
            <a:ext cx="7106700" cy="14088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If you are having trouble with background apps, running the </a:t>
            </a:r>
            <a:r>
              <a:rPr b="1" i="0" lang="en" sz="1600" u="none" cap="none" strike="noStrike">
                <a:solidFill>
                  <a:srgbClr val="000000"/>
                </a:solidFill>
                <a:latin typeface="Merriweather"/>
                <a:ea typeface="Merriweather"/>
                <a:cs typeface="Merriweather"/>
                <a:sym typeface="Merriweather"/>
              </a:rPr>
              <a:t>Windows Store Apps</a:t>
            </a:r>
            <a:r>
              <a:rPr b="0" i="0" lang="en" sz="1600" u="none" cap="none" strike="noStrike">
                <a:solidFill>
                  <a:srgbClr val="000000"/>
                </a:solidFill>
                <a:latin typeface="Merriweather"/>
                <a:ea typeface="Merriweather"/>
                <a:cs typeface="Merriweather"/>
                <a:sym typeface="Merriweather"/>
              </a:rPr>
              <a:t> Troubleshooter can be an easy fix.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This troubleshooter will check for missing and corrupt files, as well as other issues associated with Windows Store apps.</a:t>
            </a:r>
            <a:endParaRPr b="0" i="0" sz="1600" u="none" cap="none" strike="noStrike">
              <a:solidFill>
                <a:srgbClr val="000000"/>
              </a:solidFill>
              <a:latin typeface="Merriweather"/>
              <a:ea typeface="Merriweather"/>
              <a:cs typeface="Merriweather"/>
              <a:sym typeface="Merriweather"/>
            </a:endParaRPr>
          </a:p>
        </p:txBody>
      </p:sp>
      <p:sp>
        <p:nvSpPr>
          <p:cNvPr id="142" name="Google Shape;142;p8"/>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Issues with background apps</a:t>
            </a:r>
            <a:endParaRPr b="1" i="0" sz="1800" u="none" cap="none" strike="noStrike">
              <a:solidFill>
                <a:srgbClr val="000000"/>
              </a:solidFill>
              <a:latin typeface="Merriweather"/>
              <a:ea typeface="Merriweather"/>
              <a:cs typeface="Merriweather"/>
              <a:sym typeface="Merriweather"/>
            </a:endParaRPr>
          </a:p>
        </p:txBody>
      </p:sp>
      <p:pic>
        <p:nvPicPr>
          <p:cNvPr id="143" name="Google Shape;143;p8"/>
          <p:cNvPicPr preferRelativeResize="0"/>
          <p:nvPr/>
        </p:nvPicPr>
        <p:blipFill rotWithShape="1">
          <a:blip r:embed="rId3">
            <a:alphaModFix/>
          </a:blip>
          <a:srcRect b="0" l="0" r="0" t="0"/>
          <a:stretch/>
        </p:blipFill>
        <p:spPr>
          <a:xfrm>
            <a:off x="1180975" y="3309025"/>
            <a:ext cx="6543675" cy="10382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49" name="Google Shape;149;p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9"/>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9"/>
          <p:cNvSpPr txBox="1"/>
          <p:nvPr>
            <p:ph idx="4294967295" type="ctrTitle"/>
          </p:nvPr>
        </p:nvSpPr>
        <p:spPr>
          <a:xfrm>
            <a:off x="1673725" y="399675"/>
            <a:ext cx="570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Troubleshooting Problems (cont.)</a:t>
            </a:r>
            <a:endParaRPr b="1" i="0" sz="2700" u="none" cap="none" strike="noStrike">
              <a:solidFill>
                <a:srgbClr val="198754"/>
              </a:solidFill>
              <a:latin typeface="Roboto Slab"/>
              <a:ea typeface="Roboto Slab"/>
              <a:cs typeface="Roboto Slab"/>
              <a:sym typeface="Roboto Slab"/>
            </a:endParaRPr>
          </a:p>
        </p:txBody>
      </p:sp>
      <p:sp>
        <p:nvSpPr>
          <p:cNvPr id="152" name="Google Shape;152;p9"/>
          <p:cNvSpPr txBox="1"/>
          <p:nvPr/>
        </p:nvSpPr>
        <p:spPr>
          <a:xfrm>
            <a:off x="899475" y="1408100"/>
            <a:ext cx="7106700" cy="19752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If the troubleshooter cannot resolve the issue and you continue to have problems with disabling or disabled background apps, go to Settings and click Privacy.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Next, click the Background Apps tab. This tab includes an option to allow apps to run in the background. There is also a separate "run in the background" option for each individual app.</a:t>
            </a:r>
            <a:endParaRPr b="0" i="0" sz="1600" u="none" cap="none" strike="noStrike">
              <a:solidFill>
                <a:srgbClr val="000000"/>
              </a:solidFill>
              <a:latin typeface="Merriweather"/>
              <a:ea typeface="Merriweather"/>
              <a:cs typeface="Merriweather"/>
              <a:sym typeface="Merriweather"/>
            </a:endParaRPr>
          </a:p>
        </p:txBody>
      </p:sp>
      <p:sp>
        <p:nvSpPr>
          <p:cNvPr id="153" name="Google Shape;153;p9"/>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Issues with background apps (cont.)</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