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Roboto Slab"/>
      <p:regular r:id="rId41"/>
      <p:bold r:id="rId42"/>
    </p:embeddedFont>
    <p:embeddedFont>
      <p:font typeface="Merriweath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iGtFTHvBlQgdSpR5SXmLWXC8La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RobotoSlab-bold.fntdata"/><Relationship Id="rId41" Type="http://schemas.openxmlformats.org/officeDocument/2006/relationships/font" Target="fonts/RobotoSlab-regular.fntdata"/><Relationship Id="rId22" Type="http://schemas.openxmlformats.org/officeDocument/2006/relationships/slide" Target="slides/slide18.xml"/><Relationship Id="rId44" Type="http://schemas.openxmlformats.org/officeDocument/2006/relationships/font" Target="fonts/Merriweather-bold.fntdata"/><Relationship Id="rId21" Type="http://schemas.openxmlformats.org/officeDocument/2006/relationships/slide" Target="slides/slide17.xml"/><Relationship Id="rId43" Type="http://schemas.openxmlformats.org/officeDocument/2006/relationships/font" Target="fonts/Merriweather-regular.fntdata"/><Relationship Id="rId24" Type="http://schemas.openxmlformats.org/officeDocument/2006/relationships/slide" Target="slides/slide20.xml"/><Relationship Id="rId46" Type="http://schemas.openxmlformats.org/officeDocument/2006/relationships/font" Target="fonts/Merriweather-boldItalic.fntdata"/><Relationship Id="rId23" Type="http://schemas.openxmlformats.org/officeDocument/2006/relationships/slide" Target="slides/slide19.xml"/><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c4401e40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g2ec4401e4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c4401e405_0_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ec4401e405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ec4401e405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2ec4401e405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c4401e405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ec4401e405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ec4401e405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ec4401e405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c4401e405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2ec4401e405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c4401e405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ec4401e405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c4401e405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2ec4401e405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c4401e405_0_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ec4401e405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c4401e405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ec4401e405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c4401e405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2ec4401e405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ec4401e405_0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2ec4401e405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ec4401e405_0_1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2ec4401e405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7"/>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47"/>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7"/>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7"/>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7"/>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7"/>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7"/>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7"/>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7"/>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7"/>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7"/>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7"/>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7"/>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7"/>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7"/>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7"/>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56"/>
          <p:cNvSpPr/>
          <p:nvPr/>
        </p:nvSpPr>
        <p:spPr>
          <a:xfrm>
            <a:off x="-26550" y="-14850"/>
            <a:ext cx="9197100" cy="5173200"/>
          </a:xfrm>
          <a:prstGeom prst="rect">
            <a:avLst/>
          </a:prstGeom>
          <a:solidFill>
            <a:srgbClr val="CFD8DC">
              <a:alpha val="48627"/>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49"/>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49"/>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49"/>
          <p:cNvGrpSpPr/>
          <p:nvPr/>
        </p:nvGrpSpPr>
        <p:grpSpPr>
          <a:xfrm>
            <a:off x="3839646" y="782918"/>
            <a:ext cx="1464573" cy="842707"/>
            <a:chOff x="3593400" y="1729675"/>
            <a:chExt cx="1957200" cy="1123610"/>
          </a:xfrm>
        </p:grpSpPr>
        <p:sp>
          <p:nvSpPr>
            <p:cNvPr id="32" name="Google Shape;32;p49"/>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49"/>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9"/>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49"/>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49"/>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49"/>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49"/>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0"/>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50"/>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1"/>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51"/>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5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52"/>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52"/>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52"/>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5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5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53"/>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53"/>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53"/>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5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5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55"/>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55"/>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46"/>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581700" y="337200"/>
            <a:ext cx="5562300" cy="139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3100">
                <a:solidFill>
                  <a:srgbClr val="198754"/>
                </a:solidFill>
              </a:rPr>
              <a:t>Operating Systems</a:t>
            </a:r>
            <a:endParaRPr sz="3100">
              <a:solidFill>
                <a:srgbClr val="198754"/>
              </a:solidFill>
            </a:endParaRPr>
          </a:p>
          <a:p>
            <a:pPr indent="0" lvl="0" marL="0" rtl="0" algn="l">
              <a:lnSpc>
                <a:spcPct val="100000"/>
              </a:lnSpc>
              <a:spcBef>
                <a:spcPts val="0"/>
              </a:spcBef>
              <a:spcAft>
                <a:spcPts val="0"/>
              </a:spcAft>
              <a:buSzPts val="5800"/>
              <a:buNone/>
            </a:pPr>
            <a:r>
              <a:rPr lang="en" sz="3100">
                <a:solidFill>
                  <a:srgbClr val="198754"/>
                </a:solidFill>
              </a:rPr>
              <a:t>Lecture : 13</a:t>
            </a:r>
            <a:endParaRPr sz="3100">
              <a:solidFill>
                <a:srgbClr val="198754"/>
              </a:solidFill>
            </a:endParaRPr>
          </a:p>
        </p:txBody>
      </p:sp>
      <p:pic>
        <p:nvPicPr>
          <p:cNvPr id="71" name="Google Shape;71;p1"/>
          <p:cNvPicPr preferRelativeResize="0"/>
          <p:nvPr/>
        </p:nvPicPr>
        <p:blipFill rotWithShape="1">
          <a:blip r:embed="rId3">
            <a:alphaModFix/>
          </a:blip>
          <a:srcRect b="0" l="0" r="0" t="0"/>
          <a:stretch/>
        </p:blipFill>
        <p:spPr>
          <a:xfrm>
            <a:off x="290350" y="1805000"/>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56" name="Google Shape;156;p3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0"/>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159" name="Google Shape;159;p30"/>
          <p:cNvSpPr txBox="1"/>
          <p:nvPr/>
        </p:nvSpPr>
        <p:spPr>
          <a:xfrm>
            <a:off x="899475" y="1408100"/>
            <a:ext cx="7106700" cy="3524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Especially, if you are upgrading from Windows 7, then you’ll be surprised that the usual method of going berserk on the F8 key while Windows starts to open safe mode won’t work in Windows 10. Actually, there are multiple ways to access Safe mode in Windows 10, but I am going to show the easiest one.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While inside Windows 10, go to the Power option from the Start menu. Here hold the Shift key and click on Restart.</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This will restart the PC and Windows Recovery Environment will open up. Here go to </a:t>
            </a:r>
            <a:r>
              <a:rPr b="1" i="0" lang="en" sz="1600" u="none" cap="none" strike="noStrike">
                <a:solidFill>
                  <a:srgbClr val="000000"/>
                </a:solidFill>
                <a:latin typeface="Merriweather"/>
                <a:ea typeface="Merriweather"/>
                <a:cs typeface="Merriweather"/>
                <a:sym typeface="Merriweather"/>
              </a:rPr>
              <a:t>Troubleshoot &gt; Advanced options &gt; Startup Settings &gt; Restart</a:t>
            </a:r>
            <a:r>
              <a:rPr b="0" i="0" lang="en" sz="1600" u="none" cap="none" strike="noStrike">
                <a:solidFill>
                  <a:srgbClr val="000000"/>
                </a:solidFill>
                <a:latin typeface="Merriweather"/>
                <a:ea typeface="Merriweather"/>
                <a:cs typeface="Merriweather"/>
                <a:sym typeface="Merriweather"/>
              </a:rPr>
              <a:t>.</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Your PC will restart again and then you can use numbers keys to access the right Safe mode type.</a:t>
            </a:r>
            <a:endParaRPr b="0" i="0" sz="1600" u="none" cap="none" strike="noStrike">
              <a:solidFill>
                <a:srgbClr val="000000"/>
              </a:solidFill>
              <a:latin typeface="Merriweather"/>
              <a:ea typeface="Merriweather"/>
              <a:cs typeface="Merriweather"/>
              <a:sym typeface="Merriweather"/>
            </a:endParaRPr>
          </a:p>
        </p:txBody>
      </p:sp>
      <p:sp>
        <p:nvSpPr>
          <p:cNvPr id="160" name="Google Shape;160;p30"/>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Resolving issues by accessing safe mode (cont.)</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66" name="Google Shape;166;p3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1"/>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169" name="Google Shape;169;p31"/>
          <p:cNvSpPr txBox="1"/>
          <p:nvPr/>
        </p:nvSpPr>
        <p:spPr>
          <a:xfrm>
            <a:off x="899475" y="1408100"/>
            <a:ext cx="7106700" cy="1544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Windows 10 has way too many native apps that run in the background and keep hogging resources even if you don’t use them. Disabling them is a great way to get a boost in system performance.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Here’s how to do it:</a:t>
            </a:r>
            <a:endParaRPr b="0" i="0" sz="1600" u="none" cap="none" strike="noStrike">
              <a:solidFill>
                <a:srgbClr val="000000"/>
              </a:solidFill>
              <a:latin typeface="Merriweather"/>
              <a:ea typeface="Merriweather"/>
              <a:cs typeface="Merriweather"/>
              <a:sym typeface="Merriweather"/>
            </a:endParaRPr>
          </a:p>
        </p:txBody>
      </p:sp>
      <p:sp>
        <p:nvSpPr>
          <p:cNvPr id="170" name="Google Shape;170;p31"/>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Disable background apps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6" name="Google Shape;176;p3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2"/>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179" name="Google Shape;179;p32"/>
          <p:cNvSpPr txBox="1"/>
          <p:nvPr/>
        </p:nvSpPr>
        <p:spPr>
          <a:xfrm>
            <a:off x="899475" y="1408100"/>
            <a:ext cx="7106700" cy="3299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Access Settings from the Start menu and click on Privacy here</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Merriweather"/>
              <a:ea typeface="Merriweather"/>
              <a:cs typeface="Merriweather"/>
              <a:sym typeface="Merriweather"/>
            </a:endParaRPr>
          </a:p>
          <a:p>
            <a:pPr indent="0" lvl="0" marL="457200" marR="0" rtl="0" algn="just">
              <a:lnSpc>
                <a:spcPct val="100000"/>
              </a:lnSpc>
              <a:spcBef>
                <a:spcPts val="1000"/>
              </a:spcBef>
              <a:spcAft>
                <a:spcPts val="0"/>
              </a:spcAft>
              <a:buClr>
                <a:srgbClr val="000000"/>
              </a:buClr>
              <a:buSzPts val="1600"/>
              <a:buFont typeface="Arial"/>
              <a:buNone/>
            </a:pPr>
            <a:r>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Move to the Background app option in the left panel and a list of all the apps that run in the background will open up.</a:t>
            </a:r>
            <a:endParaRPr b="0" i="0" sz="1600" u="none" cap="none" strike="noStrike">
              <a:solidFill>
                <a:srgbClr val="000000"/>
              </a:solidFill>
              <a:latin typeface="Merriweather"/>
              <a:ea typeface="Merriweather"/>
              <a:cs typeface="Merriweather"/>
              <a:sym typeface="Merriweather"/>
            </a:endParaRPr>
          </a:p>
        </p:txBody>
      </p:sp>
      <p:sp>
        <p:nvSpPr>
          <p:cNvPr id="180" name="Google Shape;180;p32"/>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Disable background apps (cont.)</a:t>
            </a:r>
            <a:endParaRPr b="1" i="0" sz="1800" u="none" cap="none" strike="noStrike">
              <a:solidFill>
                <a:srgbClr val="000000"/>
              </a:solidFill>
              <a:latin typeface="Merriweather"/>
              <a:ea typeface="Merriweather"/>
              <a:cs typeface="Merriweather"/>
              <a:sym typeface="Merriweather"/>
            </a:endParaRPr>
          </a:p>
        </p:txBody>
      </p:sp>
      <p:pic>
        <p:nvPicPr>
          <p:cNvPr id="181" name="Google Shape;181;p32"/>
          <p:cNvPicPr preferRelativeResize="0"/>
          <p:nvPr/>
        </p:nvPicPr>
        <p:blipFill rotWithShape="1">
          <a:blip r:embed="rId3">
            <a:alphaModFix/>
          </a:blip>
          <a:srcRect b="8964" l="0" r="0" t="12107"/>
          <a:stretch/>
        </p:blipFill>
        <p:spPr>
          <a:xfrm>
            <a:off x="762000" y="2004725"/>
            <a:ext cx="7620000" cy="1706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87" name="Google Shape;187;p3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3"/>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190" name="Google Shape;190;p33"/>
          <p:cNvSpPr txBox="1"/>
          <p:nvPr/>
        </p:nvSpPr>
        <p:spPr>
          <a:xfrm>
            <a:off x="899475" y="1408100"/>
            <a:ext cx="7106700" cy="1169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Simply turn off the ones you don’t want to run in the background. Although be careful not to disable app that must run in the background to offer timely service, such as the Alarm app if you are using it for alarms.</a:t>
            </a:r>
            <a:endParaRPr b="0" i="0" sz="1600" u="none" cap="none" strike="noStrike">
              <a:solidFill>
                <a:srgbClr val="000000"/>
              </a:solidFill>
              <a:latin typeface="Merriweather"/>
              <a:ea typeface="Merriweather"/>
              <a:cs typeface="Merriweather"/>
              <a:sym typeface="Merriweather"/>
            </a:endParaRPr>
          </a:p>
        </p:txBody>
      </p:sp>
      <p:sp>
        <p:nvSpPr>
          <p:cNvPr id="191" name="Google Shape;191;p33"/>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Disable background apps (cont.)</a:t>
            </a:r>
            <a:endParaRPr b="1" i="0" sz="1800" u="none" cap="none" strike="noStrike">
              <a:solidFill>
                <a:srgbClr val="000000"/>
              </a:solidFill>
              <a:latin typeface="Merriweather"/>
              <a:ea typeface="Merriweather"/>
              <a:cs typeface="Merriweather"/>
              <a:sym typeface="Merriweather"/>
            </a:endParaRPr>
          </a:p>
        </p:txBody>
      </p:sp>
      <p:pic>
        <p:nvPicPr>
          <p:cNvPr id="192" name="Google Shape;192;p33"/>
          <p:cNvPicPr preferRelativeResize="0"/>
          <p:nvPr/>
        </p:nvPicPr>
        <p:blipFill rotWithShape="1">
          <a:blip r:embed="rId3">
            <a:alphaModFix/>
          </a:blip>
          <a:srcRect b="0" l="0" r="0" t="0"/>
          <a:stretch/>
        </p:blipFill>
        <p:spPr>
          <a:xfrm>
            <a:off x="2497694" y="2577800"/>
            <a:ext cx="3710918" cy="2272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98" name="Google Shape;198;p3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4"/>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01" name="Google Shape;201;p34"/>
          <p:cNvSpPr txBox="1"/>
          <p:nvPr/>
        </p:nvSpPr>
        <p:spPr>
          <a:xfrm>
            <a:off x="899475" y="1408100"/>
            <a:ext cx="7106700" cy="2904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Computers are complex machines that manage multiple processes without you even seeing them. This complexity can sometimes cause your computer to freeze or not respond to your actions.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Nine out of 10 times you can remedy this simply by rebooting your system.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In the event that you are experiencing constant freezes, it could be a sign of insufficient system memory, registry errors, corrupted files, or even spyware. You should check each of these potential issues one by one until the problem is rectified.</a:t>
            </a:r>
            <a:endParaRPr b="0" i="0" sz="1600" u="none" cap="none" strike="noStrike">
              <a:solidFill>
                <a:srgbClr val="000000"/>
              </a:solidFill>
              <a:latin typeface="Merriweather"/>
              <a:ea typeface="Merriweather"/>
              <a:cs typeface="Merriweather"/>
              <a:sym typeface="Merriweather"/>
            </a:endParaRPr>
          </a:p>
        </p:txBody>
      </p:sp>
      <p:sp>
        <p:nvSpPr>
          <p:cNvPr id="202" name="Google Shape;202;p34"/>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Computer Constantly Freezes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08" name="Google Shape;208;p3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5"/>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11" name="Google Shape;211;p35"/>
          <p:cNvSpPr txBox="1"/>
          <p:nvPr/>
        </p:nvSpPr>
        <p:spPr>
          <a:xfrm>
            <a:off x="899475" y="1408100"/>
            <a:ext cx="7106700" cy="26700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Running system checks in the background will tell you if you don’t have sufficient memory in your system for the applications you use.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Antivirus and malware programs can run a more thorough check.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They can see if your system’s resources are being impacted by viral infections and registry errors. They’ll help you correct them, too.</a:t>
            </a:r>
            <a:endParaRPr b="0" i="0" sz="1600" u="none" cap="none" strike="noStrike">
              <a:solidFill>
                <a:srgbClr val="000000"/>
              </a:solidFill>
              <a:latin typeface="Merriweather"/>
              <a:ea typeface="Merriweather"/>
              <a:cs typeface="Merriweather"/>
              <a:sym typeface="Merriweather"/>
            </a:endParaRPr>
          </a:p>
        </p:txBody>
      </p:sp>
      <p:sp>
        <p:nvSpPr>
          <p:cNvPr id="212" name="Google Shape;212;p35"/>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Computer Constantly Freezes (cont.)</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18" name="Google Shape;218;p3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6"/>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21" name="Google Shape;221;p36"/>
          <p:cNvSpPr txBox="1"/>
          <p:nvPr/>
        </p:nvSpPr>
        <p:spPr>
          <a:xfrm>
            <a:off x="899475" y="1408100"/>
            <a:ext cx="7106700" cy="3032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You may start to notice slower performance in applications you use every day. That’s likely a problem stemming from your operating system.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Typically, this is a result of fragmentation on your C drive (C:). It’s not a big problem – easily resolved by doing some basic software cleanup.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Run a quick system check from your Task Manager to see which applications are taking up the most CPU and RAM resources.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Remove any unnecessary programs or processes running in the background that you don’t use.</a:t>
            </a:r>
            <a:endParaRPr b="0" i="0" sz="1600" u="none" cap="none" strike="noStrike">
              <a:solidFill>
                <a:srgbClr val="000000"/>
              </a:solidFill>
              <a:latin typeface="Merriweather"/>
              <a:ea typeface="Merriweather"/>
              <a:cs typeface="Merriweather"/>
              <a:sym typeface="Merriweather"/>
            </a:endParaRPr>
          </a:p>
        </p:txBody>
      </p:sp>
      <p:sp>
        <p:nvSpPr>
          <p:cNvPr id="222" name="Google Shape;222;p36"/>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Slow Performance</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ec4401e405_0_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28" name="Google Shape;228;g2ec4401e405_0_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2ec4401e405_0_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2ec4401e405_0_0"/>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31" name="Google Shape;231;g2ec4401e405_0_0"/>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Use commands like `netstat` to check network utilization and troubleshoot network congestion.</a:t>
            </a:r>
            <a:endParaRPr b="0" i="0" sz="1600" u="none" cap="none" strike="noStrike">
              <a:solidFill>
                <a:srgbClr val="000000"/>
              </a:solidFill>
              <a:latin typeface="Merriweather"/>
              <a:ea typeface="Merriweather"/>
              <a:cs typeface="Merriweather"/>
              <a:sym typeface="Merriweather"/>
            </a:endParaRPr>
          </a:p>
        </p:txBody>
      </p:sp>
      <p:sp>
        <p:nvSpPr>
          <p:cNvPr id="232" name="Google Shape;232;g2ec4401e405_0_0"/>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Intermittent Connectivity Issues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ec4401e405_0_1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38" name="Google Shape;238;g2ec4401e405_0_1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ec4401e405_0_1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2ec4401e405_0_11"/>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41" name="Google Shape;241;g2ec4401e405_0_11"/>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Use commands like `printui` to check the status of the printer driver and troubleshoot issues.</a:t>
            </a:r>
            <a:endParaRPr b="0" i="0" sz="1600" u="none" cap="none" strike="noStrike">
              <a:solidFill>
                <a:srgbClr val="000000"/>
              </a:solidFill>
              <a:latin typeface="Merriweather"/>
              <a:ea typeface="Merriweather"/>
              <a:cs typeface="Merriweather"/>
              <a:sym typeface="Merriweather"/>
            </a:endParaRPr>
          </a:p>
        </p:txBody>
      </p:sp>
      <p:sp>
        <p:nvSpPr>
          <p:cNvPr id="242" name="Google Shape;242;g2ec4401e405_0_11"/>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Printer Driver Corruption</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ec4401e405_0_2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48" name="Google Shape;248;g2ec4401e405_0_2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ec4401e405_0_22"/>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2ec4401e405_0_22"/>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51" name="Google Shape;251;g2ec4401e405_0_22"/>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Use commands like `ffmpeg` to check the properties of the video file and troubleshoot codec issues.</a:t>
            </a:r>
            <a:endParaRPr b="0" i="0" sz="1600" u="none" cap="none" strike="noStrike">
              <a:solidFill>
                <a:srgbClr val="000000"/>
              </a:solidFill>
              <a:latin typeface="Merriweather"/>
              <a:ea typeface="Merriweather"/>
              <a:cs typeface="Merriweather"/>
              <a:sym typeface="Merriweather"/>
            </a:endParaRPr>
          </a:p>
        </p:txBody>
      </p:sp>
      <p:sp>
        <p:nvSpPr>
          <p:cNvPr id="252" name="Google Shape;252;g2ec4401e405_0_22"/>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 Video Codec Problems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22"/>
          <p:cNvPicPr preferRelativeResize="0"/>
          <p:nvPr/>
        </p:nvPicPr>
        <p:blipFill rotWithShape="1">
          <a:blip r:embed="rId3">
            <a:alphaModFix/>
          </a:blip>
          <a:srcRect b="8969" l="24460" r="11305" t="8716"/>
          <a:stretch/>
        </p:blipFill>
        <p:spPr>
          <a:xfrm flipH="1">
            <a:off x="5236150" y="1425725"/>
            <a:ext cx="3350425" cy="3468275"/>
          </a:xfrm>
          <a:prstGeom prst="rect">
            <a:avLst/>
          </a:prstGeom>
          <a:noFill/>
          <a:ln>
            <a:noFill/>
          </a:ln>
        </p:spPr>
      </p:pic>
      <p:sp>
        <p:nvSpPr>
          <p:cNvPr id="77" name="Google Shape;77;p2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78" name="Google Shape;78;p22"/>
          <p:cNvSpPr txBox="1"/>
          <p:nvPr>
            <p:ph idx="4294967295" type="ctrTitle"/>
          </p:nvPr>
        </p:nvSpPr>
        <p:spPr>
          <a:xfrm>
            <a:off x="879400" y="869950"/>
            <a:ext cx="5180700" cy="8703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Evaluate and resolve common OS and software issues</a:t>
            </a:r>
            <a:endParaRPr b="1" i="0" sz="5600" u="none" cap="none" strike="noStrike">
              <a:solidFill>
                <a:srgbClr val="198754"/>
              </a:solidFill>
              <a:latin typeface="Roboto Slab"/>
              <a:ea typeface="Roboto Slab"/>
              <a:cs typeface="Roboto Slab"/>
              <a:sym typeface="Roboto Slab"/>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ec4401e405_0_3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58" name="Google Shape;258;g2ec4401e405_0_3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ec4401e405_0_3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ec4401e405_0_33"/>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61" name="Google Shape;261;g2ec4401e405_0_33"/>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Use commands like `mdsched` to check the memory for errors and troubleshoot memory issues.</a:t>
            </a:r>
            <a:endParaRPr b="0" i="0" sz="1600" u="none" cap="none" strike="noStrike">
              <a:solidFill>
                <a:srgbClr val="000000"/>
              </a:solidFill>
              <a:latin typeface="Merriweather"/>
              <a:ea typeface="Merriweather"/>
              <a:cs typeface="Merriweather"/>
              <a:sym typeface="Merriweather"/>
            </a:endParaRPr>
          </a:p>
        </p:txBody>
      </p:sp>
      <p:sp>
        <p:nvSpPr>
          <p:cNvPr id="262" name="Google Shape;262;g2ec4401e405_0_33"/>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Memory Errors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ec4401e405_0_4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68" name="Google Shape;268;g2ec4401e405_0_4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ec4401e405_0_4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ec4401e405_0_44"/>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71" name="Google Shape;271;g2ec4401e405_0_44"/>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Use commands like `devmgmt.msc` to check the status of the USB ports and troubleshoot issues.</a:t>
            </a:r>
            <a:endParaRPr b="0" i="0" sz="1600" u="none" cap="none" strike="noStrike">
              <a:solidFill>
                <a:srgbClr val="000000"/>
              </a:solidFill>
              <a:latin typeface="Merriweather"/>
              <a:ea typeface="Merriweather"/>
              <a:cs typeface="Merriweather"/>
              <a:sym typeface="Merriweather"/>
            </a:endParaRPr>
          </a:p>
        </p:txBody>
      </p:sp>
      <p:sp>
        <p:nvSpPr>
          <p:cNvPr id="272" name="Google Shape;272;g2ec4401e405_0_44"/>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 Faulty USB Port</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2ec4401e405_0_5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78" name="Google Shape;278;g2ec4401e405_0_5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g2ec4401e405_0_5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g2ec4401e405_0_55"/>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81" name="Google Shape;281;g2ec4401e405_0_55"/>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Use commands like `timedate.cpl` to check the time settings and troubleshoot synchronization issues.</a:t>
            </a:r>
            <a:endParaRPr b="0" i="0" sz="1600" u="none" cap="none" strike="noStrike">
              <a:solidFill>
                <a:srgbClr val="000000"/>
              </a:solidFill>
              <a:latin typeface="Merriweather"/>
              <a:ea typeface="Merriweather"/>
              <a:cs typeface="Merriweather"/>
              <a:sym typeface="Merriweather"/>
            </a:endParaRPr>
          </a:p>
        </p:txBody>
      </p:sp>
      <p:sp>
        <p:nvSpPr>
          <p:cNvPr id="282" name="Google Shape;282;g2ec4401e405_0_55"/>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 Incorrect System Time</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ec4401e405_0_6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88" name="Google Shape;288;g2ec4401e405_0_6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ec4401e405_0_6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ec4401e405_0_66"/>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291" name="Google Shape;291;g2ec4401e405_0_66"/>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Use commands like `firewall.cpl` to check firewall settings and troubleshoot blocking issues.</a:t>
            </a:r>
            <a:endParaRPr b="0" i="0" sz="1600" u="none" cap="none" strike="noStrike">
              <a:solidFill>
                <a:srgbClr val="000000"/>
              </a:solidFill>
              <a:latin typeface="Merriweather"/>
              <a:ea typeface="Merriweather"/>
              <a:cs typeface="Merriweather"/>
              <a:sym typeface="Merriweather"/>
            </a:endParaRPr>
          </a:p>
        </p:txBody>
      </p:sp>
      <p:sp>
        <p:nvSpPr>
          <p:cNvPr id="292" name="Google Shape;292;g2ec4401e405_0_66"/>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Firewall Blocking Website</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ec4401e405_0_7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98" name="Google Shape;298;g2ec4401e405_0_7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2ec4401e405_0_7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ec4401e405_0_77"/>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301" name="Google Shape;301;g2ec4401e405_0_77"/>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Use commands like `rasphone` to check VPN client settings and troubleshoot configuration issues.</a:t>
            </a:r>
            <a:endParaRPr b="0" i="0" sz="1600" u="none" cap="none" strike="noStrike">
              <a:solidFill>
                <a:srgbClr val="000000"/>
              </a:solidFill>
              <a:latin typeface="Merriweather"/>
              <a:ea typeface="Merriweather"/>
              <a:cs typeface="Merriweather"/>
              <a:sym typeface="Merriweather"/>
            </a:endParaRPr>
          </a:p>
        </p:txBody>
      </p:sp>
      <p:sp>
        <p:nvSpPr>
          <p:cNvPr id="302" name="Google Shape;302;g2ec4401e405_0_77"/>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Misconfigured VPN Client</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ec4401e405_0_8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08" name="Google Shape;308;g2ec4401e405_0_8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2ec4401e405_0_8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2ec4401e405_0_88"/>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311" name="Google Shape;311;g2ec4401e405_0_88"/>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1000"/>
              </a:spcBef>
              <a:spcAft>
                <a:spcPts val="1000"/>
              </a:spcAft>
              <a:buClr>
                <a:srgbClr val="000000"/>
              </a:buClr>
              <a:buSzPts val="1600"/>
              <a:buFont typeface="Merriweather"/>
              <a:buChar char="●"/>
            </a:pPr>
            <a:r>
              <a:rPr lang="en" sz="1600">
                <a:latin typeface="Merriweather"/>
                <a:ea typeface="Merriweather"/>
                <a:cs typeface="Merriweather"/>
                <a:sym typeface="Merriweather"/>
              </a:rPr>
              <a:t>Use commands like `shutdown` to check shutdown settings and troubleshoot shutdown problems.</a:t>
            </a:r>
            <a:endParaRPr b="0" i="0" sz="1600" u="none" cap="none" strike="noStrike">
              <a:solidFill>
                <a:srgbClr val="000000"/>
              </a:solidFill>
              <a:latin typeface="Merriweather"/>
              <a:ea typeface="Merriweather"/>
              <a:cs typeface="Merriweather"/>
              <a:sym typeface="Merriweather"/>
            </a:endParaRPr>
          </a:p>
        </p:txBody>
      </p:sp>
      <p:sp>
        <p:nvSpPr>
          <p:cNvPr id="312" name="Google Shape;312;g2ec4401e405_0_88"/>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Shutdown Issues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ec4401e405_0_9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18" name="Google Shape;318;g2ec4401e405_0_9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2ec4401e405_0_9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2ec4401e405_0_99"/>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321" name="Google Shape;321;g2ec4401e405_0_99"/>
          <p:cNvSpPr txBox="1"/>
          <p:nvPr/>
        </p:nvSpPr>
        <p:spPr>
          <a:xfrm>
            <a:off x="899475" y="1408100"/>
            <a:ext cx="7106700" cy="1051800"/>
          </a:xfrm>
          <a:prstGeom prst="rect">
            <a:avLst/>
          </a:prstGeom>
          <a:noFill/>
          <a:ln>
            <a:noFill/>
          </a:ln>
        </p:spPr>
        <p:txBody>
          <a:bodyPr anchorCtr="0" anchor="t" bIns="91425" lIns="91425" spcFirstLastPara="1" rIns="91425" wrap="square" tIns="91425">
            <a:spAutoFit/>
          </a:bodyPr>
          <a:lstStyle/>
          <a:p>
            <a:pPr indent="-330200" lvl="0" marL="457200" rtl="0" algn="just">
              <a:spcBef>
                <a:spcPts val="1000"/>
              </a:spcBef>
              <a:spcAft>
                <a:spcPts val="0"/>
              </a:spcAft>
              <a:buSzPts val="1600"/>
              <a:buFont typeface="Merriweather"/>
              <a:buChar char="●"/>
            </a:pPr>
            <a:r>
              <a:rPr lang="en" sz="1600">
                <a:latin typeface="Merriweather"/>
                <a:ea typeface="Merriweather"/>
                <a:cs typeface="Merriweather"/>
                <a:sym typeface="Merriweather"/>
              </a:rPr>
              <a:t>Diagnose the problem using the error message provided.</a:t>
            </a:r>
            <a:endParaRPr sz="1600">
              <a:latin typeface="Merriweather"/>
              <a:ea typeface="Merriweather"/>
              <a:cs typeface="Merriweather"/>
              <a:sym typeface="Merriweather"/>
            </a:endParaRPr>
          </a:p>
          <a:p>
            <a:pPr indent="-330200" lvl="0" marL="457200" rtl="0" algn="just">
              <a:spcBef>
                <a:spcPts val="1000"/>
              </a:spcBef>
              <a:spcAft>
                <a:spcPts val="1000"/>
              </a:spcAft>
              <a:buSzPts val="1600"/>
              <a:buFont typeface="Merriweather"/>
              <a:buChar char="●"/>
            </a:pPr>
            <a:r>
              <a:rPr lang="en" sz="1600">
                <a:latin typeface="Merriweather"/>
                <a:ea typeface="Merriweather"/>
                <a:cs typeface="Merriweather"/>
                <a:sym typeface="Merriweather"/>
              </a:rPr>
              <a:t>Use tools like Event Viewer and Windows Installer logs to troubleshoot the issue.</a:t>
            </a:r>
            <a:endParaRPr sz="1600">
              <a:latin typeface="Merriweather"/>
              <a:ea typeface="Merriweather"/>
              <a:cs typeface="Merriweather"/>
              <a:sym typeface="Merriweather"/>
            </a:endParaRPr>
          </a:p>
        </p:txBody>
      </p:sp>
      <p:sp>
        <p:nvSpPr>
          <p:cNvPr id="322" name="Google Shape;322;g2ec4401e405_0_99"/>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Software Installation Fails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ec4401e405_0_11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28" name="Google Shape;328;g2ec4401e405_0_11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2ec4401e405_0_11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2ec4401e405_0_110"/>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331" name="Google Shape;331;g2ec4401e405_0_110"/>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rtl="0" algn="just">
              <a:spcBef>
                <a:spcPts val="1000"/>
              </a:spcBef>
              <a:spcAft>
                <a:spcPts val="1000"/>
              </a:spcAft>
              <a:buSzPts val="1600"/>
              <a:buFont typeface="Merriweather"/>
              <a:buChar char="●"/>
            </a:pPr>
            <a:r>
              <a:rPr lang="en" sz="1600">
                <a:latin typeface="Merriweather"/>
                <a:ea typeface="Merriweather"/>
                <a:cs typeface="Merriweather"/>
                <a:sym typeface="Merriweather"/>
              </a:rPr>
              <a:t>Diagnose the problem by running sfc /scannow to check for and repair missing or corrupted system files.</a:t>
            </a:r>
            <a:endParaRPr sz="1600">
              <a:latin typeface="Merriweather"/>
              <a:ea typeface="Merriweather"/>
              <a:cs typeface="Merriweather"/>
              <a:sym typeface="Merriweather"/>
            </a:endParaRPr>
          </a:p>
        </p:txBody>
      </p:sp>
      <p:sp>
        <p:nvSpPr>
          <p:cNvPr id="332" name="Google Shape;332;g2ec4401e405_0_110"/>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Missing or Corrupted System File</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ec4401e405_0_12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8" name="Google Shape;338;g2ec4401e405_0_12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2ec4401e405_0_121"/>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2ec4401e405_0_121"/>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341" name="Google Shape;341;g2ec4401e405_0_121"/>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rtl="0" algn="just">
              <a:spcBef>
                <a:spcPts val="1000"/>
              </a:spcBef>
              <a:spcAft>
                <a:spcPts val="1000"/>
              </a:spcAft>
              <a:buSzPts val="1600"/>
              <a:buFont typeface="Merriweather"/>
              <a:buChar char="●"/>
            </a:pPr>
            <a:r>
              <a:rPr lang="en" sz="1600">
                <a:latin typeface="Merriweather"/>
                <a:ea typeface="Merriweather"/>
                <a:cs typeface="Merriweather"/>
                <a:sym typeface="Merriweather"/>
              </a:rPr>
              <a:t>Diagnose the problem by running sfc /scannow to check for and repair missing or corrupted system files.</a:t>
            </a:r>
            <a:endParaRPr sz="1600">
              <a:latin typeface="Merriweather"/>
              <a:ea typeface="Merriweather"/>
              <a:cs typeface="Merriweather"/>
              <a:sym typeface="Merriweather"/>
            </a:endParaRPr>
          </a:p>
        </p:txBody>
      </p:sp>
      <p:sp>
        <p:nvSpPr>
          <p:cNvPr id="342" name="Google Shape;342;g2ec4401e405_0_121"/>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Missing or Corrupted System File</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ec4401e405_0_13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48" name="Google Shape;348;g2ec4401e405_0_13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ec4401e405_0_130"/>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ec4401e405_0_130"/>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351" name="Google Shape;351;g2ec4401e405_0_130"/>
          <p:cNvSpPr txBox="1"/>
          <p:nvPr/>
        </p:nvSpPr>
        <p:spPr>
          <a:xfrm>
            <a:off x="899475" y="1408100"/>
            <a:ext cx="7106700" cy="677100"/>
          </a:xfrm>
          <a:prstGeom prst="rect">
            <a:avLst/>
          </a:prstGeom>
          <a:noFill/>
          <a:ln>
            <a:noFill/>
          </a:ln>
        </p:spPr>
        <p:txBody>
          <a:bodyPr anchorCtr="0" anchor="t" bIns="91425" lIns="91425" spcFirstLastPara="1" rIns="91425" wrap="square" tIns="91425">
            <a:spAutoFit/>
          </a:bodyPr>
          <a:lstStyle/>
          <a:p>
            <a:pPr indent="-330200" lvl="0" marL="457200" rtl="0" algn="just">
              <a:spcBef>
                <a:spcPts val="1000"/>
              </a:spcBef>
              <a:spcAft>
                <a:spcPts val="1000"/>
              </a:spcAft>
              <a:buSzPts val="1600"/>
              <a:buFont typeface="Merriweather"/>
              <a:buChar char="●"/>
            </a:pPr>
            <a:r>
              <a:rPr lang="en" sz="1600">
                <a:latin typeface="Merriweather"/>
                <a:ea typeface="Merriweather"/>
                <a:cs typeface="Merriweather"/>
                <a:sym typeface="Merriweather"/>
              </a:rPr>
              <a:t>Use commands like `devmgmt.msc` to check device driver settings and troubleshoot issues.</a:t>
            </a:r>
            <a:endParaRPr sz="1600">
              <a:latin typeface="Merriweather"/>
              <a:ea typeface="Merriweather"/>
              <a:cs typeface="Merriweather"/>
              <a:sym typeface="Merriweather"/>
            </a:endParaRPr>
          </a:p>
        </p:txBody>
      </p:sp>
      <p:sp>
        <p:nvSpPr>
          <p:cNvPr id="352" name="Google Shape;352;g2ec4401e405_0_130"/>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 sz="1800">
                <a:latin typeface="Merriweather"/>
                <a:ea typeface="Merriweather"/>
                <a:cs typeface="Merriweather"/>
                <a:sym typeface="Merriweather"/>
              </a:rPr>
              <a:t>Peripheral Device Not Recognized</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84" name="Google Shape;84;p2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3"/>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a:t>
            </a:r>
            <a:endParaRPr b="1" i="0" sz="2700" u="none" cap="none" strike="noStrike">
              <a:solidFill>
                <a:srgbClr val="198754"/>
              </a:solidFill>
              <a:latin typeface="Roboto Slab"/>
              <a:ea typeface="Roboto Slab"/>
              <a:cs typeface="Roboto Slab"/>
              <a:sym typeface="Roboto Slab"/>
            </a:endParaRPr>
          </a:p>
        </p:txBody>
      </p:sp>
      <p:sp>
        <p:nvSpPr>
          <p:cNvPr id="87" name="Google Shape;87;p23"/>
          <p:cNvSpPr txBox="1"/>
          <p:nvPr/>
        </p:nvSpPr>
        <p:spPr>
          <a:xfrm>
            <a:off x="899475" y="1408100"/>
            <a:ext cx="7106700" cy="3278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After upgrading from Windows 7 or 8 to Windows 10, many users have reported that they are no longer able to connect three monitors.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Solution: </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Plug in all monitors, and go to </a:t>
            </a:r>
            <a:r>
              <a:rPr b="1" i="0" lang="en" sz="1600" u="none" cap="none" strike="noStrike">
                <a:solidFill>
                  <a:srgbClr val="000000"/>
                </a:solidFill>
                <a:latin typeface="Merriweather"/>
                <a:ea typeface="Merriweather"/>
                <a:cs typeface="Merriweather"/>
                <a:sym typeface="Merriweather"/>
              </a:rPr>
              <a:t>Control panel &gt; Display &gt; Change display settings</a:t>
            </a:r>
            <a:r>
              <a:rPr b="0" i="0" lang="en" sz="1600" u="none" cap="none" strike="noStrike">
                <a:solidFill>
                  <a:srgbClr val="000000"/>
                </a:solidFill>
                <a:latin typeface="Merriweather"/>
                <a:ea typeface="Merriweather"/>
                <a:cs typeface="Merriweather"/>
                <a:sym typeface="Merriweather"/>
              </a:rPr>
              <a:t>. </a:t>
            </a:r>
            <a:endParaRPr b="0" i="0" sz="1600" u="none" cap="none" strike="noStrike">
              <a:solidFill>
                <a:srgbClr val="000000"/>
              </a:solidFill>
              <a:latin typeface="Merriweather"/>
              <a:ea typeface="Merriweather"/>
              <a:cs typeface="Merriweather"/>
              <a:sym typeface="Merriweather"/>
            </a:endParaRPr>
          </a:p>
          <a:p>
            <a:pPr indent="-330200" lvl="1" marL="9144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You should see all three screens displayed there. If one shows as disconnected (the screen is a darker color than the others), click that screen and choose Extend desktop to this display. (You might need to restart your machine once you plug all three monitors in, and then try this.) </a:t>
            </a:r>
            <a:endParaRPr b="0" i="0" sz="1600" u="none" cap="none" strike="noStrike">
              <a:solidFill>
                <a:srgbClr val="000000"/>
              </a:solidFill>
              <a:latin typeface="Merriweather"/>
              <a:ea typeface="Merriweather"/>
              <a:cs typeface="Merriweather"/>
              <a:sym typeface="Merriweather"/>
            </a:endParaRPr>
          </a:p>
        </p:txBody>
      </p:sp>
      <p:sp>
        <p:nvSpPr>
          <p:cNvPr id="88" name="Google Shape;88;p23"/>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Trouble setting up 3 monitors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7"/>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358" name="Google Shape;358;p3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359" name="Google Shape;359;p37"/>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3" name="Shape 363"/>
        <p:cNvGrpSpPr/>
        <p:nvPr/>
      </p:nvGrpSpPr>
      <p:grpSpPr>
        <a:xfrm>
          <a:off x="0" y="0"/>
          <a:ext cx="0" cy="0"/>
          <a:chOff x="0" y="0"/>
          <a:chExt cx="0" cy="0"/>
        </a:xfrm>
      </p:grpSpPr>
      <p:sp>
        <p:nvSpPr>
          <p:cNvPr id="364" name="Google Shape;364;p40"/>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0"/>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66" name="Google Shape;366;p40"/>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a:t>
            </a:r>
            <a:endParaRPr b="1" i="0" sz="3000" u="none" cap="none" strike="noStrike">
              <a:solidFill>
                <a:srgbClr val="198754"/>
              </a:solidFill>
              <a:latin typeface="Roboto Slab"/>
              <a:ea typeface="Roboto Slab"/>
              <a:cs typeface="Roboto Slab"/>
              <a:sym typeface="Roboto Slab"/>
            </a:endParaRPr>
          </a:p>
        </p:txBody>
      </p:sp>
      <p:sp>
        <p:nvSpPr>
          <p:cNvPr id="367" name="Google Shape;367;p40"/>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0"/>
          <p:cNvSpPr txBox="1"/>
          <p:nvPr/>
        </p:nvSpPr>
        <p:spPr>
          <a:xfrm>
            <a:off x="266425" y="1082675"/>
            <a:ext cx="82281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900"/>
              </a:spcBef>
              <a:spcAft>
                <a:spcPts val="1000"/>
              </a:spcAft>
              <a:buClr>
                <a:srgbClr val="000000"/>
              </a:buClr>
              <a:buSzPts val="1600"/>
              <a:buFont typeface="Arial"/>
              <a:buNone/>
            </a:pPr>
            <a:r>
              <a:t/>
            </a:r>
            <a:endParaRPr b="0" i="0" sz="1600" u="none" cap="none" strike="noStrike">
              <a:solidFill>
                <a:schemeClr val="dk1"/>
              </a:solidFill>
              <a:latin typeface="Merriweather"/>
              <a:ea typeface="Merriweather"/>
              <a:cs typeface="Merriweather"/>
              <a:sym typeface="Merriweather"/>
            </a:endParaRPr>
          </a:p>
        </p:txBody>
      </p:sp>
      <p:sp>
        <p:nvSpPr>
          <p:cNvPr id="369" name="Google Shape;369;p40"/>
          <p:cNvSpPr txBox="1"/>
          <p:nvPr/>
        </p:nvSpPr>
        <p:spPr>
          <a:xfrm>
            <a:off x="816450" y="908900"/>
            <a:ext cx="7511100" cy="3592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experiencing intermittent connectivity issues, and you suspect that there might be some network congestion. Which command can you use to check the network utilization,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having issues with your printer, and you suspect that the printer driver might be corrupted. Which command can you use to check the status of the printer driver,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web application is not working as expected, and you suspect that there might be some issues with the database. Which command can you use to check the status of the database server, and what options should you use to troubleshoot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p41"/>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1"/>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76" name="Google Shape;376;p41"/>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377" name="Google Shape;377;p41"/>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1"/>
          <p:cNvSpPr txBox="1"/>
          <p:nvPr/>
        </p:nvSpPr>
        <p:spPr>
          <a:xfrm>
            <a:off x="266425" y="1082675"/>
            <a:ext cx="82281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900"/>
              </a:spcBef>
              <a:spcAft>
                <a:spcPts val="1000"/>
              </a:spcAft>
              <a:buClr>
                <a:srgbClr val="000000"/>
              </a:buClr>
              <a:buSzPts val="1600"/>
              <a:buFont typeface="Arial"/>
              <a:buNone/>
            </a:pPr>
            <a:r>
              <a:t/>
            </a:r>
            <a:endParaRPr b="0" i="0" sz="1600" u="none" cap="none" strike="noStrike">
              <a:solidFill>
                <a:schemeClr val="dk1"/>
              </a:solidFill>
              <a:latin typeface="Merriweather"/>
              <a:ea typeface="Merriweather"/>
              <a:cs typeface="Merriweather"/>
              <a:sym typeface="Merriweather"/>
            </a:endParaRPr>
          </a:p>
        </p:txBody>
      </p:sp>
      <p:sp>
        <p:nvSpPr>
          <p:cNvPr id="379" name="Google Shape;379;p41"/>
          <p:cNvSpPr txBox="1"/>
          <p:nvPr/>
        </p:nvSpPr>
        <p:spPr>
          <a:xfrm>
            <a:off x="816450" y="908900"/>
            <a:ext cx="7511100" cy="3592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unable to play a video file, and you suspect that there might be some issues with the video codec. Which command can you use to check the properties of the video file,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experiencing intermittent freezes, and you suspect that there might be some issues with the memory. Which command can you use to check the memory for errors,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recognizing a USB device, and you suspect that the USB port might be faulty. Which command can you use to check the status of the USB ports, and what options should you use to troubleshoot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3" name="Shape 383"/>
        <p:cNvGrpSpPr/>
        <p:nvPr/>
      </p:nvGrpSpPr>
      <p:grpSpPr>
        <a:xfrm>
          <a:off x="0" y="0"/>
          <a:ext cx="0" cy="0"/>
          <a:chOff x="0" y="0"/>
          <a:chExt cx="0" cy="0"/>
        </a:xfrm>
      </p:grpSpPr>
      <p:sp>
        <p:nvSpPr>
          <p:cNvPr id="384" name="Google Shape;384;p42"/>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2"/>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86" name="Google Shape;386;p42"/>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387" name="Google Shape;387;p42"/>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2"/>
          <p:cNvSpPr txBox="1"/>
          <p:nvPr/>
        </p:nvSpPr>
        <p:spPr>
          <a:xfrm>
            <a:off x="266425" y="1082675"/>
            <a:ext cx="82281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900"/>
              </a:spcBef>
              <a:spcAft>
                <a:spcPts val="1000"/>
              </a:spcAft>
              <a:buClr>
                <a:srgbClr val="000000"/>
              </a:buClr>
              <a:buSzPts val="1600"/>
              <a:buFont typeface="Arial"/>
              <a:buNone/>
            </a:pPr>
            <a:r>
              <a:t/>
            </a:r>
            <a:endParaRPr b="0" i="0" sz="1600" u="none" cap="none" strike="noStrike">
              <a:solidFill>
                <a:schemeClr val="dk1"/>
              </a:solidFill>
              <a:latin typeface="Merriweather"/>
              <a:ea typeface="Merriweather"/>
              <a:cs typeface="Merriweather"/>
              <a:sym typeface="Merriweather"/>
            </a:endParaRPr>
          </a:p>
        </p:txBody>
      </p:sp>
      <p:sp>
        <p:nvSpPr>
          <p:cNvPr id="389" name="Google Shape;389;p42"/>
          <p:cNvSpPr txBox="1"/>
          <p:nvPr/>
        </p:nvSpPr>
        <p:spPr>
          <a:xfrm>
            <a:off x="816450" y="908900"/>
            <a:ext cx="7511100" cy="3592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displaying the correct time, and you suspect that the system clock might be out of sync. Which command can you use to check the time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unable to access a particular website, and you suspect that the website might be blocked by a firewall. Which command can you use to check the firewall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recognizing a peripheral device, and you suspect that there might be some issues with the device driver. Which command can you use to check the device driver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3" name="Shape 393"/>
        <p:cNvGrpSpPr/>
        <p:nvPr/>
      </p:nvGrpSpPr>
      <p:grpSpPr>
        <a:xfrm>
          <a:off x="0" y="0"/>
          <a:ext cx="0" cy="0"/>
          <a:chOff x="0" y="0"/>
          <a:chExt cx="0" cy="0"/>
        </a:xfrm>
      </p:grpSpPr>
      <p:sp>
        <p:nvSpPr>
          <p:cNvPr id="394" name="Google Shape;394;p43"/>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3"/>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96" name="Google Shape;396;p43"/>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397" name="Google Shape;397;p4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3"/>
          <p:cNvSpPr txBox="1"/>
          <p:nvPr/>
        </p:nvSpPr>
        <p:spPr>
          <a:xfrm>
            <a:off x="266425" y="1082675"/>
            <a:ext cx="82281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900"/>
              </a:spcBef>
              <a:spcAft>
                <a:spcPts val="1000"/>
              </a:spcAft>
              <a:buClr>
                <a:srgbClr val="000000"/>
              </a:buClr>
              <a:buSzPts val="1600"/>
              <a:buFont typeface="Arial"/>
              <a:buNone/>
            </a:pPr>
            <a:r>
              <a:t/>
            </a:r>
            <a:endParaRPr b="0" i="0" sz="1600" u="none" cap="none" strike="noStrike">
              <a:solidFill>
                <a:schemeClr val="dk1"/>
              </a:solidFill>
              <a:latin typeface="Merriweather"/>
              <a:ea typeface="Merriweather"/>
              <a:cs typeface="Merriweather"/>
              <a:sym typeface="Merriweather"/>
            </a:endParaRPr>
          </a:p>
        </p:txBody>
      </p:sp>
      <p:sp>
        <p:nvSpPr>
          <p:cNvPr id="399" name="Google Shape;399;p43"/>
          <p:cNvSpPr txBox="1"/>
          <p:nvPr/>
        </p:nvSpPr>
        <p:spPr>
          <a:xfrm>
            <a:off x="816450" y="908900"/>
            <a:ext cx="7511100" cy="35928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having issues with your VPN connection, and you suspect that the VPN client might be misconfigured. Which command can you use to check the VPN client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shutting down properly, and you suspect that there might be some issues with the shutdown process. Which command can you use to check the shutdown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not playing audio, and you suspect that there might be some issues with the audio driver. Which command can you use to check the audio settings, and what options should you use to troubleshoot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3" name="Shape 403"/>
        <p:cNvGrpSpPr/>
        <p:nvPr/>
      </p:nvGrpSpPr>
      <p:grpSpPr>
        <a:xfrm>
          <a:off x="0" y="0"/>
          <a:ext cx="0" cy="0"/>
          <a:chOff x="0" y="0"/>
          <a:chExt cx="0" cy="0"/>
        </a:xfrm>
      </p:grpSpPr>
      <p:sp>
        <p:nvSpPr>
          <p:cNvPr id="404" name="Google Shape;404;p44"/>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4"/>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06" name="Google Shape;406;p44"/>
          <p:cNvSpPr txBox="1"/>
          <p:nvPr>
            <p:ph idx="4294967295" type="ctrTitle"/>
          </p:nvPr>
        </p:nvSpPr>
        <p:spPr>
          <a:xfrm>
            <a:off x="2876100" y="376500"/>
            <a:ext cx="3695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 (cont.)</a:t>
            </a:r>
            <a:endParaRPr b="1" i="0" sz="3000" u="none" cap="none" strike="noStrike">
              <a:solidFill>
                <a:srgbClr val="198754"/>
              </a:solidFill>
              <a:latin typeface="Roboto Slab"/>
              <a:ea typeface="Roboto Slab"/>
              <a:cs typeface="Roboto Slab"/>
              <a:sym typeface="Roboto Slab"/>
            </a:endParaRPr>
          </a:p>
        </p:txBody>
      </p:sp>
      <p:sp>
        <p:nvSpPr>
          <p:cNvPr id="407" name="Google Shape;407;p44"/>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4"/>
          <p:cNvSpPr txBox="1"/>
          <p:nvPr/>
        </p:nvSpPr>
        <p:spPr>
          <a:xfrm>
            <a:off x="266425" y="1082675"/>
            <a:ext cx="8228100" cy="4311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2900"/>
              </a:spcBef>
              <a:spcAft>
                <a:spcPts val="1000"/>
              </a:spcAft>
              <a:buClr>
                <a:srgbClr val="000000"/>
              </a:buClr>
              <a:buSzPts val="1600"/>
              <a:buFont typeface="Arial"/>
              <a:buNone/>
            </a:pPr>
            <a:r>
              <a:t/>
            </a:r>
            <a:endParaRPr b="0" i="0" sz="1600" u="none" cap="none" strike="noStrike">
              <a:solidFill>
                <a:schemeClr val="dk1"/>
              </a:solidFill>
              <a:latin typeface="Merriweather"/>
              <a:ea typeface="Merriweather"/>
              <a:cs typeface="Merriweather"/>
              <a:sym typeface="Merriweather"/>
            </a:endParaRPr>
          </a:p>
        </p:txBody>
      </p:sp>
      <p:sp>
        <p:nvSpPr>
          <p:cNvPr id="409" name="Google Shape;409;p44"/>
          <p:cNvSpPr txBox="1"/>
          <p:nvPr/>
        </p:nvSpPr>
        <p:spPr>
          <a:xfrm>
            <a:off x="816450" y="908900"/>
            <a:ext cx="7511100" cy="24024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15000"/>
              </a:lnSpc>
              <a:spcBef>
                <a:spcPts val="0"/>
              </a:spcBef>
              <a:spcAft>
                <a:spcPts val="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You're trying to install a new software program, but the installation fails with an error message. What steps can you take to diagnose the problem, and what software tools can you use to troubleshoot the issue?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15000"/>
              </a:lnSpc>
              <a:spcBef>
                <a:spcPts val="1000"/>
              </a:spcBef>
              <a:spcAft>
                <a:spcPts val="1000"/>
              </a:spcAft>
              <a:buClr>
                <a:srgbClr val="000000"/>
              </a:buClr>
              <a:buSzPts val="1500"/>
              <a:buFont typeface="Merriweather"/>
              <a:buChar char="●"/>
            </a:pPr>
            <a:r>
              <a:rPr b="0" i="0" lang="en" sz="1500" u="none" cap="none" strike="noStrike">
                <a:solidFill>
                  <a:srgbClr val="000000"/>
                </a:solidFill>
                <a:latin typeface="Merriweather"/>
                <a:ea typeface="Merriweather"/>
                <a:cs typeface="Merriweather"/>
                <a:sym typeface="Merriweather"/>
              </a:rPr>
              <a:t>Your computer is displaying an error message indicating that a particular system file is missing or corrupted, and you suspect that there might be some issues with the operating system. What steps can you take to diagnose the problem, and what software tools can you use to troubleshoot the issue?</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45"/>
          <p:cNvPicPr preferRelativeResize="0"/>
          <p:nvPr/>
        </p:nvPicPr>
        <p:blipFill rotWithShape="1">
          <a:blip r:embed="rId3">
            <a:alphaModFix/>
          </a:blip>
          <a:srcRect b="7746" l="12396" r="13103" t="7125"/>
          <a:stretch/>
        </p:blipFill>
        <p:spPr>
          <a:xfrm>
            <a:off x="5158250" y="1344025"/>
            <a:ext cx="2943175" cy="3486924"/>
          </a:xfrm>
          <a:prstGeom prst="rect">
            <a:avLst/>
          </a:prstGeom>
          <a:noFill/>
          <a:ln>
            <a:noFill/>
          </a:ln>
        </p:spPr>
      </p:pic>
      <p:sp>
        <p:nvSpPr>
          <p:cNvPr id="415" name="Google Shape;415;p45"/>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sp>
        <p:nvSpPr>
          <p:cNvPr id="416" name="Google Shape;416;p4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94" name="Google Shape;94;p2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4"/>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4"/>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97" name="Google Shape;97;p24"/>
          <p:cNvSpPr txBox="1"/>
          <p:nvPr/>
        </p:nvSpPr>
        <p:spPr>
          <a:xfrm>
            <a:off x="899475" y="1408100"/>
            <a:ext cx="7106700" cy="1408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Windows 10 can be a little notification-heavy at times. If these pop-ups are interrupting your workflow, you can adjust them by going to Start &gt; Settings &gt; System &gt; Notifications &amp; actions.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There, you can decide which notifications you want on or off. </a:t>
            </a:r>
            <a:endParaRPr b="0" i="0" sz="1600" u="none" cap="none" strike="noStrike">
              <a:solidFill>
                <a:srgbClr val="000000"/>
              </a:solidFill>
              <a:latin typeface="Merriweather"/>
              <a:ea typeface="Merriweather"/>
              <a:cs typeface="Merriweather"/>
              <a:sym typeface="Merriweather"/>
            </a:endParaRPr>
          </a:p>
        </p:txBody>
      </p:sp>
      <p:sp>
        <p:nvSpPr>
          <p:cNvPr id="98" name="Google Shape;98;p24"/>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Too many notifications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04" name="Google Shape;104;p2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5"/>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5"/>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107" name="Google Shape;107;p25"/>
          <p:cNvSpPr txBox="1"/>
          <p:nvPr/>
        </p:nvSpPr>
        <p:spPr>
          <a:xfrm>
            <a:off x="899475" y="1408100"/>
            <a:ext cx="7106700" cy="2786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Is Microsoft's virtual assistant Cortana not assisting you? A bunch of different things could be going wrong.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Start by going to </a:t>
            </a:r>
            <a:r>
              <a:rPr b="1" i="0" lang="en" sz="1600" u="none" cap="none" strike="noStrike">
                <a:solidFill>
                  <a:srgbClr val="000000"/>
                </a:solidFill>
                <a:latin typeface="Merriweather"/>
                <a:ea typeface="Merriweather"/>
                <a:cs typeface="Merriweather"/>
                <a:sym typeface="Merriweather"/>
              </a:rPr>
              <a:t>Start &gt; Cortana &gt; Settings</a:t>
            </a:r>
            <a:r>
              <a:rPr b="0" i="0" lang="en" sz="1600" u="none" cap="none" strike="noStrike">
                <a:solidFill>
                  <a:srgbClr val="000000"/>
                </a:solidFill>
                <a:latin typeface="Merriweather"/>
                <a:ea typeface="Merriweather"/>
                <a:cs typeface="Merriweather"/>
                <a:sym typeface="Merriweather"/>
              </a:rPr>
              <a:t> and turning it off and on again.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Then, check your microphone under </a:t>
            </a:r>
            <a:r>
              <a:rPr b="1" i="0" lang="en" sz="1600" u="none" cap="none" strike="noStrike">
                <a:solidFill>
                  <a:srgbClr val="000000"/>
                </a:solidFill>
                <a:latin typeface="Merriweather"/>
                <a:ea typeface="Merriweather"/>
                <a:cs typeface="Merriweather"/>
                <a:sym typeface="Merriweather"/>
              </a:rPr>
              <a:t>Settings &gt; Sound </a:t>
            </a:r>
            <a:r>
              <a:rPr b="0" i="0" lang="en" sz="1600" u="none" cap="none" strike="noStrike">
                <a:solidFill>
                  <a:srgbClr val="000000"/>
                </a:solidFill>
                <a:latin typeface="Merriweather"/>
                <a:ea typeface="Merriweather"/>
                <a:cs typeface="Merriweather"/>
                <a:sym typeface="Merriweather"/>
              </a:rPr>
              <a:t>-- if you aren't using the default computer one, it may have been disconnected.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You can also try restarting your device and checking for updates that may be in place to fix the issue. </a:t>
            </a:r>
            <a:endParaRPr b="0" i="0" sz="1600" u="none" cap="none" strike="noStrike">
              <a:solidFill>
                <a:srgbClr val="000000"/>
              </a:solidFill>
              <a:latin typeface="Merriweather"/>
              <a:ea typeface="Merriweather"/>
              <a:cs typeface="Merriweather"/>
              <a:sym typeface="Merriweather"/>
            </a:endParaRPr>
          </a:p>
        </p:txBody>
      </p:sp>
      <p:sp>
        <p:nvSpPr>
          <p:cNvPr id="108" name="Google Shape;108;p25"/>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Cortana stops working</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14" name="Google Shape;114;p2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6"/>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6"/>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117" name="Google Shape;117;p26"/>
          <p:cNvSpPr txBox="1"/>
          <p:nvPr/>
        </p:nvSpPr>
        <p:spPr>
          <a:xfrm>
            <a:off x="899475" y="1408100"/>
            <a:ext cx="4343400" cy="35196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Windows 10 supports most printers, but connection issues happen.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To install or add a printer (whether it's networked, wireless or Bluetooth), go to </a:t>
            </a:r>
            <a:r>
              <a:rPr b="1" i="0" lang="en" sz="1600" u="none" cap="none" strike="noStrike">
                <a:solidFill>
                  <a:srgbClr val="000000"/>
                </a:solidFill>
                <a:latin typeface="Merriweather"/>
                <a:ea typeface="Merriweather"/>
                <a:cs typeface="Merriweather"/>
                <a:sym typeface="Merriweather"/>
              </a:rPr>
              <a:t>Start &gt; Settings &gt; Devices &gt; Printers &amp; scanners</a:t>
            </a:r>
            <a:r>
              <a:rPr b="0" i="0" lang="en" sz="1600" u="none" cap="none" strike="noStrike">
                <a:solidFill>
                  <a:srgbClr val="000000"/>
                </a:solidFill>
                <a:latin typeface="Merriweather"/>
                <a:ea typeface="Merriweather"/>
                <a:cs typeface="Merriweather"/>
                <a:sym typeface="Merriweather"/>
              </a:rPr>
              <a:t>.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Select Add a printer or scanner. Your device should find the printer (assuming it's on and connected to Wi-Fi or the network) and let you select Add device. </a:t>
            </a:r>
            <a:endParaRPr b="0" i="0" sz="1600" u="none" cap="none" strike="noStrike">
              <a:solidFill>
                <a:srgbClr val="000000"/>
              </a:solidFill>
              <a:latin typeface="Merriweather"/>
              <a:ea typeface="Merriweather"/>
              <a:cs typeface="Merriweather"/>
              <a:sym typeface="Merriweather"/>
            </a:endParaRPr>
          </a:p>
        </p:txBody>
      </p:sp>
      <p:sp>
        <p:nvSpPr>
          <p:cNvPr id="118" name="Google Shape;118;p26"/>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Printer connection issues</a:t>
            </a:r>
            <a:endParaRPr b="1" i="0" sz="1800" u="none" cap="none" strike="noStrike">
              <a:solidFill>
                <a:srgbClr val="000000"/>
              </a:solidFill>
              <a:latin typeface="Merriweather"/>
              <a:ea typeface="Merriweather"/>
              <a:cs typeface="Merriweather"/>
              <a:sym typeface="Merriweather"/>
            </a:endParaRPr>
          </a:p>
        </p:txBody>
      </p:sp>
      <p:pic>
        <p:nvPicPr>
          <p:cNvPr id="119" name="Google Shape;119;p26"/>
          <p:cNvPicPr preferRelativeResize="0"/>
          <p:nvPr/>
        </p:nvPicPr>
        <p:blipFill rotWithShape="1">
          <a:blip r:embed="rId3">
            <a:alphaModFix/>
          </a:blip>
          <a:srcRect b="0" l="0" r="0" t="0"/>
          <a:stretch/>
        </p:blipFill>
        <p:spPr>
          <a:xfrm>
            <a:off x="5299727" y="1644562"/>
            <a:ext cx="3597674" cy="30466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25" name="Google Shape;125;p2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7"/>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7"/>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128" name="Google Shape;128;p27"/>
          <p:cNvSpPr txBox="1"/>
          <p:nvPr/>
        </p:nvSpPr>
        <p:spPr>
          <a:xfrm>
            <a:off x="899475" y="1408100"/>
            <a:ext cx="7106700" cy="2386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your printer isn't in the list, select "The printer that I want isn't listed," and then follow the instructions to add it manually using one of the options.</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you're trying to install a local printer, you can typically just plug it into your USB port and follow the same instructions.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If your printer stops working, you can try doing the process again.</a:t>
            </a:r>
            <a:endParaRPr b="0" i="0" sz="1600" u="none" cap="none" strike="noStrike">
              <a:solidFill>
                <a:srgbClr val="000000"/>
              </a:solidFill>
              <a:latin typeface="Merriweather"/>
              <a:ea typeface="Merriweather"/>
              <a:cs typeface="Merriweather"/>
              <a:sym typeface="Merriweather"/>
            </a:endParaRPr>
          </a:p>
        </p:txBody>
      </p:sp>
      <p:sp>
        <p:nvSpPr>
          <p:cNvPr id="129" name="Google Shape;129;p27"/>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Printer connection issues (cont.)</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35" name="Google Shape;135;p2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8"/>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8"/>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138" name="Google Shape;138;p28"/>
          <p:cNvSpPr txBox="1"/>
          <p:nvPr/>
        </p:nvSpPr>
        <p:spPr>
          <a:xfrm>
            <a:off x="899475" y="1408100"/>
            <a:ext cx="7106700" cy="34068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When you update Windows 10 your apps and files might go back to their default settings or switch settings.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One way to change this is to go to </a:t>
            </a:r>
            <a:r>
              <a:rPr b="1" i="0" lang="en" sz="1600" u="none" cap="none" strike="noStrike">
                <a:solidFill>
                  <a:srgbClr val="000000"/>
                </a:solidFill>
                <a:latin typeface="Merriweather"/>
                <a:ea typeface="Merriweather"/>
                <a:cs typeface="Merriweather"/>
                <a:sym typeface="Merriweather"/>
              </a:rPr>
              <a:t>Start &gt; Settings &gt; Apps &gt; Default apps</a:t>
            </a:r>
            <a:r>
              <a:rPr b="0" i="0" lang="en" sz="1600" u="none" cap="none" strike="noStrike">
                <a:solidFill>
                  <a:srgbClr val="000000"/>
                </a:solidFill>
                <a:latin typeface="Merriweather"/>
                <a:ea typeface="Merriweather"/>
                <a:cs typeface="Merriweather"/>
                <a:sym typeface="Merriweather"/>
              </a:rPr>
              <a:t>. Select which default you want to set, and then choose the app.</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When you go to open a file, you can also right-click it to see your options.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You can choose Open with and then Choose another app, and find which one you want.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You'll see an option asking if you always want to use that app when opening that type of file. </a:t>
            </a:r>
            <a:endParaRPr b="0" i="0" sz="1600" u="none" cap="none" strike="noStrike">
              <a:solidFill>
                <a:srgbClr val="000000"/>
              </a:solidFill>
              <a:latin typeface="Merriweather"/>
              <a:ea typeface="Merriweather"/>
              <a:cs typeface="Merriweather"/>
              <a:sym typeface="Merriweather"/>
            </a:endParaRPr>
          </a:p>
        </p:txBody>
      </p:sp>
      <p:sp>
        <p:nvSpPr>
          <p:cNvPr id="139" name="Google Shape;139;p28"/>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Files opening in the wrong apps</a:t>
            </a:r>
            <a:endParaRPr b="1" i="0" sz="18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45" name="Google Shape;145;p2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9"/>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9"/>
          <p:cNvSpPr txBox="1"/>
          <p:nvPr>
            <p:ph idx="4294967295" type="ctrTitle"/>
          </p:nvPr>
        </p:nvSpPr>
        <p:spPr>
          <a:xfrm>
            <a:off x="1147813" y="399675"/>
            <a:ext cx="68484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Resolving OS and Software Issues(cont.)</a:t>
            </a:r>
            <a:endParaRPr b="1" i="0" sz="2700" u="none" cap="none" strike="noStrike">
              <a:solidFill>
                <a:srgbClr val="198754"/>
              </a:solidFill>
              <a:latin typeface="Roboto Slab"/>
              <a:ea typeface="Roboto Slab"/>
              <a:cs typeface="Roboto Slab"/>
              <a:sym typeface="Roboto Slab"/>
            </a:endParaRPr>
          </a:p>
        </p:txBody>
      </p:sp>
      <p:sp>
        <p:nvSpPr>
          <p:cNvPr id="148" name="Google Shape;148;p29"/>
          <p:cNvSpPr txBox="1"/>
          <p:nvPr/>
        </p:nvSpPr>
        <p:spPr>
          <a:xfrm>
            <a:off x="899475" y="1408100"/>
            <a:ext cx="7106700" cy="1169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Going into safe mode is necessary to solve many problems like driver issues, file corruption, and virus infections, etc. However, the previous go-to methods of accessing Safe mode won’t work in Windows 10.</a:t>
            </a:r>
            <a:endParaRPr b="0" i="0" sz="1600" u="none" cap="none" strike="noStrike">
              <a:solidFill>
                <a:srgbClr val="000000"/>
              </a:solidFill>
              <a:latin typeface="Merriweather"/>
              <a:ea typeface="Merriweather"/>
              <a:cs typeface="Merriweather"/>
              <a:sym typeface="Merriweather"/>
            </a:endParaRPr>
          </a:p>
        </p:txBody>
      </p:sp>
      <p:sp>
        <p:nvSpPr>
          <p:cNvPr id="149" name="Google Shape;149;p29"/>
          <p:cNvSpPr txBox="1"/>
          <p:nvPr/>
        </p:nvSpPr>
        <p:spPr>
          <a:xfrm>
            <a:off x="830775" y="946400"/>
            <a:ext cx="7244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Merriweather"/>
                <a:ea typeface="Merriweather"/>
                <a:cs typeface="Merriweather"/>
                <a:sym typeface="Merriweather"/>
              </a:rPr>
              <a:t>Resolving issues by accessing safe mode</a:t>
            </a:r>
            <a:endParaRPr b="1" i="0" sz="1800" u="none" cap="none" strike="noStrike">
              <a:solidFill>
                <a:srgbClr val="000000"/>
              </a:solidFill>
              <a:latin typeface="Merriweather"/>
              <a:ea typeface="Merriweather"/>
              <a:cs typeface="Merriweather"/>
              <a:sym typeface="Merriweather"/>
            </a:endParaRPr>
          </a:p>
        </p:txBody>
      </p:sp>
      <p:pic>
        <p:nvPicPr>
          <p:cNvPr id="150" name="Google Shape;150;p29"/>
          <p:cNvPicPr preferRelativeResize="0"/>
          <p:nvPr/>
        </p:nvPicPr>
        <p:blipFill rotWithShape="1">
          <a:blip r:embed="rId3">
            <a:alphaModFix/>
          </a:blip>
          <a:srcRect b="0" l="0" r="0" t="0"/>
          <a:stretch/>
        </p:blipFill>
        <p:spPr>
          <a:xfrm>
            <a:off x="2268750" y="2521500"/>
            <a:ext cx="4168800" cy="2433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