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Roboto Slab"/>
      <p:regular r:id="rId44"/>
      <p:bold r:id="rId45"/>
    </p:embeddedFont>
    <p:embeddedFont>
      <p:font typeface="Merriweather"/>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hXPNXFPRThnLDyJNxCE2q7e/x+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RobotoSlab-regular.fntdata"/><Relationship Id="rId43" Type="http://schemas.openxmlformats.org/officeDocument/2006/relationships/slide" Target="slides/slide39.xml"/><Relationship Id="rId46" Type="http://schemas.openxmlformats.org/officeDocument/2006/relationships/font" Target="fonts/Merriweather-regular.fntdata"/><Relationship Id="rId45"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erriweather-italic.fntdata"/><Relationship Id="rId47" Type="http://schemas.openxmlformats.org/officeDocument/2006/relationships/font" Target="fonts/Merriweather-bold.fntdata"/><Relationship Id="rId49"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a45e9f6a5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ea45e9f6a5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a45e9f6a5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ea45e9f6a5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a45e9f6a5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ea45e9f6a5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a45e9f6a5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ea45e9f6a5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a45e9f6a5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ea45e9f6a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a45e9f6a5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ea45e9f6a5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a45e9f6a5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ea45e9f6a5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a45e9f6a5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ea45e9f6a5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a45e9f6a5_0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ea45e9f6a5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c11f92b2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ec11f92b2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c11f92b29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ec11f92b29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ec11f92b29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ec11f92b29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c11f92b29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2ec11f92b29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ec11f92b29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ec11f92b29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ec11f92b29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2ec11f92b2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c11f92b29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2ec11f92b29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ec11f92b29_0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ec11f92b29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c11f92b29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2ec11f92b29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ec11f92b29_0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2ec11f92b29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ec11f92b29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2ec11f92b29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a235dae9c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ea235dae9c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c11f92b29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2ec11f92b29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c11f92b29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2ec11f92b29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ec11f92b29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2ec11f92b29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ec11f92b29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2ec11f92b29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ec11f92b29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2ec11f92b29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ec11f92b29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2ec11f92b29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ea45e9f6a5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2ea45e9f6a5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a45e9f6a5_0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ea45e9f6a5_0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a45e9f6a5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ea45e9f6a5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a45e9f6a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ea45e9f6a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a45e9f6a5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ea45e9f6a5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a45e9f6a5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ea45e9f6a5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a45e9f6a5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ea45e9f6a5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47"/>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11" name="Google Shape;11;p47"/>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7"/>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7"/>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7"/>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7"/>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7"/>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7"/>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7"/>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7"/>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7"/>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7"/>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7"/>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7"/>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7"/>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7"/>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56"/>
          <p:cNvSpPr/>
          <p:nvPr/>
        </p:nvSpPr>
        <p:spPr>
          <a:xfrm>
            <a:off x="-26550" y="-14850"/>
            <a:ext cx="9197100" cy="5173200"/>
          </a:xfrm>
          <a:prstGeom prst="rect">
            <a:avLst/>
          </a:prstGeom>
          <a:solidFill>
            <a:srgbClr val="CFD8DC">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4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8" name="Shape 28"/>
        <p:cNvGrpSpPr/>
        <p:nvPr/>
      </p:nvGrpSpPr>
      <p:grpSpPr>
        <a:xfrm>
          <a:off x="0" y="0"/>
          <a:ext cx="0" cy="0"/>
          <a:chOff x="0" y="0"/>
          <a:chExt cx="0" cy="0"/>
        </a:xfrm>
      </p:grpSpPr>
      <p:pic>
        <p:nvPicPr>
          <p:cNvPr id="29" name="Google Shape;29;p49"/>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0" name="Google Shape;30;p49"/>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31" name="Google Shape;31;p49"/>
          <p:cNvGrpSpPr/>
          <p:nvPr/>
        </p:nvGrpSpPr>
        <p:grpSpPr>
          <a:xfrm>
            <a:off x="3839646" y="782918"/>
            <a:ext cx="1464573" cy="842707"/>
            <a:chOff x="3593400" y="1729675"/>
            <a:chExt cx="1957200" cy="1123610"/>
          </a:xfrm>
        </p:grpSpPr>
        <p:sp>
          <p:nvSpPr>
            <p:cNvPr id="32" name="Google Shape;32;p49"/>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Arial"/>
                  <a:ea typeface="Arial"/>
                  <a:cs typeface="Arial"/>
                  <a:sym typeface="Arial"/>
                </a:rPr>
                <a:t>“</a:t>
              </a:r>
              <a:endParaRPr b="1" i="0" sz="6000" u="none" cap="none" strike="noStrike">
                <a:solidFill>
                  <a:schemeClr val="accent1"/>
                </a:solidFill>
                <a:latin typeface="Arial"/>
                <a:ea typeface="Arial"/>
                <a:cs typeface="Arial"/>
                <a:sym typeface="Arial"/>
              </a:endParaRPr>
            </a:p>
          </p:txBody>
        </p:sp>
        <p:sp>
          <p:nvSpPr>
            <p:cNvPr id="33" name="Google Shape;33;p49"/>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9"/>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5" name="Google Shape;35;p49"/>
          <p:cNvCxnSpPr>
            <a:endCxn id="33"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36" name="Google Shape;36;p49"/>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37" name="Google Shape;37;p49"/>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38" name="Google Shape;38;p49"/>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50"/>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41" name="Google Shape;41;p50"/>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2" name="Shape 42"/>
        <p:cNvGrpSpPr/>
        <p:nvPr/>
      </p:nvGrpSpPr>
      <p:grpSpPr>
        <a:xfrm>
          <a:off x="0" y="0"/>
          <a:ext cx="0" cy="0"/>
          <a:chOff x="0" y="0"/>
          <a:chExt cx="0" cy="0"/>
        </a:xfrm>
      </p:grpSpPr>
      <p:sp>
        <p:nvSpPr>
          <p:cNvPr id="43" name="Google Shape;43;p5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5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45" name="Google Shape;45;p5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6" name="Shape 46"/>
        <p:cNvGrpSpPr/>
        <p:nvPr/>
      </p:nvGrpSpPr>
      <p:grpSpPr>
        <a:xfrm>
          <a:off x="0" y="0"/>
          <a:ext cx="0" cy="0"/>
          <a:chOff x="0" y="0"/>
          <a:chExt cx="0" cy="0"/>
        </a:xfrm>
      </p:grpSpPr>
      <p:sp>
        <p:nvSpPr>
          <p:cNvPr id="47" name="Google Shape;47;p52"/>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8" name="Google Shape;48;p52"/>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9" name="Google Shape;49;p52"/>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0" name="Google Shape;50;p5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sp>
        <p:nvSpPr>
          <p:cNvPr id="52" name="Google Shape;52;p5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3" name="Google Shape;53;p53"/>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4" name="Google Shape;54;p53"/>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5" name="Google Shape;55;p53"/>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6" name="Google Shape;56;p5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5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9" name="Google Shape;59;p5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55"/>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2" name="Google Shape;62;p55"/>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 name="Google Shape;7;p46"/>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4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3245250" y="453050"/>
            <a:ext cx="5562300" cy="139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800"/>
              <a:buNone/>
            </a:pPr>
            <a:r>
              <a:rPr lang="en" sz="3100">
                <a:solidFill>
                  <a:srgbClr val="198754"/>
                </a:solidFill>
              </a:rPr>
              <a:t>Operating System</a:t>
            </a:r>
            <a:endParaRPr sz="3100">
              <a:solidFill>
                <a:srgbClr val="198754"/>
              </a:solidFill>
            </a:endParaRPr>
          </a:p>
          <a:p>
            <a:pPr indent="0" lvl="0" marL="0" rtl="0" algn="l">
              <a:lnSpc>
                <a:spcPct val="100000"/>
              </a:lnSpc>
              <a:spcBef>
                <a:spcPts val="0"/>
              </a:spcBef>
              <a:spcAft>
                <a:spcPts val="0"/>
              </a:spcAft>
              <a:buSzPts val="5800"/>
              <a:buNone/>
            </a:pPr>
            <a:r>
              <a:rPr lang="en" sz="3100">
                <a:solidFill>
                  <a:srgbClr val="198754"/>
                </a:solidFill>
              </a:rPr>
              <a:t>Lecture: 2</a:t>
            </a:r>
            <a:endParaRPr sz="3100">
              <a:solidFill>
                <a:srgbClr val="198754"/>
              </a:solidFill>
            </a:endParaRPr>
          </a:p>
        </p:txBody>
      </p:sp>
      <p:pic>
        <p:nvPicPr>
          <p:cNvPr id="71" name="Google Shape;71;p1"/>
          <p:cNvPicPr preferRelativeResize="0"/>
          <p:nvPr/>
        </p:nvPicPr>
        <p:blipFill rotWithShape="1">
          <a:blip r:embed="rId3">
            <a:alphaModFix/>
          </a:blip>
          <a:srcRect b="0" l="0" r="0" t="0"/>
          <a:stretch/>
        </p:blipFill>
        <p:spPr>
          <a:xfrm>
            <a:off x="359850" y="1966775"/>
            <a:ext cx="3234900" cy="323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ea45e9f6a5_0_3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49" name="Google Shape;149;g2ea45e9f6a5_0_3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2ea45e9f6a5_0_32"/>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2ea45e9f6a5_0_32"/>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Caching</a:t>
            </a:r>
            <a:endParaRPr b="1" i="0" sz="2700" u="none" cap="none" strike="noStrike">
              <a:solidFill>
                <a:srgbClr val="198754"/>
              </a:solidFill>
              <a:latin typeface="Roboto Slab"/>
              <a:ea typeface="Roboto Slab"/>
              <a:cs typeface="Roboto Slab"/>
              <a:sym typeface="Roboto Slab"/>
            </a:endParaRPr>
          </a:p>
        </p:txBody>
      </p:sp>
      <p:sp>
        <p:nvSpPr>
          <p:cNvPr id="152" name="Google Shape;152;g2ea45e9f6a5_0_32"/>
          <p:cNvSpPr txBox="1"/>
          <p:nvPr/>
        </p:nvSpPr>
        <p:spPr>
          <a:xfrm>
            <a:off x="748575" y="1370550"/>
            <a:ext cx="7552500" cy="3327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Important principle, performed at many levels in a computer (in hardware, operating system, software)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Information in use copied from slower to faster storage temporarily</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Faster storage (cache) checked first to determine if information is there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If it is, information used directly from the cache (fast)</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If not, data copied to cache and used there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Cache smaller than storage being cached</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Cache management important design problem</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Cache size and replacement policy</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ea45e9f6a5_0_4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58" name="Google Shape;158;g2ea45e9f6a5_0_4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2ea45e9f6a5_0_4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2ea45e9f6a5_0_40"/>
          <p:cNvSpPr txBox="1"/>
          <p:nvPr>
            <p:ph idx="4294967295" type="ctrTitle"/>
          </p:nvPr>
        </p:nvSpPr>
        <p:spPr>
          <a:xfrm>
            <a:off x="748575" y="324800"/>
            <a:ext cx="75525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Characteristics of Various Types of Storage</a:t>
            </a:r>
            <a:endParaRPr b="1" i="0" sz="2700" u="none" cap="none" strike="noStrike">
              <a:solidFill>
                <a:srgbClr val="198754"/>
              </a:solidFill>
              <a:latin typeface="Roboto Slab"/>
              <a:ea typeface="Roboto Slab"/>
              <a:cs typeface="Roboto Slab"/>
              <a:sym typeface="Roboto Slab"/>
            </a:endParaRPr>
          </a:p>
        </p:txBody>
      </p:sp>
      <p:sp>
        <p:nvSpPr>
          <p:cNvPr id="161" name="Google Shape;161;g2ea45e9f6a5_0_40"/>
          <p:cNvSpPr txBox="1"/>
          <p:nvPr/>
        </p:nvSpPr>
        <p:spPr>
          <a:xfrm>
            <a:off x="795750" y="966775"/>
            <a:ext cx="7552500" cy="4747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    Movement between levels of storage hierarchy can be explicit or implicit</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pic>
        <p:nvPicPr>
          <p:cNvPr id="162" name="Google Shape;162;g2ea45e9f6a5_0_40"/>
          <p:cNvPicPr preferRelativeResize="0"/>
          <p:nvPr/>
        </p:nvPicPr>
        <p:blipFill>
          <a:blip r:embed="rId3">
            <a:alphaModFix/>
          </a:blip>
          <a:stretch>
            <a:fillRect/>
          </a:stretch>
        </p:blipFill>
        <p:spPr>
          <a:xfrm>
            <a:off x="451125" y="841738"/>
            <a:ext cx="8241751" cy="34600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ea45e9f6a5_0_4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68" name="Google Shape;168;g2ea45e9f6a5_0_4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2ea45e9f6a5_0_4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2ea45e9f6a5_0_48"/>
          <p:cNvSpPr txBox="1"/>
          <p:nvPr>
            <p:ph idx="4294967295" type="ctrTitle"/>
          </p:nvPr>
        </p:nvSpPr>
        <p:spPr>
          <a:xfrm>
            <a:off x="567350" y="356225"/>
            <a:ext cx="76359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Migration of data “A” from Disk to Register</a:t>
            </a:r>
            <a:endParaRPr b="1" i="0" sz="2700" u="none" cap="none" strike="noStrike">
              <a:solidFill>
                <a:srgbClr val="198754"/>
              </a:solidFill>
              <a:latin typeface="Roboto Slab"/>
              <a:ea typeface="Roboto Slab"/>
              <a:cs typeface="Roboto Slab"/>
              <a:sym typeface="Roboto Slab"/>
            </a:endParaRPr>
          </a:p>
        </p:txBody>
      </p:sp>
      <p:sp>
        <p:nvSpPr>
          <p:cNvPr id="171" name="Google Shape;171;g2ea45e9f6a5_0_48"/>
          <p:cNvSpPr txBox="1"/>
          <p:nvPr/>
        </p:nvSpPr>
        <p:spPr>
          <a:xfrm>
            <a:off x="676575" y="962050"/>
            <a:ext cx="7635900" cy="45087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Multitasking environments must be careful to use most recent value, no matter where it is stored in the storage hierarchy</a:t>
            </a:r>
            <a:endParaRPr sz="1500">
              <a:solidFill>
                <a:schemeClr val="dk1"/>
              </a:solidFill>
              <a:latin typeface="Merriweather"/>
              <a:ea typeface="Merriweather"/>
              <a:cs typeface="Merriweather"/>
              <a:sym typeface="Merriweather"/>
            </a:endParaRPr>
          </a:p>
          <a:p>
            <a:pPr indent="0" lvl="0" marL="457200" rtl="0" algn="just">
              <a:lnSpc>
                <a:spcPct val="115000"/>
              </a:lnSpc>
              <a:spcBef>
                <a:spcPts val="1000"/>
              </a:spcBef>
              <a:spcAft>
                <a:spcPts val="0"/>
              </a:spcAft>
              <a:buNone/>
            </a:pPr>
            <a:br>
              <a:rPr lang="en" sz="1500">
                <a:solidFill>
                  <a:schemeClr val="dk1"/>
                </a:solidFill>
                <a:latin typeface="Merriweather"/>
                <a:ea typeface="Merriweather"/>
                <a:cs typeface="Merriweather"/>
                <a:sym typeface="Merriweather"/>
              </a:rPr>
            </a:br>
            <a:br>
              <a:rPr lang="en" sz="1500">
                <a:solidFill>
                  <a:schemeClr val="dk1"/>
                </a:solidFill>
                <a:latin typeface="Merriweather"/>
                <a:ea typeface="Merriweather"/>
                <a:cs typeface="Merriweather"/>
                <a:sym typeface="Merriweather"/>
              </a:rPr>
            </a:br>
            <a:br>
              <a:rPr lang="en" sz="1500">
                <a:solidFill>
                  <a:schemeClr val="dk1"/>
                </a:solidFill>
                <a:latin typeface="Merriweather"/>
                <a:ea typeface="Merriweather"/>
                <a:cs typeface="Merriweather"/>
                <a:sym typeface="Merriweather"/>
              </a:rPr>
            </a:br>
            <a:br>
              <a:rPr lang="en" sz="1500">
                <a:solidFill>
                  <a:schemeClr val="dk1"/>
                </a:solidFill>
                <a:latin typeface="Merriweather"/>
                <a:ea typeface="Merriweather"/>
                <a:cs typeface="Merriweather"/>
                <a:sym typeface="Merriweather"/>
              </a:rPr>
            </a:b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Multiprocessor environment must provide cache coherency in hardware such that all CPUs have the most recent value in their cache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Distributed environment situation even more complex</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Several copies of a datum can exist</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pic>
        <p:nvPicPr>
          <p:cNvPr id="172" name="Google Shape;172;g2ea45e9f6a5_0_48"/>
          <p:cNvPicPr preferRelativeResize="0"/>
          <p:nvPr/>
        </p:nvPicPr>
        <p:blipFill>
          <a:blip r:embed="rId3">
            <a:alphaModFix/>
          </a:blip>
          <a:stretch>
            <a:fillRect/>
          </a:stretch>
        </p:blipFill>
        <p:spPr>
          <a:xfrm>
            <a:off x="1113013" y="1890750"/>
            <a:ext cx="6917974" cy="847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ea45e9f6a5_0_5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78" name="Google Shape;178;g2ea45e9f6a5_0_5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2ea45e9f6a5_0_5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2ea45e9f6a5_0_56"/>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I/O Subsystem</a:t>
            </a:r>
            <a:endParaRPr b="1" i="0" sz="2700" u="none" cap="none" strike="noStrike">
              <a:solidFill>
                <a:srgbClr val="198754"/>
              </a:solidFill>
              <a:latin typeface="Roboto Slab"/>
              <a:ea typeface="Roboto Slab"/>
              <a:cs typeface="Roboto Slab"/>
              <a:sym typeface="Roboto Slab"/>
            </a:endParaRPr>
          </a:p>
        </p:txBody>
      </p:sp>
      <p:sp>
        <p:nvSpPr>
          <p:cNvPr id="181" name="Google Shape;181;g2ea45e9f6a5_0_56"/>
          <p:cNvSpPr txBox="1"/>
          <p:nvPr/>
        </p:nvSpPr>
        <p:spPr>
          <a:xfrm>
            <a:off x="748575" y="1370550"/>
            <a:ext cx="7552500" cy="3327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One purpose of OS is to hide peculiarities of hardware devices from the user</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I/O subsystem responsible for</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Memory management of I/O including buffering (storing data temporarily while it is being transferred), caching (storing parts of data in faster storage for performance), spooling (the overlapping of output of one job with input of other jobs)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General device-driver interface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Drivers for specific hardware devices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ea45e9f6a5_0_6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87" name="Google Shape;187;g2ea45e9f6a5_0_6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2ea45e9f6a5_0_64"/>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2ea45e9f6a5_0_64"/>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Protection and Security</a:t>
            </a:r>
            <a:endParaRPr b="1" i="0" sz="2700" u="none" cap="none" strike="noStrike">
              <a:solidFill>
                <a:srgbClr val="198754"/>
              </a:solidFill>
              <a:latin typeface="Roboto Slab"/>
              <a:ea typeface="Roboto Slab"/>
              <a:cs typeface="Roboto Slab"/>
              <a:sym typeface="Roboto Slab"/>
            </a:endParaRPr>
          </a:p>
        </p:txBody>
      </p:sp>
      <p:sp>
        <p:nvSpPr>
          <p:cNvPr id="190" name="Google Shape;190;g2ea45e9f6a5_0_64"/>
          <p:cNvSpPr txBox="1"/>
          <p:nvPr/>
        </p:nvSpPr>
        <p:spPr>
          <a:xfrm>
            <a:off x="795750" y="872525"/>
            <a:ext cx="7552500" cy="4920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Protection</a:t>
            </a:r>
            <a:r>
              <a:rPr lang="en" sz="1500">
                <a:solidFill>
                  <a:schemeClr val="dk1"/>
                </a:solidFill>
                <a:latin typeface="Merriweather"/>
                <a:ea typeface="Merriweather"/>
                <a:cs typeface="Merriweather"/>
                <a:sym typeface="Merriweather"/>
              </a:rPr>
              <a:t> – any mechanism for controlling access of processes or users to resources defined by the OS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Security </a:t>
            </a:r>
            <a:r>
              <a:rPr lang="en" sz="1500">
                <a:solidFill>
                  <a:schemeClr val="dk1"/>
                </a:solidFill>
                <a:latin typeface="Merriweather"/>
                <a:ea typeface="Merriweather"/>
                <a:cs typeface="Merriweather"/>
                <a:sym typeface="Merriweather"/>
              </a:rPr>
              <a:t>– defense of the system against internal and external attacks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Huge range, including denial-of-service, worms, viruses, identity theft, theft of service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Systems generally first distinguish among users, to determine who can do what</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User identities (</a:t>
            </a:r>
            <a:r>
              <a:rPr b="1" lang="en" sz="1500">
                <a:solidFill>
                  <a:schemeClr val="dk1"/>
                </a:solidFill>
                <a:latin typeface="Merriweather"/>
                <a:ea typeface="Merriweather"/>
                <a:cs typeface="Merriweather"/>
                <a:sym typeface="Merriweather"/>
              </a:rPr>
              <a:t>user ID</a:t>
            </a:r>
            <a:r>
              <a:rPr lang="en" sz="1500">
                <a:solidFill>
                  <a:schemeClr val="dk1"/>
                </a:solidFill>
                <a:latin typeface="Merriweather"/>
                <a:ea typeface="Merriweather"/>
                <a:cs typeface="Merriweather"/>
                <a:sym typeface="Merriweather"/>
              </a:rPr>
              <a:t>s, security IDs) include name and associated number, one per user</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User ID then associated with all files, processes of that user to determine access control</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Group identifier (</a:t>
            </a:r>
            <a:r>
              <a:rPr b="1" lang="en" sz="1500">
                <a:solidFill>
                  <a:schemeClr val="dk1"/>
                </a:solidFill>
                <a:latin typeface="Merriweather"/>
                <a:ea typeface="Merriweather"/>
                <a:cs typeface="Merriweather"/>
                <a:sym typeface="Merriweather"/>
              </a:rPr>
              <a:t>group ID</a:t>
            </a:r>
            <a:r>
              <a:rPr lang="en" sz="1500">
                <a:solidFill>
                  <a:schemeClr val="dk1"/>
                </a:solidFill>
                <a:latin typeface="Merriweather"/>
                <a:ea typeface="Merriweather"/>
                <a:cs typeface="Merriweather"/>
                <a:sym typeface="Merriweather"/>
              </a:rPr>
              <a:t>) allows set of users to be defined and controls managed, then also associated with each process, file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Privilege escalation</a:t>
            </a:r>
            <a:r>
              <a:rPr lang="en" sz="1500">
                <a:solidFill>
                  <a:schemeClr val="dk1"/>
                </a:solidFill>
                <a:latin typeface="Merriweather"/>
                <a:ea typeface="Merriweather"/>
                <a:cs typeface="Merriweather"/>
                <a:sym typeface="Merriweather"/>
              </a:rPr>
              <a:t> allows user to change to effective ID with more rights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ea45e9f6a5_0_7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96" name="Google Shape;196;g2ea45e9f6a5_0_7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2ea45e9f6a5_0_72"/>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2ea45e9f6a5_0_72"/>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Virtualization</a:t>
            </a:r>
            <a:endParaRPr b="1" i="0" sz="2700" u="none" cap="none" strike="noStrike">
              <a:solidFill>
                <a:srgbClr val="198754"/>
              </a:solidFill>
              <a:latin typeface="Roboto Slab"/>
              <a:ea typeface="Roboto Slab"/>
              <a:cs typeface="Roboto Slab"/>
              <a:sym typeface="Roboto Slab"/>
            </a:endParaRPr>
          </a:p>
        </p:txBody>
      </p:sp>
      <p:sp>
        <p:nvSpPr>
          <p:cNvPr id="199" name="Google Shape;199;g2ea45e9f6a5_0_72"/>
          <p:cNvSpPr txBox="1"/>
          <p:nvPr/>
        </p:nvSpPr>
        <p:spPr>
          <a:xfrm>
            <a:off x="795750" y="1182025"/>
            <a:ext cx="7552500" cy="3858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Allows operating systems to run applications within other OSes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Vast and growing industry</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Emulation</a:t>
            </a:r>
            <a:r>
              <a:rPr lang="en" sz="1500">
                <a:solidFill>
                  <a:schemeClr val="dk1"/>
                </a:solidFill>
                <a:latin typeface="Merriweather"/>
                <a:ea typeface="Merriweather"/>
                <a:cs typeface="Merriweather"/>
                <a:sym typeface="Merriweather"/>
              </a:rPr>
              <a:t> used when source CPU type different from target type (i.e. PowerPC to Intel x86)</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Generally slowest method</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When computer language not compiled to native code –</a:t>
            </a:r>
            <a:r>
              <a:rPr b="1" lang="en" sz="1500">
                <a:solidFill>
                  <a:schemeClr val="dk1"/>
                </a:solidFill>
                <a:latin typeface="Merriweather"/>
                <a:ea typeface="Merriweather"/>
                <a:cs typeface="Merriweather"/>
                <a:sym typeface="Merriweather"/>
              </a:rPr>
              <a:t> Interpretation</a:t>
            </a:r>
            <a:endParaRPr b="1"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Virtualization</a:t>
            </a:r>
            <a:r>
              <a:rPr lang="en" sz="1500">
                <a:solidFill>
                  <a:schemeClr val="dk1"/>
                </a:solidFill>
                <a:latin typeface="Merriweather"/>
                <a:ea typeface="Merriweather"/>
                <a:cs typeface="Merriweather"/>
                <a:sym typeface="Merriweather"/>
              </a:rPr>
              <a:t> – OS natively compiled for CPU, running guest OSes  also natively compiled </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Consider VMware running WinXP guests, each running applications, all on native WinXP host OS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VMM</a:t>
            </a:r>
            <a:r>
              <a:rPr lang="en" sz="1500">
                <a:solidFill>
                  <a:schemeClr val="dk1"/>
                </a:solidFill>
                <a:latin typeface="Merriweather"/>
                <a:ea typeface="Merriweather"/>
                <a:cs typeface="Merriweather"/>
                <a:sym typeface="Merriweather"/>
              </a:rPr>
              <a:t> (virtual machine Manager) provides virtualization services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ea45e9f6a5_0_8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05" name="Google Shape;205;g2ea45e9f6a5_0_8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2ea45e9f6a5_0_8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2ea45e9f6a5_0_80"/>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Virtualization</a:t>
            </a:r>
            <a:endParaRPr b="1" i="0" sz="2700" u="none" cap="none" strike="noStrike">
              <a:solidFill>
                <a:srgbClr val="198754"/>
              </a:solidFill>
              <a:latin typeface="Roboto Slab"/>
              <a:ea typeface="Roboto Slab"/>
              <a:cs typeface="Roboto Slab"/>
              <a:sym typeface="Roboto Slab"/>
            </a:endParaRPr>
          </a:p>
        </p:txBody>
      </p:sp>
      <p:sp>
        <p:nvSpPr>
          <p:cNvPr id="208" name="Google Shape;208;g2ea45e9f6a5_0_80"/>
          <p:cNvSpPr txBox="1"/>
          <p:nvPr/>
        </p:nvSpPr>
        <p:spPr>
          <a:xfrm>
            <a:off x="795750" y="1037650"/>
            <a:ext cx="7552500" cy="3712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Use cases involve laptops and desktops running multiple OSes for exploration or compatibility</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Apple laptop running Mac OS X host, Windows as a guest</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Developing apps for multiple OSes without having multiple systems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Quality assurance testing applications without having multiple systems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Executing and managing compute environments within data centers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VMM can run natively, in which case they are also the host</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There is no general-purpose host then (VMware ESX and Citrix XenServer)</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ea45e9f6a5_0_11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14" name="Google Shape;214;g2ea45e9f6a5_0_11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2ea45e9f6a5_0_115"/>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2ea45e9f6a5_0_115"/>
          <p:cNvSpPr txBox="1"/>
          <p:nvPr>
            <p:ph idx="4294967295" type="ctrTitle"/>
          </p:nvPr>
        </p:nvSpPr>
        <p:spPr>
          <a:xfrm>
            <a:off x="865875" y="356225"/>
            <a:ext cx="74823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Computing Environments - Virtualization</a:t>
            </a:r>
            <a:endParaRPr b="1" i="0" sz="2700" u="none" cap="none" strike="noStrike">
              <a:solidFill>
                <a:srgbClr val="198754"/>
              </a:solidFill>
              <a:latin typeface="Roboto Slab"/>
              <a:ea typeface="Roboto Slab"/>
              <a:cs typeface="Roboto Slab"/>
              <a:sym typeface="Roboto Slab"/>
            </a:endParaRPr>
          </a:p>
        </p:txBody>
      </p:sp>
      <p:pic>
        <p:nvPicPr>
          <p:cNvPr id="217" name="Google Shape;217;g2ea45e9f6a5_0_115"/>
          <p:cNvPicPr preferRelativeResize="0"/>
          <p:nvPr/>
        </p:nvPicPr>
        <p:blipFill>
          <a:blip r:embed="rId3">
            <a:alphaModFix/>
          </a:blip>
          <a:stretch>
            <a:fillRect/>
          </a:stretch>
        </p:blipFill>
        <p:spPr>
          <a:xfrm>
            <a:off x="1689338" y="983250"/>
            <a:ext cx="5835375" cy="3960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ea45e9f6a5_0_12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23" name="Google Shape;223;g2ea45e9f6a5_0_12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2ea45e9f6a5_0_12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2ea45e9f6a5_0_123"/>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Distributed Systems</a:t>
            </a:r>
            <a:endParaRPr b="1" i="0" sz="2700" u="none" cap="none" strike="noStrike">
              <a:solidFill>
                <a:srgbClr val="198754"/>
              </a:solidFill>
              <a:latin typeface="Roboto Slab"/>
              <a:ea typeface="Roboto Slab"/>
              <a:cs typeface="Roboto Slab"/>
              <a:sym typeface="Roboto Slab"/>
            </a:endParaRPr>
          </a:p>
        </p:txBody>
      </p:sp>
      <p:sp>
        <p:nvSpPr>
          <p:cNvPr id="226" name="Google Shape;226;g2ea45e9f6a5_0_123"/>
          <p:cNvSpPr txBox="1"/>
          <p:nvPr/>
        </p:nvSpPr>
        <p:spPr>
          <a:xfrm>
            <a:off x="795750" y="1037650"/>
            <a:ext cx="7552500" cy="3712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Collection of separate, possibly heterogeneous, systems networked together</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Network</a:t>
            </a:r>
            <a:r>
              <a:rPr lang="en" sz="1500">
                <a:solidFill>
                  <a:schemeClr val="dk1"/>
                </a:solidFill>
                <a:latin typeface="Merriweather"/>
                <a:ea typeface="Merriweather"/>
                <a:cs typeface="Merriweather"/>
                <a:sym typeface="Merriweather"/>
              </a:rPr>
              <a:t> is a communications path, </a:t>
            </a:r>
            <a:r>
              <a:rPr b="1" lang="en" sz="1500">
                <a:solidFill>
                  <a:schemeClr val="dk1"/>
                </a:solidFill>
                <a:latin typeface="Merriweather"/>
                <a:ea typeface="Merriweather"/>
                <a:cs typeface="Merriweather"/>
                <a:sym typeface="Merriweather"/>
              </a:rPr>
              <a:t>TCP/IP</a:t>
            </a:r>
            <a:r>
              <a:rPr lang="en" sz="1500">
                <a:solidFill>
                  <a:schemeClr val="dk1"/>
                </a:solidFill>
                <a:latin typeface="Merriweather"/>
                <a:ea typeface="Merriweather"/>
                <a:cs typeface="Merriweather"/>
                <a:sym typeface="Merriweather"/>
              </a:rPr>
              <a:t> most common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Local Area Network (LAN)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Wide Area Network (WAN)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Metropolitan Area Network (MAN)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Personal Area Network (PAN)</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Network Operating System</a:t>
            </a:r>
            <a:r>
              <a:rPr lang="en" sz="1500">
                <a:solidFill>
                  <a:schemeClr val="dk1"/>
                </a:solidFill>
                <a:latin typeface="Merriweather"/>
                <a:ea typeface="Merriweather"/>
                <a:cs typeface="Merriweather"/>
                <a:sym typeface="Merriweather"/>
              </a:rPr>
              <a:t> provides features between systems across network</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Communication scheme allows systems to exchange messages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Illusion of a single system</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ec11f92b29_0_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32" name="Google Shape;232;g2ec11f92b29_0_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2ec11f92b29_0_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2ec11f92b29_0_0"/>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TCP/IP Model</a:t>
            </a:r>
            <a:endParaRPr b="1" i="0" sz="2700" u="none" cap="none" strike="noStrike">
              <a:solidFill>
                <a:srgbClr val="198754"/>
              </a:solidFill>
              <a:latin typeface="Roboto Slab"/>
              <a:ea typeface="Roboto Slab"/>
              <a:cs typeface="Roboto Slab"/>
              <a:sym typeface="Roboto Slab"/>
            </a:endParaRPr>
          </a:p>
        </p:txBody>
      </p:sp>
      <p:sp>
        <p:nvSpPr>
          <p:cNvPr id="235" name="Google Shape;235;g2ec11f92b29_0_0"/>
          <p:cNvSpPr txBox="1"/>
          <p:nvPr/>
        </p:nvSpPr>
        <p:spPr>
          <a:xfrm>
            <a:off x="795750" y="1037650"/>
            <a:ext cx="7552500" cy="3189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0"/>
              </a:spcAft>
              <a:buClr>
                <a:srgbClr val="000000"/>
              </a:buClr>
              <a:buSzPts val="1600"/>
              <a:buFont typeface="Arial"/>
              <a:buNone/>
            </a:pPr>
            <a:r>
              <a:rPr lang="en" sz="1500">
                <a:solidFill>
                  <a:schemeClr val="dk1"/>
                </a:solidFill>
                <a:latin typeface="Merriweather"/>
                <a:ea typeface="Merriweather"/>
                <a:cs typeface="Merriweather"/>
                <a:sym typeface="Merriweather"/>
              </a:rPr>
              <a:t>The TCP/IP model is a fundamental framework for computer networking. It stands for Transmission Control Protocol/Internet Protocol, which are the core protocols of the Internet. This model defines how data is transmitted over networks, ensuring reliable communication between devices.</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0"/>
              </a:spcAft>
              <a:buClr>
                <a:srgbClr val="000000"/>
              </a:buClr>
              <a:buSzPts val="1600"/>
              <a:buFont typeface="Arial"/>
              <a:buNone/>
            </a:pPr>
            <a:r>
              <a:rPr lang="en" sz="1500">
                <a:solidFill>
                  <a:schemeClr val="dk1"/>
                </a:solidFill>
                <a:latin typeface="Merriweather"/>
                <a:ea typeface="Merriweather"/>
                <a:cs typeface="Merriweather"/>
                <a:sym typeface="Merriweather"/>
              </a:rPr>
              <a:t>It consists of four layers:</a:t>
            </a:r>
            <a:endParaRPr sz="1500">
              <a:solidFill>
                <a:schemeClr val="dk1"/>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Link Layer or Network Access Layer</a:t>
            </a:r>
            <a:endParaRPr sz="1500">
              <a:solidFill>
                <a:schemeClr val="dk1"/>
              </a:solidFill>
              <a:latin typeface="Merriweather"/>
              <a:ea typeface="Merriweather"/>
              <a:cs typeface="Merriweather"/>
              <a:sym typeface="Merriweather"/>
            </a:endParaRPr>
          </a:p>
          <a:p>
            <a:pPr indent="-323850" lvl="0" marL="457200" marR="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Internet Layer</a:t>
            </a:r>
            <a:endParaRPr sz="1500">
              <a:solidFill>
                <a:schemeClr val="dk1"/>
              </a:solidFill>
              <a:latin typeface="Merriweather"/>
              <a:ea typeface="Merriweather"/>
              <a:cs typeface="Merriweather"/>
              <a:sym typeface="Merriweather"/>
            </a:endParaRPr>
          </a:p>
          <a:p>
            <a:pPr indent="-323850" lvl="0" marL="457200" marR="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Transport Layer</a:t>
            </a:r>
            <a:endParaRPr sz="1500">
              <a:solidFill>
                <a:schemeClr val="dk1"/>
              </a:solidFill>
              <a:latin typeface="Merriweather"/>
              <a:ea typeface="Merriweather"/>
              <a:cs typeface="Merriweather"/>
              <a:sym typeface="Merriweather"/>
            </a:endParaRPr>
          </a:p>
          <a:p>
            <a:pPr indent="-323850" lvl="0" marL="457200" marR="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Application Layer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2"/>
          <p:cNvPicPr preferRelativeResize="0"/>
          <p:nvPr/>
        </p:nvPicPr>
        <p:blipFill rotWithShape="1">
          <a:blip r:embed="rId3">
            <a:alphaModFix/>
          </a:blip>
          <a:srcRect b="8966" l="24460" r="11305" t="8716"/>
          <a:stretch/>
        </p:blipFill>
        <p:spPr>
          <a:xfrm flipH="1">
            <a:off x="5236150" y="1425725"/>
            <a:ext cx="3350425" cy="3468275"/>
          </a:xfrm>
          <a:prstGeom prst="rect">
            <a:avLst/>
          </a:prstGeom>
          <a:noFill/>
          <a:ln>
            <a:noFill/>
          </a:ln>
        </p:spPr>
      </p:pic>
      <p:sp>
        <p:nvSpPr>
          <p:cNvPr id="77" name="Google Shape;77;p2"/>
          <p:cNvSpPr txBox="1"/>
          <p:nvPr>
            <p:ph idx="4294967295" type="ctrTitle"/>
          </p:nvPr>
        </p:nvSpPr>
        <p:spPr>
          <a:xfrm>
            <a:off x="368425" y="1284900"/>
            <a:ext cx="4559700" cy="2573700"/>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chemeClr val="accent1"/>
              </a:buClr>
              <a:buSzPts val="2000"/>
              <a:buFont typeface="Roboto Slab"/>
              <a:buNone/>
            </a:pPr>
            <a:r>
              <a:rPr b="1" lang="en" sz="3100">
                <a:solidFill>
                  <a:srgbClr val="198754"/>
                </a:solidFill>
              </a:rPr>
              <a:t>Process Management, Memory Management,</a:t>
            </a:r>
            <a:endParaRPr b="1" sz="3100">
              <a:solidFill>
                <a:srgbClr val="198754"/>
              </a:solidFill>
            </a:endParaRPr>
          </a:p>
          <a:p>
            <a:pPr indent="0" lvl="0" marL="0" marR="0" rtl="0" algn="just">
              <a:lnSpc>
                <a:spcPct val="100000"/>
              </a:lnSpc>
              <a:spcBef>
                <a:spcPts val="0"/>
              </a:spcBef>
              <a:spcAft>
                <a:spcPts val="0"/>
              </a:spcAft>
              <a:buClr>
                <a:schemeClr val="accent1"/>
              </a:buClr>
              <a:buSzPts val="2000"/>
              <a:buFont typeface="Roboto Slab"/>
              <a:buNone/>
            </a:pPr>
            <a:r>
              <a:rPr b="1" lang="en" sz="3100">
                <a:solidFill>
                  <a:srgbClr val="198754"/>
                </a:solidFill>
              </a:rPr>
              <a:t>File Management,</a:t>
            </a:r>
            <a:endParaRPr b="1" sz="3100">
              <a:solidFill>
                <a:srgbClr val="198754"/>
              </a:solidFill>
            </a:endParaRPr>
          </a:p>
          <a:p>
            <a:pPr indent="0" lvl="0" marL="0" marR="0" rtl="0" algn="just">
              <a:lnSpc>
                <a:spcPct val="100000"/>
              </a:lnSpc>
              <a:spcBef>
                <a:spcPts val="0"/>
              </a:spcBef>
              <a:spcAft>
                <a:spcPts val="0"/>
              </a:spcAft>
              <a:buClr>
                <a:schemeClr val="accent1"/>
              </a:buClr>
              <a:buSzPts val="2000"/>
              <a:buFont typeface="Roboto Slab"/>
              <a:buNone/>
            </a:pPr>
            <a:r>
              <a:rPr b="1" lang="en" sz="3100">
                <a:solidFill>
                  <a:srgbClr val="198754"/>
                </a:solidFill>
              </a:rPr>
              <a:t>Mass Storage Management, Virtualization, Distributed Systems</a:t>
            </a:r>
            <a:endParaRPr b="1" sz="3100">
              <a:solidFill>
                <a:srgbClr val="198754"/>
              </a:solidFill>
            </a:endParaRPr>
          </a:p>
        </p:txBody>
      </p:sp>
      <p:sp>
        <p:nvSpPr>
          <p:cNvPr id="78" name="Google Shape;78;p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ec11f92b29_0_2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41" name="Google Shape;241;g2ec11f92b29_0_2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2ec11f92b29_0_2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2ec11f92b29_0_20"/>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Network Access Layer</a:t>
            </a:r>
            <a:endParaRPr b="1" i="0" sz="2700" u="none" cap="none" strike="noStrike">
              <a:solidFill>
                <a:srgbClr val="198754"/>
              </a:solidFill>
              <a:latin typeface="Roboto Slab"/>
              <a:ea typeface="Roboto Slab"/>
              <a:cs typeface="Roboto Slab"/>
              <a:sym typeface="Roboto Slab"/>
            </a:endParaRPr>
          </a:p>
        </p:txBody>
      </p:sp>
      <p:sp>
        <p:nvSpPr>
          <p:cNvPr id="244" name="Google Shape;244;g2ec11f92b29_0_20"/>
          <p:cNvSpPr txBox="1"/>
          <p:nvPr/>
        </p:nvSpPr>
        <p:spPr>
          <a:xfrm>
            <a:off x="795750" y="1037650"/>
            <a:ext cx="7552500" cy="946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1000"/>
              </a:spcAft>
              <a:buClr>
                <a:srgbClr val="000000"/>
              </a:buClr>
              <a:buSzPts val="1600"/>
              <a:buFont typeface="Arial"/>
              <a:buNone/>
            </a:pPr>
            <a:r>
              <a:rPr lang="en" sz="1500">
                <a:solidFill>
                  <a:schemeClr val="dk1"/>
                </a:solidFill>
                <a:latin typeface="Merriweather"/>
                <a:ea typeface="Merriweather"/>
                <a:cs typeface="Merriweather"/>
                <a:sym typeface="Merriweather"/>
              </a:rPr>
              <a:t>It is a group of applications requiring network communications. This layer is responsible for generating the data and requesting connections. It acts on behalf of the sender and the Network Access layer on the behalf of the receiver.</a:t>
            </a:r>
            <a:endParaRPr sz="1500">
              <a:solidFill>
                <a:schemeClr val="dk1"/>
              </a:solidFill>
              <a:latin typeface="Merriweather"/>
              <a:ea typeface="Merriweather"/>
              <a:cs typeface="Merriweather"/>
              <a:sym typeface="Merriweather"/>
            </a:endParaRPr>
          </a:p>
        </p:txBody>
      </p:sp>
      <p:pic>
        <p:nvPicPr>
          <p:cNvPr id="245" name="Google Shape;245;g2ec11f92b29_0_20"/>
          <p:cNvPicPr preferRelativeResize="0"/>
          <p:nvPr/>
        </p:nvPicPr>
        <p:blipFill>
          <a:blip r:embed="rId3">
            <a:alphaModFix/>
          </a:blip>
          <a:stretch>
            <a:fillRect/>
          </a:stretch>
        </p:blipFill>
        <p:spPr>
          <a:xfrm>
            <a:off x="1793850" y="1984150"/>
            <a:ext cx="5556302" cy="2854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ec11f92b29_0_3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51" name="Google Shape;251;g2ec11f92b29_0_3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2ec11f92b29_0_3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2ec11f92b29_0_30"/>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Internet</a:t>
            </a:r>
            <a:r>
              <a:rPr b="1" lang="en" sz="2700">
                <a:solidFill>
                  <a:srgbClr val="198754"/>
                </a:solidFill>
              </a:rPr>
              <a:t> Layer</a:t>
            </a:r>
            <a:endParaRPr b="1" i="0" sz="2700" u="none" cap="none" strike="noStrike">
              <a:solidFill>
                <a:srgbClr val="198754"/>
              </a:solidFill>
              <a:latin typeface="Roboto Slab"/>
              <a:ea typeface="Roboto Slab"/>
              <a:cs typeface="Roboto Slab"/>
              <a:sym typeface="Roboto Slab"/>
            </a:endParaRPr>
          </a:p>
        </p:txBody>
      </p:sp>
      <p:sp>
        <p:nvSpPr>
          <p:cNvPr id="254" name="Google Shape;254;g2ec11f92b29_0_30"/>
          <p:cNvSpPr txBox="1"/>
          <p:nvPr/>
        </p:nvSpPr>
        <p:spPr>
          <a:xfrm>
            <a:off x="795750" y="1037650"/>
            <a:ext cx="7552500" cy="4123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0"/>
              </a:spcAft>
              <a:buClr>
                <a:srgbClr val="000000"/>
              </a:buClr>
              <a:buSzPts val="1600"/>
              <a:buFont typeface="Arial"/>
              <a:buNone/>
            </a:pPr>
            <a:r>
              <a:rPr lang="en" sz="1500">
                <a:solidFill>
                  <a:schemeClr val="dk1"/>
                </a:solidFill>
                <a:latin typeface="Merriweather"/>
                <a:ea typeface="Merriweather"/>
                <a:cs typeface="Merriweather"/>
                <a:sym typeface="Merriweather"/>
              </a:rPr>
              <a:t>It defines the protocols which are responsible for the logical transmission of data over the entire network. The main protocols residing at this layer are as follows:</a:t>
            </a:r>
            <a:endParaRPr sz="1500">
              <a:solidFill>
                <a:schemeClr val="dk1"/>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chemeClr val="dk1"/>
              </a:buClr>
              <a:buSzPts val="1500"/>
              <a:buFont typeface="Merriweather"/>
              <a:buAutoNum type="arabicPeriod"/>
            </a:pPr>
            <a:r>
              <a:rPr b="1" lang="en" sz="1500">
                <a:solidFill>
                  <a:schemeClr val="dk1"/>
                </a:solidFill>
                <a:latin typeface="Merriweather"/>
                <a:ea typeface="Merriweather"/>
                <a:cs typeface="Merriweather"/>
                <a:sym typeface="Merriweather"/>
              </a:rPr>
              <a:t>IP: </a:t>
            </a:r>
            <a:r>
              <a:rPr lang="en" sz="1500">
                <a:solidFill>
                  <a:schemeClr val="dk1"/>
                </a:solidFill>
                <a:latin typeface="Merriweather"/>
                <a:ea typeface="Merriweather"/>
                <a:cs typeface="Merriweather"/>
                <a:sym typeface="Merriweather"/>
              </a:rPr>
              <a:t>  IP stands for Internet Protocol and it is responsible for delivering packets from the source host to the destination host by looking at the IP addresses in the packet headers. </a:t>
            </a:r>
            <a:endParaRPr sz="1500">
              <a:solidFill>
                <a:schemeClr val="dk1"/>
              </a:solidFill>
              <a:latin typeface="Merriweather"/>
              <a:ea typeface="Merriweather"/>
              <a:cs typeface="Merriweather"/>
              <a:sym typeface="Merriweather"/>
            </a:endParaRPr>
          </a:p>
          <a:p>
            <a:pPr indent="-323850" lvl="0" marL="457200" marR="0" rtl="0" algn="just">
              <a:lnSpc>
                <a:spcPct val="115000"/>
              </a:lnSpc>
              <a:spcBef>
                <a:spcPts val="0"/>
              </a:spcBef>
              <a:spcAft>
                <a:spcPts val="0"/>
              </a:spcAft>
              <a:buClr>
                <a:schemeClr val="dk1"/>
              </a:buClr>
              <a:buSzPts val="1500"/>
              <a:buFont typeface="Merriweather"/>
              <a:buAutoNum type="arabicPeriod"/>
            </a:pPr>
            <a:r>
              <a:rPr b="1" lang="en" sz="1500">
                <a:solidFill>
                  <a:schemeClr val="dk1"/>
                </a:solidFill>
                <a:latin typeface="Merriweather"/>
                <a:ea typeface="Merriweather"/>
                <a:cs typeface="Merriweather"/>
                <a:sym typeface="Merriweather"/>
              </a:rPr>
              <a:t>ICMP: </a:t>
            </a:r>
            <a:r>
              <a:rPr lang="en" sz="1500">
                <a:solidFill>
                  <a:schemeClr val="dk1"/>
                </a:solidFill>
                <a:latin typeface="Merriweather"/>
                <a:ea typeface="Merriweather"/>
                <a:cs typeface="Merriweather"/>
                <a:sym typeface="Merriweather"/>
              </a:rPr>
              <a:t>ICMP stands for Internet Control Message Protocol. It is encapsulated within IP datagrams and is responsible for providing hosts with information about network problems.</a:t>
            </a:r>
            <a:endParaRPr sz="1500">
              <a:solidFill>
                <a:schemeClr val="dk1"/>
              </a:solidFill>
              <a:latin typeface="Merriweather"/>
              <a:ea typeface="Merriweather"/>
              <a:cs typeface="Merriweather"/>
              <a:sym typeface="Merriweather"/>
            </a:endParaRPr>
          </a:p>
          <a:p>
            <a:pPr indent="-323850" lvl="0" marL="457200" marR="0" rtl="0" algn="just">
              <a:lnSpc>
                <a:spcPct val="115000"/>
              </a:lnSpc>
              <a:spcBef>
                <a:spcPts val="0"/>
              </a:spcBef>
              <a:spcAft>
                <a:spcPts val="0"/>
              </a:spcAft>
              <a:buClr>
                <a:schemeClr val="dk1"/>
              </a:buClr>
              <a:buSzPts val="1500"/>
              <a:buFont typeface="Merriweather"/>
              <a:buAutoNum type="arabicPeriod"/>
            </a:pPr>
            <a:r>
              <a:rPr b="1" lang="en" sz="1500">
                <a:solidFill>
                  <a:schemeClr val="dk1"/>
                </a:solidFill>
                <a:latin typeface="Merriweather"/>
                <a:ea typeface="Merriweather"/>
                <a:cs typeface="Merriweather"/>
                <a:sym typeface="Merriweather"/>
              </a:rPr>
              <a:t>ARP:  </a:t>
            </a:r>
            <a:r>
              <a:rPr lang="en" sz="1500">
                <a:solidFill>
                  <a:schemeClr val="dk1"/>
                </a:solidFill>
                <a:latin typeface="Merriweather"/>
                <a:ea typeface="Merriweather"/>
                <a:cs typeface="Merriweather"/>
                <a:sym typeface="Merriweather"/>
              </a:rPr>
              <a:t> ARP stands for Address Resolution Protocol. Its job is to find the hardware address of a host from a known IP address.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rPr lang="en" sz="1500">
                <a:solidFill>
                  <a:schemeClr val="dk1"/>
                </a:solidFill>
                <a:latin typeface="Merriweather"/>
                <a:ea typeface="Merriweather"/>
                <a:cs typeface="Merriweather"/>
                <a:sym typeface="Merriweather"/>
              </a:rPr>
              <a:t>The Internet Layer is responsible for routing packets of data from one device to another across a network. It does this by assigning each device a unique IP address, which is used to identify the device and determine the route.</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ec11f92b29_0_4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60" name="Google Shape;260;g2ec11f92b29_0_4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2ec11f92b29_0_44"/>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2ec11f92b29_0_44"/>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Transport</a:t>
            </a:r>
            <a:r>
              <a:rPr b="1" lang="en" sz="2700">
                <a:solidFill>
                  <a:srgbClr val="198754"/>
                </a:solidFill>
              </a:rPr>
              <a:t> Layer</a:t>
            </a:r>
            <a:endParaRPr b="1" i="0" sz="2700" u="none" cap="none" strike="noStrike">
              <a:solidFill>
                <a:srgbClr val="198754"/>
              </a:solidFill>
              <a:latin typeface="Roboto Slab"/>
              <a:ea typeface="Roboto Slab"/>
              <a:cs typeface="Roboto Slab"/>
              <a:sym typeface="Roboto Slab"/>
            </a:endParaRPr>
          </a:p>
        </p:txBody>
      </p:sp>
      <p:sp>
        <p:nvSpPr>
          <p:cNvPr id="263" name="Google Shape;263;g2ec11f92b29_0_44"/>
          <p:cNvSpPr txBox="1"/>
          <p:nvPr/>
        </p:nvSpPr>
        <p:spPr>
          <a:xfrm>
            <a:off x="795750" y="1037650"/>
            <a:ext cx="7552500" cy="3464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The TCP/IP transport layer protocols exchange data receipt acknowledgments and retransmit missing packets to ensure that packets arrive in order and without error. Transmission Control Protocol (TCP) and User Datagram Protocol are transport layer protocols at this level (UDP).</a:t>
            </a:r>
            <a:endParaRPr sz="1500">
              <a:solidFill>
                <a:schemeClr val="dk1"/>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chemeClr val="dk1"/>
              </a:buClr>
              <a:buSzPts val="1500"/>
              <a:buFont typeface="Merriweather"/>
              <a:buAutoNum type="arabicPeriod"/>
            </a:pPr>
            <a:r>
              <a:rPr b="1" lang="en" sz="1500">
                <a:solidFill>
                  <a:schemeClr val="dk1"/>
                </a:solidFill>
                <a:latin typeface="Merriweather"/>
                <a:ea typeface="Merriweather"/>
                <a:cs typeface="Merriweather"/>
                <a:sym typeface="Merriweather"/>
              </a:rPr>
              <a:t>TCP:</a:t>
            </a:r>
            <a:r>
              <a:rPr lang="en" sz="1500">
                <a:solidFill>
                  <a:schemeClr val="dk1"/>
                </a:solidFill>
                <a:latin typeface="Merriweather"/>
                <a:ea typeface="Merriweather"/>
                <a:cs typeface="Merriweather"/>
                <a:sym typeface="Merriweather"/>
              </a:rPr>
              <a:t> Applications can interact with one another using TCP as though they were physically connected by a circuit. TCP transmits data in a way that resembles character-by-character transmission rather than separate packets. For example text message </a:t>
            </a:r>
            <a:r>
              <a:rPr lang="en" sz="1500">
                <a:solidFill>
                  <a:schemeClr val="dk1"/>
                </a:solidFill>
                <a:latin typeface="Merriweather"/>
                <a:ea typeface="Merriweather"/>
                <a:cs typeface="Merriweather"/>
                <a:sym typeface="Merriweather"/>
              </a:rPr>
              <a:t>transcription</a:t>
            </a:r>
            <a:r>
              <a:rPr lang="en" sz="1500">
                <a:solidFill>
                  <a:schemeClr val="dk1"/>
                </a:solidFill>
                <a:latin typeface="Merriweather"/>
                <a:ea typeface="Merriweather"/>
                <a:cs typeface="Merriweather"/>
                <a:sym typeface="Merriweather"/>
              </a:rPr>
              <a:t>. </a:t>
            </a:r>
            <a:endParaRPr sz="1500">
              <a:solidFill>
                <a:schemeClr val="dk1"/>
              </a:solidFill>
              <a:latin typeface="Merriweather"/>
              <a:ea typeface="Merriweather"/>
              <a:cs typeface="Merriweather"/>
              <a:sym typeface="Merriweather"/>
            </a:endParaRPr>
          </a:p>
          <a:p>
            <a:pPr indent="-323850" lvl="0" marL="457200" marR="0" rtl="0" algn="just">
              <a:lnSpc>
                <a:spcPct val="115000"/>
              </a:lnSpc>
              <a:spcBef>
                <a:spcPts val="0"/>
              </a:spcBef>
              <a:spcAft>
                <a:spcPts val="0"/>
              </a:spcAft>
              <a:buClr>
                <a:schemeClr val="dk1"/>
              </a:buClr>
              <a:buSzPts val="1500"/>
              <a:buFont typeface="Merriweather"/>
              <a:buAutoNum type="arabicPeriod"/>
            </a:pPr>
            <a:r>
              <a:rPr b="1" lang="en" sz="1500">
                <a:solidFill>
                  <a:schemeClr val="dk1"/>
                </a:solidFill>
                <a:latin typeface="Merriweather"/>
                <a:ea typeface="Merriweather"/>
                <a:cs typeface="Merriweather"/>
                <a:sym typeface="Merriweather"/>
              </a:rPr>
              <a:t>UDP: </a:t>
            </a:r>
            <a:r>
              <a:rPr lang="en" sz="1500">
                <a:solidFill>
                  <a:schemeClr val="dk1"/>
                </a:solidFill>
                <a:latin typeface="Merriweather"/>
                <a:ea typeface="Merriweather"/>
                <a:cs typeface="Merriweather"/>
                <a:sym typeface="Merriweather"/>
              </a:rPr>
              <a:t>The datagram delivery service is provided by UDP, the other transport layer protocol. Connections between receiving and sending hosts are not verified by UDP. It eliminates the processes of establishing and validating connections.</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ec11f92b29_0_5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69" name="Google Shape;269;g2ec11f92b29_0_5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2ec11f92b29_0_57"/>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2ec11f92b29_0_57"/>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Application</a:t>
            </a:r>
            <a:r>
              <a:rPr b="1" lang="en" sz="2700">
                <a:solidFill>
                  <a:srgbClr val="198754"/>
                </a:solidFill>
              </a:rPr>
              <a:t> Layer</a:t>
            </a:r>
            <a:endParaRPr b="1" i="0" sz="2700" u="none" cap="none" strike="noStrike">
              <a:solidFill>
                <a:srgbClr val="198754"/>
              </a:solidFill>
              <a:latin typeface="Roboto Slab"/>
              <a:ea typeface="Roboto Slab"/>
              <a:cs typeface="Roboto Slab"/>
              <a:sym typeface="Roboto Slab"/>
            </a:endParaRPr>
          </a:p>
        </p:txBody>
      </p:sp>
      <p:sp>
        <p:nvSpPr>
          <p:cNvPr id="272" name="Google Shape;272;g2ec11f92b29_0_57"/>
          <p:cNvSpPr txBox="1"/>
          <p:nvPr/>
        </p:nvSpPr>
        <p:spPr>
          <a:xfrm>
            <a:off x="795750" y="1037650"/>
            <a:ext cx="7552500" cy="3995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It is responsible for end-to-end communication and error-free delivery of data. It shields the upper-layer applications from the complexities of data. The three main protocols present in this layer are:</a:t>
            </a:r>
            <a:endParaRPr sz="1500">
              <a:solidFill>
                <a:schemeClr val="dk1"/>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chemeClr val="dk1"/>
              </a:buClr>
              <a:buSzPts val="1500"/>
              <a:buFont typeface="Merriweather"/>
              <a:buAutoNum type="arabicPeriod"/>
            </a:pPr>
            <a:r>
              <a:rPr b="1" lang="en" sz="1500">
                <a:solidFill>
                  <a:schemeClr val="dk1"/>
                </a:solidFill>
                <a:latin typeface="Merriweather"/>
                <a:ea typeface="Merriweather"/>
                <a:cs typeface="Merriweather"/>
                <a:sym typeface="Merriweather"/>
              </a:rPr>
              <a:t>HTTP and HTTPS:</a:t>
            </a:r>
            <a:r>
              <a:rPr lang="en" sz="1500">
                <a:solidFill>
                  <a:schemeClr val="dk1"/>
                </a:solidFill>
                <a:latin typeface="Merriweather"/>
                <a:ea typeface="Merriweather"/>
                <a:cs typeface="Merriweather"/>
                <a:sym typeface="Merriweather"/>
              </a:rPr>
              <a:t>  HTTP stands for Hypertext transfer protocol. It is used by the World Wide Web to manage communications between web browsers and servers. HTTPS stands for HTTP-Secure. It is a combination of HTTP with SSL(Secure Socket Layer). It is efficient in cases where the browser needs to fill out forms, sign in, authenticate, and carry out bank transactions.</a:t>
            </a:r>
            <a:endParaRPr sz="1500">
              <a:solidFill>
                <a:schemeClr val="dk1"/>
              </a:solidFill>
              <a:latin typeface="Merriweather"/>
              <a:ea typeface="Merriweather"/>
              <a:cs typeface="Merriweather"/>
              <a:sym typeface="Merriweather"/>
            </a:endParaRPr>
          </a:p>
          <a:p>
            <a:pPr indent="-323850" lvl="0" marL="457200" marR="0" rtl="0" algn="just">
              <a:lnSpc>
                <a:spcPct val="115000"/>
              </a:lnSpc>
              <a:spcBef>
                <a:spcPts val="0"/>
              </a:spcBef>
              <a:spcAft>
                <a:spcPts val="0"/>
              </a:spcAft>
              <a:buClr>
                <a:schemeClr val="dk1"/>
              </a:buClr>
              <a:buSzPts val="1500"/>
              <a:buFont typeface="Merriweather"/>
              <a:buAutoNum type="arabicPeriod"/>
            </a:pPr>
            <a:r>
              <a:rPr b="1" lang="en" sz="1500">
                <a:solidFill>
                  <a:schemeClr val="dk1"/>
                </a:solidFill>
                <a:latin typeface="Merriweather"/>
                <a:ea typeface="Merriweather"/>
                <a:cs typeface="Merriweather"/>
                <a:sym typeface="Merriweather"/>
              </a:rPr>
              <a:t>SSH:</a:t>
            </a:r>
            <a:r>
              <a:rPr lang="en" sz="1500">
                <a:solidFill>
                  <a:schemeClr val="dk1"/>
                </a:solidFill>
                <a:latin typeface="Merriweather"/>
                <a:ea typeface="Merriweather"/>
                <a:cs typeface="Merriweather"/>
                <a:sym typeface="Merriweather"/>
              </a:rPr>
              <a:t>  SSH stands for Secure Shell.  It sets up a secure session over a TCP/IP connection.</a:t>
            </a:r>
            <a:endParaRPr sz="1500">
              <a:solidFill>
                <a:schemeClr val="dk1"/>
              </a:solidFill>
              <a:latin typeface="Merriweather"/>
              <a:ea typeface="Merriweather"/>
              <a:cs typeface="Merriweather"/>
              <a:sym typeface="Merriweather"/>
            </a:endParaRPr>
          </a:p>
          <a:p>
            <a:pPr indent="-323850" lvl="0" marL="457200" marR="0" rtl="0" algn="just">
              <a:lnSpc>
                <a:spcPct val="115000"/>
              </a:lnSpc>
              <a:spcBef>
                <a:spcPts val="0"/>
              </a:spcBef>
              <a:spcAft>
                <a:spcPts val="0"/>
              </a:spcAft>
              <a:buClr>
                <a:schemeClr val="dk1"/>
              </a:buClr>
              <a:buSzPts val="1500"/>
              <a:buFont typeface="Merriweather"/>
              <a:buAutoNum type="arabicPeriod"/>
            </a:pPr>
            <a:r>
              <a:rPr b="1" lang="en" sz="1500">
                <a:solidFill>
                  <a:schemeClr val="dk1"/>
                </a:solidFill>
                <a:latin typeface="Merriweather"/>
                <a:ea typeface="Merriweather"/>
                <a:cs typeface="Merriweather"/>
                <a:sym typeface="Merriweather"/>
              </a:rPr>
              <a:t>NTP:</a:t>
            </a:r>
            <a:r>
              <a:rPr lang="en" sz="1500">
                <a:solidFill>
                  <a:schemeClr val="dk1"/>
                </a:solidFill>
                <a:latin typeface="Merriweather"/>
                <a:ea typeface="Merriweather"/>
                <a:cs typeface="Merriweather"/>
                <a:sym typeface="Merriweather"/>
              </a:rPr>
              <a:t> NTP stands for Network Time Protocol. It is used to synchronize the clocks on our computer to one standard time source. It is very useful in situations like bank transactions.</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ec11f92b29_0_1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78" name="Google Shape;278;g2ec11f92b29_0_1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2ec11f92b29_0_1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2ec11f92b29_0_10"/>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What does </a:t>
            </a:r>
            <a:r>
              <a:rPr b="1" lang="en" sz="2700">
                <a:solidFill>
                  <a:srgbClr val="198754"/>
                </a:solidFill>
              </a:rPr>
              <a:t>TCP/IP do?</a:t>
            </a:r>
            <a:endParaRPr b="1" i="0" sz="2700" u="none" cap="none" strike="noStrike">
              <a:solidFill>
                <a:srgbClr val="198754"/>
              </a:solidFill>
              <a:latin typeface="Roboto Slab"/>
              <a:ea typeface="Roboto Slab"/>
              <a:cs typeface="Roboto Slab"/>
              <a:sym typeface="Roboto Slab"/>
            </a:endParaRPr>
          </a:p>
        </p:txBody>
      </p:sp>
      <p:sp>
        <p:nvSpPr>
          <p:cNvPr id="281" name="Google Shape;281;g2ec11f92b29_0_10"/>
          <p:cNvSpPr txBox="1"/>
          <p:nvPr/>
        </p:nvSpPr>
        <p:spPr>
          <a:xfrm>
            <a:off x="795750" y="1037650"/>
            <a:ext cx="7552500" cy="2008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1000"/>
              </a:spcAft>
              <a:buClr>
                <a:srgbClr val="000000"/>
              </a:buClr>
              <a:buSzPts val="1600"/>
              <a:buFont typeface="Arial"/>
              <a:buNone/>
            </a:pPr>
            <a:r>
              <a:rPr lang="en" sz="1500">
                <a:solidFill>
                  <a:schemeClr val="dk1"/>
                </a:solidFill>
                <a:latin typeface="Merriweather"/>
                <a:ea typeface="Merriweather"/>
                <a:cs typeface="Merriweather"/>
                <a:sym typeface="Merriweather"/>
              </a:rPr>
              <a:t>The main work of TCP/IP is to transfer the data of a computer from one device to another. The main condition of this process is to make data reliable and accurate so that the receiver will receive the same information which is sent by the sender. To ensure that, each message reaches its final destination accurately, the TCP/IP model divides its data into packets and combines them at the other end, which helps in maintaining the accuracy of the data while transferring from one end to another end.</a:t>
            </a:r>
            <a:endParaRPr sz="1500">
              <a:solidFill>
                <a:schemeClr val="dk1"/>
              </a:solidFill>
              <a:latin typeface="Merriweather"/>
              <a:ea typeface="Merriweather"/>
              <a:cs typeface="Merriweather"/>
              <a:sym typeface="Merriweather"/>
            </a:endParaRPr>
          </a:p>
        </p:txBody>
      </p:sp>
      <p:pic>
        <p:nvPicPr>
          <p:cNvPr id="282" name="Google Shape;282;g2ec11f92b29_0_10"/>
          <p:cNvPicPr preferRelativeResize="0"/>
          <p:nvPr/>
        </p:nvPicPr>
        <p:blipFill>
          <a:blip r:embed="rId3">
            <a:alphaModFix/>
          </a:blip>
          <a:stretch>
            <a:fillRect/>
          </a:stretch>
        </p:blipFill>
        <p:spPr>
          <a:xfrm>
            <a:off x="4583000" y="3046450"/>
            <a:ext cx="3942949" cy="17922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ec11f92b29_0_8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88" name="Google Shape;288;g2ec11f92b29_0_8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2ec11f92b29_0_8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2ec11f92b29_0_80"/>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Local Area Network(LAN)</a:t>
            </a:r>
            <a:endParaRPr b="1" i="0" sz="2700" u="none" cap="none" strike="noStrike">
              <a:solidFill>
                <a:srgbClr val="198754"/>
              </a:solidFill>
              <a:latin typeface="Roboto Slab"/>
              <a:ea typeface="Roboto Slab"/>
              <a:cs typeface="Roboto Slab"/>
              <a:sym typeface="Roboto Slab"/>
            </a:endParaRPr>
          </a:p>
        </p:txBody>
      </p:sp>
      <p:sp>
        <p:nvSpPr>
          <p:cNvPr id="291" name="Google Shape;291;g2ec11f92b29_0_80"/>
          <p:cNvSpPr txBox="1"/>
          <p:nvPr/>
        </p:nvSpPr>
        <p:spPr>
          <a:xfrm>
            <a:off x="795750" y="1037650"/>
            <a:ext cx="75525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1000"/>
              </a:spcAft>
              <a:buClr>
                <a:srgbClr val="000000"/>
              </a:buClr>
              <a:buSzPts val="1600"/>
              <a:buFont typeface="Arial"/>
              <a:buNone/>
            </a:pPr>
            <a:r>
              <a:rPr lang="en" sz="1500">
                <a:solidFill>
                  <a:schemeClr val="dk1"/>
                </a:solidFill>
                <a:latin typeface="Merriweather"/>
                <a:ea typeface="Merriweather"/>
                <a:cs typeface="Merriweather"/>
                <a:sym typeface="Merriweather"/>
              </a:rPr>
              <a:t>A local area network (LAN) is a connected environment spanning one or more buildings – typically in a one-kilometer radius – that links computing devices within close proximity of each other by using ethernet and Wi-Fi technology. LAN is among the most foundational components of the global networked landscape, both at consumer and enterprise levels. </a:t>
            </a:r>
            <a:endParaRPr sz="1500">
              <a:solidFill>
                <a:schemeClr val="dk1"/>
              </a:solidFill>
              <a:latin typeface="Merriweather"/>
              <a:ea typeface="Merriweather"/>
              <a:cs typeface="Merriweather"/>
              <a:sym typeface="Merriweather"/>
            </a:endParaRPr>
          </a:p>
        </p:txBody>
      </p:sp>
      <p:pic>
        <p:nvPicPr>
          <p:cNvPr id="292" name="Google Shape;292;g2ec11f92b29_0_80"/>
          <p:cNvPicPr preferRelativeResize="0"/>
          <p:nvPr/>
        </p:nvPicPr>
        <p:blipFill>
          <a:blip r:embed="rId3">
            <a:alphaModFix/>
          </a:blip>
          <a:stretch>
            <a:fillRect/>
          </a:stretch>
        </p:blipFill>
        <p:spPr>
          <a:xfrm>
            <a:off x="2695289" y="2515150"/>
            <a:ext cx="3574186" cy="245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ec11f92b29_0_16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98" name="Google Shape;298;g2ec11f92b29_0_16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2ec11f92b29_0_16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2ec11f92b29_0_166"/>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Application of </a:t>
            </a:r>
            <a:r>
              <a:rPr b="1" lang="en" sz="2700">
                <a:solidFill>
                  <a:srgbClr val="198754"/>
                </a:solidFill>
              </a:rPr>
              <a:t>LAN</a:t>
            </a:r>
            <a:endParaRPr b="1" i="0" sz="2700" u="none" cap="none" strike="noStrike">
              <a:solidFill>
                <a:srgbClr val="198754"/>
              </a:solidFill>
              <a:latin typeface="Roboto Slab"/>
              <a:ea typeface="Roboto Slab"/>
              <a:cs typeface="Roboto Slab"/>
              <a:sym typeface="Roboto Slab"/>
            </a:endParaRPr>
          </a:p>
        </p:txBody>
      </p:sp>
      <p:sp>
        <p:nvSpPr>
          <p:cNvPr id="301" name="Google Shape;301;g2ec11f92b29_0_166"/>
          <p:cNvSpPr txBox="1"/>
          <p:nvPr/>
        </p:nvSpPr>
        <p:spPr>
          <a:xfrm>
            <a:off x="795750" y="1037650"/>
            <a:ext cx="7552500" cy="3867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Connecting computers and devices within a single office or building</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Facilitating file and resource sharing (e.g., printers, scanners) among users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Enabling centralized data storage and management through file servers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Supporting internal communication via email, chat, or collaboration tools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Providing a local platform for software applications and services (e.g., databases, ERP systems)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Enhancing network security with controlled access to network resources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Enabling high-speed internet access to multiple devices within the contained area</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Supporting multimedia applications such as video conferencing and VoIP</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Facilitating gaming and entertainment networks in homes or gaming centers</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ec11f92b29_0_9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07" name="Google Shape;307;g2ec11f92b29_0_9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2ec11f92b29_0_9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2ec11f92b29_0_91"/>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Wide</a:t>
            </a:r>
            <a:r>
              <a:rPr b="1" lang="en" sz="2700">
                <a:solidFill>
                  <a:srgbClr val="198754"/>
                </a:solidFill>
              </a:rPr>
              <a:t> Area Network(WAN)</a:t>
            </a:r>
            <a:endParaRPr b="1" i="0" sz="2700" u="none" cap="none" strike="noStrike">
              <a:solidFill>
                <a:srgbClr val="198754"/>
              </a:solidFill>
              <a:latin typeface="Roboto Slab"/>
              <a:ea typeface="Roboto Slab"/>
              <a:cs typeface="Roboto Slab"/>
              <a:sym typeface="Roboto Slab"/>
            </a:endParaRPr>
          </a:p>
        </p:txBody>
      </p:sp>
      <p:sp>
        <p:nvSpPr>
          <p:cNvPr id="310" name="Google Shape;310;g2ec11f92b29_0_91"/>
          <p:cNvSpPr txBox="1"/>
          <p:nvPr/>
        </p:nvSpPr>
        <p:spPr>
          <a:xfrm>
            <a:off x="795750" y="1037650"/>
            <a:ext cx="7552500" cy="1212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1000"/>
              </a:spcAft>
              <a:buClr>
                <a:srgbClr val="000000"/>
              </a:buClr>
              <a:buSzPts val="1600"/>
              <a:buFont typeface="Arial"/>
              <a:buNone/>
            </a:pPr>
            <a:r>
              <a:rPr lang="en" sz="1500">
                <a:solidFill>
                  <a:schemeClr val="dk1"/>
                </a:solidFill>
                <a:latin typeface="Merriweather"/>
                <a:ea typeface="Merriweather"/>
                <a:cs typeface="Merriweather"/>
                <a:sym typeface="Merriweather"/>
              </a:rPr>
              <a:t>In its simplest form, a wide-area network (WAN) is a collection of local-area networks (LANs) or other networks that communicate with one another.  A WAN is essentially a network of networks, with the Internet the world's largest WAN.</a:t>
            </a:r>
            <a:endParaRPr sz="1500">
              <a:solidFill>
                <a:schemeClr val="dk1"/>
              </a:solidFill>
              <a:latin typeface="Merriweather"/>
              <a:ea typeface="Merriweather"/>
              <a:cs typeface="Merriweather"/>
              <a:sym typeface="Merriweather"/>
            </a:endParaRPr>
          </a:p>
        </p:txBody>
      </p:sp>
      <p:pic>
        <p:nvPicPr>
          <p:cNvPr id="311" name="Google Shape;311;g2ec11f92b29_0_91"/>
          <p:cNvPicPr preferRelativeResize="0"/>
          <p:nvPr/>
        </p:nvPicPr>
        <p:blipFill>
          <a:blip r:embed="rId3">
            <a:alphaModFix/>
          </a:blip>
          <a:stretch>
            <a:fillRect/>
          </a:stretch>
        </p:blipFill>
        <p:spPr>
          <a:xfrm>
            <a:off x="2864700" y="2163400"/>
            <a:ext cx="3414600" cy="249278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ec11f92b29_0_17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17" name="Google Shape;317;g2ec11f92b29_0_17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2ec11f92b29_0_17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2ec11f92b29_0_176"/>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Application of WAN</a:t>
            </a:r>
            <a:endParaRPr b="1" i="0" sz="2700" u="none" cap="none" strike="noStrike">
              <a:solidFill>
                <a:srgbClr val="198754"/>
              </a:solidFill>
              <a:latin typeface="Roboto Slab"/>
              <a:ea typeface="Roboto Slab"/>
              <a:cs typeface="Roboto Slab"/>
              <a:sym typeface="Roboto Slab"/>
            </a:endParaRPr>
          </a:p>
        </p:txBody>
      </p:sp>
      <p:sp>
        <p:nvSpPr>
          <p:cNvPr id="320" name="Google Shape;320;g2ec11f92b29_0_176"/>
          <p:cNvSpPr txBox="1"/>
          <p:nvPr/>
        </p:nvSpPr>
        <p:spPr>
          <a:xfrm>
            <a:off x="795750" y="1037650"/>
            <a:ext cx="7552500" cy="30708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Connecting branch offices and remote locations of a business or organization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Enabling secure data transfer and communication across cities, countries, or continents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Supporting international and long-distance business operations and collaborations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Facilitating cloud computing and remote access to centralized servers and databases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Providing internet connectivity to geographically dispersed users and sites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Supporting large-scale video conferencing and virtual meetings</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ec11f92b29_0_10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26" name="Google Shape;326;g2ec11f92b29_0_10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2ec11f92b29_0_10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2ec11f92b29_0_101"/>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WAN vs LAN</a:t>
            </a:r>
            <a:endParaRPr b="1" i="0" sz="2700" u="none" cap="none" strike="noStrike">
              <a:solidFill>
                <a:srgbClr val="198754"/>
              </a:solidFill>
              <a:latin typeface="Roboto Slab"/>
              <a:ea typeface="Roboto Slab"/>
              <a:cs typeface="Roboto Slab"/>
              <a:sym typeface="Roboto Slab"/>
            </a:endParaRPr>
          </a:p>
        </p:txBody>
      </p:sp>
      <p:sp>
        <p:nvSpPr>
          <p:cNvPr id="329" name="Google Shape;329;g2ec11f92b29_0_101"/>
          <p:cNvSpPr txBox="1"/>
          <p:nvPr/>
        </p:nvSpPr>
        <p:spPr>
          <a:xfrm>
            <a:off x="795750" y="1037650"/>
            <a:ext cx="7552500" cy="3712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 LAN exists in a contained area, while WAN provides connectivity over long distances.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 LAN typically shares a single central point of Internet connection, whereas WAN connects multiple LANs.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 LAN infrastructure is usually fully controlled by the organization, while WAN relies on external infrastructure.</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 LAN needs only one router for Internet connection and may use switches; WAN includes multiple routers and switches.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 Example use cases: LAN for office or home networks; WAN for corporate networks across cities or countries.</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ea235dae9c_0_6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84" name="Google Shape;84;g2ea235dae9c_0_6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ea235dae9c_0_6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2ea235dae9c_0_66"/>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Process Management</a:t>
            </a:r>
            <a:endParaRPr b="1" i="0" sz="2700" u="none" cap="none" strike="noStrike">
              <a:solidFill>
                <a:srgbClr val="198754"/>
              </a:solidFill>
              <a:latin typeface="Roboto Slab"/>
              <a:ea typeface="Roboto Slab"/>
              <a:cs typeface="Roboto Slab"/>
              <a:sym typeface="Roboto Slab"/>
            </a:endParaRPr>
          </a:p>
        </p:txBody>
      </p:sp>
      <p:sp>
        <p:nvSpPr>
          <p:cNvPr id="87" name="Google Shape;87;g2ea235dae9c_0_66"/>
          <p:cNvSpPr txBox="1"/>
          <p:nvPr/>
        </p:nvSpPr>
        <p:spPr>
          <a:xfrm>
            <a:off x="795750" y="977750"/>
            <a:ext cx="7552500" cy="46548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 process is a program in execution. It is a unit of work within the system. Program is a</a:t>
            </a:r>
            <a:r>
              <a:rPr b="1" lang="en" sz="1500">
                <a:solidFill>
                  <a:schemeClr val="dk1"/>
                </a:solidFill>
                <a:latin typeface="Merriweather"/>
                <a:ea typeface="Merriweather"/>
                <a:cs typeface="Merriweather"/>
                <a:sym typeface="Merriweather"/>
              </a:rPr>
              <a:t> passive entity</a:t>
            </a:r>
            <a:r>
              <a:rPr lang="en" sz="1500">
                <a:solidFill>
                  <a:schemeClr val="dk1"/>
                </a:solidFill>
                <a:latin typeface="Merriweather"/>
                <a:ea typeface="Merriweather"/>
                <a:cs typeface="Merriweather"/>
                <a:sym typeface="Merriweather"/>
              </a:rPr>
              <a:t>; process is an </a:t>
            </a:r>
            <a:r>
              <a:rPr b="1" lang="en" sz="1500">
                <a:solidFill>
                  <a:schemeClr val="dk1"/>
                </a:solidFill>
                <a:latin typeface="Merriweather"/>
                <a:ea typeface="Merriweather"/>
                <a:cs typeface="Merriweather"/>
                <a:sym typeface="Merriweather"/>
              </a:rPr>
              <a:t>active entity.</a:t>
            </a:r>
            <a:endParaRPr b="1"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Process needs resources to accomplish its task</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CPU, memory, I/O, files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Initialization data</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Process termination requires reclaim of any reusable resources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Single-threaded process has one</a:t>
            </a:r>
            <a:r>
              <a:rPr b="1" lang="en" sz="1500">
                <a:solidFill>
                  <a:schemeClr val="dk1"/>
                </a:solidFill>
                <a:latin typeface="Merriweather"/>
                <a:ea typeface="Merriweather"/>
                <a:cs typeface="Merriweather"/>
                <a:sym typeface="Merriweather"/>
              </a:rPr>
              <a:t> program counter</a:t>
            </a:r>
            <a:r>
              <a:rPr lang="en" sz="1500">
                <a:solidFill>
                  <a:schemeClr val="dk1"/>
                </a:solidFill>
                <a:latin typeface="Merriweather"/>
                <a:ea typeface="Merriweather"/>
                <a:cs typeface="Merriweather"/>
                <a:sym typeface="Merriweather"/>
              </a:rPr>
              <a:t> specifying location of next instruction to execute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Process executes instructions sequentially, one at a time, until completion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Multi-threaded process has one</a:t>
            </a:r>
            <a:r>
              <a:rPr b="1" lang="en" sz="1500">
                <a:solidFill>
                  <a:schemeClr val="dk1"/>
                </a:solidFill>
                <a:latin typeface="Merriweather"/>
                <a:ea typeface="Merriweather"/>
                <a:cs typeface="Merriweather"/>
                <a:sym typeface="Merriweather"/>
              </a:rPr>
              <a:t> program counter</a:t>
            </a:r>
            <a:r>
              <a:rPr lang="en" sz="1500">
                <a:solidFill>
                  <a:schemeClr val="dk1"/>
                </a:solidFill>
                <a:latin typeface="Merriweather"/>
                <a:ea typeface="Merriweather"/>
                <a:cs typeface="Merriweather"/>
                <a:sym typeface="Merriweather"/>
              </a:rPr>
              <a:t> per thread</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Typically system has many processes, some user, some operating system running concurrently on one or more CPUs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Concurrency by multiplexing the CPUs among the processes / threads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ec11f92b29_0_11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35" name="Google Shape;335;g2ec11f92b29_0_11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2ec11f92b29_0_11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2ec11f92b29_0_111"/>
          <p:cNvSpPr txBox="1"/>
          <p:nvPr>
            <p:ph idx="4294967295" type="ctrTitle"/>
          </p:nvPr>
        </p:nvSpPr>
        <p:spPr>
          <a:xfrm>
            <a:off x="1764000" y="356225"/>
            <a:ext cx="63135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Metropolitan Area Network (MAN)</a:t>
            </a:r>
            <a:endParaRPr b="1" i="0" sz="2700" u="none" cap="none" strike="noStrike">
              <a:solidFill>
                <a:srgbClr val="198754"/>
              </a:solidFill>
              <a:latin typeface="Roboto Slab"/>
              <a:ea typeface="Roboto Slab"/>
              <a:cs typeface="Roboto Slab"/>
              <a:sym typeface="Roboto Slab"/>
            </a:endParaRPr>
          </a:p>
        </p:txBody>
      </p:sp>
      <p:sp>
        <p:nvSpPr>
          <p:cNvPr id="338" name="Google Shape;338;g2ec11f92b29_0_111"/>
          <p:cNvSpPr txBox="1"/>
          <p:nvPr/>
        </p:nvSpPr>
        <p:spPr>
          <a:xfrm>
            <a:off x="795750" y="1037650"/>
            <a:ext cx="7552500" cy="1743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1000"/>
              </a:spcAft>
              <a:buClr>
                <a:srgbClr val="000000"/>
              </a:buClr>
              <a:buSzPts val="1600"/>
              <a:buFont typeface="Arial"/>
              <a:buNone/>
            </a:pPr>
            <a:r>
              <a:rPr lang="en" sz="1500">
                <a:solidFill>
                  <a:schemeClr val="dk1"/>
                </a:solidFill>
                <a:latin typeface="Merriweather"/>
                <a:ea typeface="Merriweather"/>
                <a:cs typeface="Merriweather"/>
                <a:sym typeface="Merriweather"/>
              </a:rPr>
              <a:t>A Metropolitan Area Network (MAN) is a type of computer network that spans over a metropolitan area, typically a city. It provides high-speed data communication services such as video, audio, and data transfer between multiple LANs (Local Area Networks) and WANs (Wide Area Networks). The main purpose of a MAN is to connect different LANs in a city to share resources and exchange data, as well as to provide internet access to users. </a:t>
            </a:r>
            <a:endParaRPr sz="1500">
              <a:solidFill>
                <a:schemeClr val="dk1"/>
              </a:solidFill>
              <a:latin typeface="Merriweather"/>
              <a:ea typeface="Merriweather"/>
              <a:cs typeface="Merriweather"/>
              <a:sym typeface="Merriweather"/>
            </a:endParaRPr>
          </a:p>
        </p:txBody>
      </p:sp>
      <p:pic>
        <p:nvPicPr>
          <p:cNvPr id="339" name="Google Shape;339;g2ec11f92b29_0_111"/>
          <p:cNvPicPr preferRelativeResize="0"/>
          <p:nvPr/>
        </p:nvPicPr>
        <p:blipFill>
          <a:blip r:embed="rId3">
            <a:alphaModFix/>
          </a:blip>
          <a:stretch>
            <a:fillRect/>
          </a:stretch>
        </p:blipFill>
        <p:spPr>
          <a:xfrm>
            <a:off x="3279925" y="2780950"/>
            <a:ext cx="3662375" cy="2197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ec11f92b29_0_18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45" name="Google Shape;345;g2ec11f92b29_0_18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2ec11f92b29_0_18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2ec11f92b29_0_186"/>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Application of MAN</a:t>
            </a:r>
            <a:endParaRPr b="1" i="0" sz="2700" u="none" cap="none" strike="noStrike">
              <a:solidFill>
                <a:srgbClr val="198754"/>
              </a:solidFill>
              <a:latin typeface="Roboto Slab"/>
              <a:ea typeface="Roboto Slab"/>
              <a:cs typeface="Roboto Slab"/>
              <a:sym typeface="Roboto Slab"/>
            </a:endParaRPr>
          </a:p>
        </p:txBody>
      </p:sp>
      <p:sp>
        <p:nvSpPr>
          <p:cNvPr id="348" name="Google Shape;348;g2ec11f92b29_0_186"/>
          <p:cNvSpPr txBox="1"/>
          <p:nvPr/>
        </p:nvSpPr>
        <p:spPr>
          <a:xfrm>
            <a:off x="795750" y="1037650"/>
            <a:ext cx="7552500" cy="3336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Providing internet connectivity to multiple buildings within a metropolitan area, often used by municipalities.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Connecting various campuses of a university or school district within a city.</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Linking different government offices, departments, and agencies within a city for efficient communication and data sharing.</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Connecting various branches of a company within a metropolitan area, facilitating seamless business operations and resource sharing.</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Offering widespread public Wi-Fi access across parks, transportation hubs, and public squares.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Integrating hospitals, clinics, and medical offices within a city for centralized patient records and telemedicine services</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ec11f92b29_0_12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54" name="Google Shape;354;g2ec11f92b29_0_12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2ec11f92b29_0_122"/>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g2ec11f92b29_0_122"/>
          <p:cNvSpPr txBox="1"/>
          <p:nvPr>
            <p:ph idx="4294967295" type="ctrTitle"/>
          </p:nvPr>
        </p:nvSpPr>
        <p:spPr>
          <a:xfrm>
            <a:off x="1764000" y="356225"/>
            <a:ext cx="6313500" cy="516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700">
                <a:solidFill>
                  <a:srgbClr val="198754"/>
                </a:solidFill>
              </a:rPr>
              <a:t>Personal Area Network (PAN)</a:t>
            </a:r>
            <a:endParaRPr b="1" sz="2700">
              <a:solidFill>
                <a:srgbClr val="198754"/>
              </a:solidFill>
            </a:endParaRPr>
          </a:p>
        </p:txBody>
      </p:sp>
      <p:sp>
        <p:nvSpPr>
          <p:cNvPr id="357" name="Google Shape;357;g2ec11f92b29_0_122"/>
          <p:cNvSpPr txBox="1"/>
          <p:nvPr/>
        </p:nvSpPr>
        <p:spPr>
          <a:xfrm>
            <a:off x="795750" y="1037650"/>
            <a:ext cx="7552500" cy="2008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1000"/>
              </a:spcAft>
              <a:buClr>
                <a:srgbClr val="000000"/>
              </a:buClr>
              <a:buSzPts val="1600"/>
              <a:buFont typeface="Arial"/>
              <a:buNone/>
            </a:pPr>
            <a:r>
              <a:rPr lang="en" sz="1500">
                <a:solidFill>
                  <a:schemeClr val="dk1"/>
                </a:solidFill>
                <a:latin typeface="Merriweather"/>
                <a:ea typeface="Merriweather"/>
                <a:cs typeface="Merriweather"/>
                <a:sym typeface="Merriweather"/>
              </a:rPr>
              <a:t>Personal Area Network (PAN) is the computer network that connects computers/devices within the range of an individual person. As PAN provides a network range within a person’s range typically within a range of 10 meters(33 feet) it is called a Personal Area Network. A Personal Area Network typically involves a computer, phone, tablet, printer, PDA (Personal Digital Assistant) and other and other entertainment devices like speakers, video game consoles, etc. </a:t>
            </a:r>
            <a:endParaRPr sz="1500">
              <a:solidFill>
                <a:schemeClr val="dk1"/>
              </a:solidFill>
              <a:latin typeface="Merriweather"/>
              <a:ea typeface="Merriweather"/>
              <a:cs typeface="Merriweather"/>
              <a:sym typeface="Merriweather"/>
            </a:endParaRPr>
          </a:p>
        </p:txBody>
      </p:sp>
      <p:pic>
        <p:nvPicPr>
          <p:cNvPr id="358" name="Google Shape;358;g2ec11f92b29_0_122"/>
          <p:cNvPicPr preferRelativeResize="0"/>
          <p:nvPr/>
        </p:nvPicPr>
        <p:blipFill rotWithShape="1">
          <a:blip r:embed="rId3">
            <a:alphaModFix/>
          </a:blip>
          <a:srcRect b="5348" l="0" r="0" t="8377"/>
          <a:stretch/>
        </p:blipFill>
        <p:spPr>
          <a:xfrm>
            <a:off x="3259450" y="2832525"/>
            <a:ext cx="2900675" cy="2104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ec11f92b29_0_13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64" name="Google Shape;364;g2ec11f92b29_0_13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g2ec11f92b29_0_134"/>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2ec11f92b29_0_134"/>
          <p:cNvSpPr txBox="1"/>
          <p:nvPr>
            <p:ph idx="4294967295" type="ctrTitle"/>
          </p:nvPr>
        </p:nvSpPr>
        <p:spPr>
          <a:xfrm>
            <a:off x="1764000" y="356225"/>
            <a:ext cx="6313500" cy="516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700">
                <a:solidFill>
                  <a:srgbClr val="198754"/>
                </a:solidFill>
              </a:rPr>
              <a:t>Types of </a:t>
            </a:r>
            <a:r>
              <a:rPr b="1" lang="en" sz="2700">
                <a:solidFill>
                  <a:srgbClr val="198754"/>
                </a:solidFill>
              </a:rPr>
              <a:t>PAN</a:t>
            </a:r>
            <a:endParaRPr b="1" sz="2700">
              <a:solidFill>
                <a:srgbClr val="198754"/>
              </a:solidFill>
            </a:endParaRPr>
          </a:p>
        </p:txBody>
      </p:sp>
      <p:sp>
        <p:nvSpPr>
          <p:cNvPr id="367" name="Google Shape;367;g2ec11f92b29_0_134"/>
          <p:cNvSpPr txBox="1"/>
          <p:nvPr/>
        </p:nvSpPr>
        <p:spPr>
          <a:xfrm>
            <a:off x="795750" y="1037650"/>
            <a:ext cx="7552500" cy="10749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15000"/>
              </a:lnSpc>
              <a:spcBef>
                <a:spcPts val="100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Wireless PAN:</a:t>
            </a:r>
            <a:endParaRPr sz="1500">
              <a:solidFill>
                <a:schemeClr val="dk1"/>
              </a:solidFill>
              <a:latin typeface="Merriweather"/>
              <a:ea typeface="Merriweather"/>
              <a:cs typeface="Merriweather"/>
              <a:sym typeface="Merriweather"/>
            </a:endParaRPr>
          </a:p>
          <a:p>
            <a:pPr indent="0" lvl="0" marL="457200" marR="0" rtl="0" algn="just">
              <a:lnSpc>
                <a:spcPct val="115000"/>
              </a:lnSpc>
              <a:spcBef>
                <a:spcPts val="1000"/>
              </a:spcBef>
              <a:spcAft>
                <a:spcPts val="1000"/>
              </a:spcAft>
              <a:buNone/>
            </a:pPr>
            <a:r>
              <a:rPr lang="en" sz="1500">
                <a:solidFill>
                  <a:schemeClr val="dk1"/>
                </a:solidFill>
                <a:latin typeface="Merriweather"/>
                <a:ea typeface="Merriweather"/>
                <a:cs typeface="Merriweather"/>
                <a:sym typeface="Merriweather"/>
              </a:rPr>
              <a:t>Wireless Personal Area Network (WPAN) is connected through signals such as infrared, ZigBee, Bluetooth and ultrawideband, etc.</a:t>
            </a:r>
            <a:endParaRPr sz="1500">
              <a:solidFill>
                <a:schemeClr val="dk1"/>
              </a:solidFill>
              <a:latin typeface="Merriweather"/>
              <a:ea typeface="Merriweather"/>
              <a:cs typeface="Merriweather"/>
              <a:sym typeface="Merriweather"/>
            </a:endParaRPr>
          </a:p>
        </p:txBody>
      </p:sp>
      <p:pic>
        <p:nvPicPr>
          <p:cNvPr id="368" name="Google Shape;368;g2ec11f92b29_0_134"/>
          <p:cNvPicPr preferRelativeResize="0"/>
          <p:nvPr/>
        </p:nvPicPr>
        <p:blipFill>
          <a:blip r:embed="rId3">
            <a:alphaModFix/>
          </a:blip>
          <a:stretch>
            <a:fillRect/>
          </a:stretch>
        </p:blipFill>
        <p:spPr>
          <a:xfrm>
            <a:off x="2455800" y="2112550"/>
            <a:ext cx="4640895" cy="2726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ec11f92b29_0_14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74" name="Google Shape;374;g2ec11f92b29_0_14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2ec11f92b29_0_145"/>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2ec11f92b29_0_145"/>
          <p:cNvSpPr txBox="1"/>
          <p:nvPr>
            <p:ph idx="4294967295" type="ctrTitle"/>
          </p:nvPr>
        </p:nvSpPr>
        <p:spPr>
          <a:xfrm>
            <a:off x="1764000" y="356225"/>
            <a:ext cx="6313500" cy="516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700">
                <a:solidFill>
                  <a:srgbClr val="198754"/>
                </a:solidFill>
              </a:rPr>
              <a:t>Types of PAN</a:t>
            </a:r>
            <a:endParaRPr b="1" sz="2700">
              <a:solidFill>
                <a:srgbClr val="198754"/>
              </a:solidFill>
            </a:endParaRPr>
          </a:p>
        </p:txBody>
      </p:sp>
      <p:sp>
        <p:nvSpPr>
          <p:cNvPr id="377" name="Google Shape;377;g2ec11f92b29_0_145"/>
          <p:cNvSpPr txBox="1"/>
          <p:nvPr/>
        </p:nvSpPr>
        <p:spPr>
          <a:xfrm>
            <a:off x="795750" y="1037650"/>
            <a:ext cx="7552500" cy="10749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15000"/>
              </a:lnSpc>
              <a:spcBef>
                <a:spcPts val="100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Wired PAN:</a:t>
            </a:r>
            <a:endParaRPr sz="1500">
              <a:solidFill>
                <a:schemeClr val="dk1"/>
              </a:solidFill>
              <a:latin typeface="Merriweather"/>
              <a:ea typeface="Merriweather"/>
              <a:cs typeface="Merriweather"/>
              <a:sym typeface="Merriweather"/>
            </a:endParaRPr>
          </a:p>
          <a:p>
            <a:pPr indent="0" lvl="0" marL="457200" marR="0" rtl="0" algn="just">
              <a:lnSpc>
                <a:spcPct val="115000"/>
              </a:lnSpc>
              <a:spcBef>
                <a:spcPts val="1000"/>
              </a:spcBef>
              <a:spcAft>
                <a:spcPts val="1000"/>
              </a:spcAft>
              <a:buNone/>
            </a:pPr>
            <a:r>
              <a:rPr lang="en" sz="1500">
                <a:solidFill>
                  <a:schemeClr val="dk1"/>
                </a:solidFill>
                <a:latin typeface="Merriweather"/>
                <a:ea typeface="Merriweather"/>
                <a:cs typeface="Merriweather"/>
                <a:sym typeface="Merriweather"/>
              </a:rPr>
              <a:t>Wired PAN is connected through cables/wires such as Firewire or USB (Universal Serial Bus).</a:t>
            </a:r>
            <a:endParaRPr sz="1500">
              <a:solidFill>
                <a:schemeClr val="dk1"/>
              </a:solidFill>
              <a:latin typeface="Merriweather"/>
              <a:ea typeface="Merriweather"/>
              <a:cs typeface="Merriweather"/>
              <a:sym typeface="Merriweather"/>
            </a:endParaRPr>
          </a:p>
        </p:txBody>
      </p:sp>
      <p:pic>
        <p:nvPicPr>
          <p:cNvPr id="378" name="Google Shape;378;g2ec11f92b29_0_145"/>
          <p:cNvPicPr preferRelativeResize="0"/>
          <p:nvPr/>
        </p:nvPicPr>
        <p:blipFill>
          <a:blip r:embed="rId3">
            <a:alphaModFix/>
          </a:blip>
          <a:stretch>
            <a:fillRect/>
          </a:stretch>
        </p:blipFill>
        <p:spPr>
          <a:xfrm>
            <a:off x="2210600" y="2112550"/>
            <a:ext cx="5263118" cy="2726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2ec11f92b29_0_15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84" name="Google Shape;384;g2ec11f92b29_0_15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2ec11f92b29_0_15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2ec11f92b29_0_156"/>
          <p:cNvSpPr txBox="1"/>
          <p:nvPr>
            <p:ph idx="4294967295" type="ctrTitle"/>
          </p:nvPr>
        </p:nvSpPr>
        <p:spPr>
          <a:xfrm>
            <a:off x="1764000" y="356225"/>
            <a:ext cx="6313500" cy="516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700">
                <a:solidFill>
                  <a:srgbClr val="198754"/>
                </a:solidFill>
              </a:rPr>
              <a:t>Applications</a:t>
            </a:r>
            <a:r>
              <a:rPr b="1" lang="en" sz="2700">
                <a:solidFill>
                  <a:srgbClr val="198754"/>
                </a:solidFill>
              </a:rPr>
              <a:t> of PAN</a:t>
            </a:r>
            <a:endParaRPr b="1" sz="2700">
              <a:solidFill>
                <a:srgbClr val="198754"/>
              </a:solidFill>
            </a:endParaRPr>
          </a:p>
        </p:txBody>
      </p:sp>
      <p:sp>
        <p:nvSpPr>
          <p:cNvPr id="387" name="Google Shape;387;g2ec11f92b29_0_156"/>
          <p:cNvSpPr txBox="1"/>
          <p:nvPr/>
        </p:nvSpPr>
        <p:spPr>
          <a:xfrm>
            <a:off x="795750" y="1037650"/>
            <a:ext cx="7552500" cy="2798700"/>
          </a:xfrm>
          <a:prstGeom prst="rect">
            <a:avLst/>
          </a:prstGeom>
          <a:noFill/>
          <a:ln>
            <a:noFill/>
          </a:ln>
        </p:spPr>
        <p:txBody>
          <a:bodyPr anchorCtr="0" anchor="t" bIns="91425" lIns="91425" spcFirstLastPara="1" rIns="91425" wrap="square" tIns="91425">
            <a:spAutoFit/>
          </a:bodyPr>
          <a:lstStyle/>
          <a:p>
            <a:pPr indent="-349250" lvl="0" marL="457200" rtl="0" algn="just">
              <a:lnSpc>
                <a:spcPct val="150000"/>
              </a:lnSpc>
              <a:spcBef>
                <a:spcPts val="1000"/>
              </a:spcBef>
              <a:spcAft>
                <a:spcPts val="0"/>
              </a:spcAft>
              <a:buClr>
                <a:schemeClr val="dk1"/>
              </a:buClr>
              <a:buSzPts val="1900"/>
              <a:buFont typeface="Merriweather"/>
              <a:buAutoNum type="arabicPeriod"/>
            </a:pPr>
            <a:r>
              <a:rPr lang="en" sz="1900">
                <a:solidFill>
                  <a:schemeClr val="dk1"/>
                </a:solidFill>
                <a:latin typeface="Merriweather"/>
                <a:ea typeface="Merriweather"/>
                <a:cs typeface="Merriweather"/>
                <a:sym typeface="Merriweather"/>
              </a:rPr>
              <a:t>Home and Offices</a:t>
            </a:r>
            <a:endParaRPr sz="1900">
              <a:solidFill>
                <a:schemeClr val="dk1"/>
              </a:solidFill>
              <a:latin typeface="Merriweather"/>
              <a:ea typeface="Merriweather"/>
              <a:cs typeface="Merriweather"/>
              <a:sym typeface="Merriweather"/>
            </a:endParaRPr>
          </a:p>
          <a:p>
            <a:pPr indent="-349250" lvl="0" marL="457200" rtl="0" algn="just">
              <a:lnSpc>
                <a:spcPct val="150000"/>
              </a:lnSpc>
              <a:spcBef>
                <a:spcPts val="0"/>
              </a:spcBef>
              <a:spcAft>
                <a:spcPts val="0"/>
              </a:spcAft>
              <a:buClr>
                <a:schemeClr val="dk1"/>
              </a:buClr>
              <a:buSzPts val="1900"/>
              <a:buFont typeface="Merriweather"/>
              <a:buAutoNum type="arabicPeriod"/>
            </a:pPr>
            <a:r>
              <a:rPr lang="en" sz="1900">
                <a:solidFill>
                  <a:schemeClr val="dk1"/>
                </a:solidFill>
                <a:latin typeface="Merriweather"/>
                <a:ea typeface="Merriweather"/>
                <a:cs typeface="Merriweather"/>
                <a:sym typeface="Merriweather"/>
              </a:rPr>
              <a:t>Organizations and the Business sector</a:t>
            </a:r>
            <a:endParaRPr sz="1900">
              <a:solidFill>
                <a:schemeClr val="dk1"/>
              </a:solidFill>
              <a:latin typeface="Merriweather"/>
              <a:ea typeface="Merriweather"/>
              <a:cs typeface="Merriweather"/>
              <a:sym typeface="Merriweather"/>
            </a:endParaRPr>
          </a:p>
          <a:p>
            <a:pPr indent="-349250" lvl="0" marL="457200" rtl="0" algn="just">
              <a:lnSpc>
                <a:spcPct val="150000"/>
              </a:lnSpc>
              <a:spcBef>
                <a:spcPts val="0"/>
              </a:spcBef>
              <a:spcAft>
                <a:spcPts val="0"/>
              </a:spcAft>
              <a:buClr>
                <a:schemeClr val="dk1"/>
              </a:buClr>
              <a:buSzPts val="1900"/>
              <a:buFont typeface="Merriweather"/>
              <a:buAutoNum type="arabicPeriod"/>
            </a:pPr>
            <a:r>
              <a:rPr lang="en" sz="1900">
                <a:solidFill>
                  <a:schemeClr val="dk1"/>
                </a:solidFill>
                <a:latin typeface="Merriweather"/>
                <a:ea typeface="Merriweather"/>
                <a:cs typeface="Merriweather"/>
                <a:sym typeface="Merriweather"/>
              </a:rPr>
              <a:t>Medical and Hospital</a:t>
            </a:r>
            <a:endParaRPr sz="1900">
              <a:solidFill>
                <a:schemeClr val="dk1"/>
              </a:solidFill>
              <a:latin typeface="Merriweather"/>
              <a:ea typeface="Merriweather"/>
              <a:cs typeface="Merriweather"/>
              <a:sym typeface="Merriweather"/>
            </a:endParaRPr>
          </a:p>
          <a:p>
            <a:pPr indent="-349250" lvl="0" marL="457200" rtl="0" algn="just">
              <a:lnSpc>
                <a:spcPct val="150000"/>
              </a:lnSpc>
              <a:spcBef>
                <a:spcPts val="0"/>
              </a:spcBef>
              <a:spcAft>
                <a:spcPts val="0"/>
              </a:spcAft>
              <a:buClr>
                <a:schemeClr val="dk1"/>
              </a:buClr>
              <a:buSzPts val="1900"/>
              <a:buFont typeface="Merriweather"/>
              <a:buAutoNum type="arabicPeriod"/>
            </a:pPr>
            <a:r>
              <a:rPr lang="en" sz="1900">
                <a:solidFill>
                  <a:schemeClr val="dk1"/>
                </a:solidFill>
                <a:latin typeface="Merriweather"/>
                <a:ea typeface="Merriweather"/>
                <a:cs typeface="Merriweather"/>
                <a:sym typeface="Merriweather"/>
              </a:rPr>
              <a:t>School and College Education</a:t>
            </a:r>
            <a:endParaRPr sz="1900">
              <a:solidFill>
                <a:schemeClr val="dk1"/>
              </a:solidFill>
              <a:latin typeface="Merriweather"/>
              <a:ea typeface="Merriweather"/>
              <a:cs typeface="Merriweather"/>
              <a:sym typeface="Merriweather"/>
            </a:endParaRPr>
          </a:p>
          <a:p>
            <a:pPr indent="-349250" lvl="0" marL="457200" rtl="0" algn="just">
              <a:lnSpc>
                <a:spcPct val="150000"/>
              </a:lnSpc>
              <a:spcBef>
                <a:spcPts val="0"/>
              </a:spcBef>
              <a:spcAft>
                <a:spcPts val="0"/>
              </a:spcAft>
              <a:buClr>
                <a:schemeClr val="dk1"/>
              </a:buClr>
              <a:buSzPts val="1900"/>
              <a:buFont typeface="Merriweather"/>
              <a:buAutoNum type="arabicPeriod"/>
            </a:pPr>
            <a:r>
              <a:rPr lang="en" sz="1900">
                <a:solidFill>
                  <a:schemeClr val="dk1"/>
                </a:solidFill>
                <a:latin typeface="Merriweather"/>
                <a:ea typeface="Merriweather"/>
                <a:cs typeface="Merriweather"/>
                <a:sym typeface="Merriweather"/>
              </a:rPr>
              <a:t>Military and Defense</a:t>
            </a:r>
            <a:endParaRPr sz="1900">
              <a:solidFill>
                <a:schemeClr val="dk1"/>
              </a:solidFill>
              <a:latin typeface="Merriweather"/>
              <a:ea typeface="Merriweather"/>
              <a:cs typeface="Merriweather"/>
              <a:sym typeface="Merriweather"/>
            </a:endParaRPr>
          </a:p>
          <a:p>
            <a:pPr indent="0" lvl="0" marL="457200" marR="0" rtl="0" algn="just">
              <a:lnSpc>
                <a:spcPct val="150000"/>
              </a:lnSpc>
              <a:spcBef>
                <a:spcPts val="1000"/>
              </a:spcBef>
              <a:spcAft>
                <a:spcPts val="1000"/>
              </a:spcAft>
              <a:buNone/>
            </a:pPr>
            <a:r>
              <a:t/>
            </a:r>
            <a:endParaRPr sz="1900">
              <a:solidFill>
                <a:schemeClr val="dk1"/>
              </a:solidFill>
              <a:latin typeface="Merriweather"/>
              <a:ea typeface="Merriweather"/>
              <a:cs typeface="Merriweather"/>
              <a:sym typeface="Merriweathe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9"/>
          <p:cNvSpPr txBox="1"/>
          <p:nvPr>
            <p:ph idx="4294967295" type="ctrTitle"/>
          </p:nvPr>
        </p:nvSpPr>
        <p:spPr>
          <a:xfrm>
            <a:off x="1097900" y="1111225"/>
            <a:ext cx="52305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4300" u="none" cap="none" strike="noStrike">
                <a:solidFill>
                  <a:srgbClr val="198754"/>
                </a:solidFill>
                <a:latin typeface="Roboto Slab"/>
                <a:ea typeface="Roboto Slab"/>
                <a:cs typeface="Roboto Slab"/>
                <a:sym typeface="Roboto Slab"/>
              </a:rPr>
              <a:t>Let’s do some exercises!</a:t>
            </a:r>
            <a:endParaRPr b="1" i="0" sz="4300" u="none" cap="none" strike="noStrike">
              <a:solidFill>
                <a:srgbClr val="198754"/>
              </a:solidFill>
              <a:latin typeface="Roboto Slab"/>
              <a:ea typeface="Roboto Slab"/>
              <a:cs typeface="Roboto Slab"/>
              <a:sym typeface="Roboto Slab"/>
            </a:endParaRPr>
          </a:p>
        </p:txBody>
      </p:sp>
      <p:sp>
        <p:nvSpPr>
          <p:cNvPr id="393" name="Google Shape;393;p3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pic>
        <p:nvPicPr>
          <p:cNvPr id="394" name="Google Shape;394;p39"/>
          <p:cNvPicPr preferRelativeResize="0"/>
          <p:nvPr/>
        </p:nvPicPr>
        <p:blipFill rotWithShape="1">
          <a:blip r:embed="rId3">
            <a:alphaModFix/>
          </a:blip>
          <a:srcRect b="0" l="0" r="0" t="0"/>
          <a:stretch/>
        </p:blipFill>
        <p:spPr>
          <a:xfrm>
            <a:off x="4994700" y="1647275"/>
            <a:ext cx="2920650" cy="2920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8" name="Shape 398"/>
        <p:cNvGrpSpPr/>
        <p:nvPr/>
      </p:nvGrpSpPr>
      <p:grpSpPr>
        <a:xfrm>
          <a:off x="0" y="0"/>
          <a:ext cx="0" cy="0"/>
          <a:chOff x="0" y="0"/>
          <a:chExt cx="0" cy="0"/>
        </a:xfrm>
      </p:grpSpPr>
      <p:sp>
        <p:nvSpPr>
          <p:cNvPr id="399" name="Google Shape;399;p40"/>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0"/>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401" name="Google Shape;401;p40"/>
          <p:cNvSpPr txBox="1"/>
          <p:nvPr>
            <p:ph idx="4294967295" type="ctrTitle"/>
          </p:nvPr>
        </p:nvSpPr>
        <p:spPr>
          <a:xfrm>
            <a:off x="3427300" y="295400"/>
            <a:ext cx="3134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  Exercises</a:t>
            </a:r>
            <a:endParaRPr b="1" i="0" sz="3000" u="none" cap="none" strike="noStrike">
              <a:solidFill>
                <a:srgbClr val="198754"/>
              </a:solidFill>
              <a:latin typeface="Roboto Slab"/>
              <a:ea typeface="Roboto Slab"/>
              <a:cs typeface="Roboto Slab"/>
              <a:sym typeface="Roboto Slab"/>
            </a:endParaRPr>
          </a:p>
        </p:txBody>
      </p:sp>
      <p:sp>
        <p:nvSpPr>
          <p:cNvPr id="402" name="Google Shape;402;p40"/>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0"/>
          <p:cNvSpPr txBox="1"/>
          <p:nvPr/>
        </p:nvSpPr>
        <p:spPr>
          <a:xfrm>
            <a:off x="862525" y="1316825"/>
            <a:ext cx="8002500" cy="35928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Describe the difference between a program and a process.</a:t>
            </a:r>
            <a:endParaRPr sz="1500">
              <a:solidFill>
                <a:srgbClr val="37415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Discuss why memory management is crucial for executing a program.</a:t>
            </a:r>
            <a:endParaRPr sz="1500">
              <a:solidFill>
                <a:srgbClr val="37415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Describe the activities involved in memory management.</a:t>
            </a:r>
            <a:endParaRPr sz="1500">
              <a:solidFill>
                <a:srgbClr val="37415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Explain how memory management optimizes CPU utilization.</a:t>
            </a:r>
            <a:endParaRPr sz="1500">
              <a:solidFill>
                <a:srgbClr val="37415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Describe the decision-making process for moving processes and data in and out of memory.</a:t>
            </a:r>
            <a:endParaRPr sz="1500">
              <a:solidFill>
                <a:srgbClr val="37415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Explain the concept of memory allocation and deallocation.</a:t>
            </a:r>
            <a:endParaRPr sz="1500">
              <a:solidFill>
                <a:srgbClr val="37415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Describe the logical view of information storage provided by the OS.</a:t>
            </a:r>
            <a:endParaRPr sz="1500">
              <a:solidFill>
                <a:srgbClr val="37415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Describe the concept of virtualization in operating systems.</a:t>
            </a:r>
            <a:endParaRPr sz="1500">
              <a:solidFill>
                <a:srgbClr val="37415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Explain the different use cases for virtualization.</a:t>
            </a:r>
            <a:endParaRPr sz="1500">
              <a:solidFill>
                <a:srgbClr val="374151"/>
              </a:solidFill>
              <a:latin typeface="Merriweather"/>
              <a:ea typeface="Merriweather"/>
              <a:cs typeface="Merriweather"/>
              <a:sym typeface="Merriweather"/>
            </a:endParaRPr>
          </a:p>
          <a:p>
            <a:pPr indent="0" lvl="0" marL="1371600" rtl="0" algn="just">
              <a:lnSpc>
                <a:spcPct val="115000"/>
              </a:lnSpc>
              <a:spcBef>
                <a:spcPts val="1000"/>
              </a:spcBef>
              <a:spcAft>
                <a:spcPts val="0"/>
              </a:spcAft>
              <a:buNone/>
            </a:pPr>
            <a:r>
              <a:t/>
            </a:r>
            <a:endParaRPr sz="1500">
              <a:solidFill>
                <a:srgbClr val="374151"/>
              </a:solidFill>
              <a:latin typeface="Merriweather"/>
              <a:ea typeface="Merriweather"/>
              <a:cs typeface="Merriweather"/>
              <a:sym typeface="Merriweather"/>
            </a:endParaRPr>
          </a:p>
          <a:p>
            <a:pPr indent="0" lvl="0" marL="1371600" rtl="0" algn="just">
              <a:lnSpc>
                <a:spcPct val="115000"/>
              </a:lnSpc>
              <a:spcBef>
                <a:spcPts val="1000"/>
              </a:spcBef>
              <a:spcAft>
                <a:spcPts val="1000"/>
              </a:spcAft>
              <a:buNone/>
            </a:pPr>
            <a:r>
              <a:t/>
            </a:r>
            <a:endParaRPr sz="1500">
              <a:solidFill>
                <a:srgbClr val="374151"/>
              </a:solidFill>
              <a:latin typeface="Merriweather"/>
              <a:ea typeface="Merriweather"/>
              <a:cs typeface="Merriweather"/>
              <a:sym typeface="Merriweathe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7" name="Shape 407"/>
        <p:cNvGrpSpPr/>
        <p:nvPr/>
      </p:nvGrpSpPr>
      <p:grpSpPr>
        <a:xfrm>
          <a:off x="0" y="0"/>
          <a:ext cx="0" cy="0"/>
          <a:chOff x="0" y="0"/>
          <a:chExt cx="0" cy="0"/>
        </a:xfrm>
      </p:grpSpPr>
      <p:sp>
        <p:nvSpPr>
          <p:cNvPr id="408" name="Google Shape;408;g2ea45e9f6a5_0_181"/>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2ea45e9f6a5_0_181"/>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410" name="Google Shape;410;g2ea45e9f6a5_0_181"/>
          <p:cNvSpPr txBox="1"/>
          <p:nvPr>
            <p:ph idx="4294967295" type="ctrTitle"/>
          </p:nvPr>
        </p:nvSpPr>
        <p:spPr>
          <a:xfrm>
            <a:off x="3427300" y="295400"/>
            <a:ext cx="3134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  Exercises</a:t>
            </a:r>
            <a:endParaRPr b="1" i="0" sz="3000" u="none" cap="none" strike="noStrike">
              <a:solidFill>
                <a:srgbClr val="198754"/>
              </a:solidFill>
              <a:latin typeface="Roboto Slab"/>
              <a:ea typeface="Roboto Slab"/>
              <a:cs typeface="Roboto Slab"/>
              <a:sym typeface="Roboto Slab"/>
            </a:endParaRPr>
          </a:p>
        </p:txBody>
      </p:sp>
      <p:sp>
        <p:nvSpPr>
          <p:cNvPr id="411" name="Google Shape;411;g2ea45e9f6a5_0_181"/>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2ea45e9f6a5_0_181"/>
          <p:cNvSpPr txBox="1"/>
          <p:nvPr/>
        </p:nvSpPr>
        <p:spPr>
          <a:xfrm>
            <a:off x="-122375" y="908900"/>
            <a:ext cx="8528700" cy="373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t/>
            </a:r>
            <a:endParaRPr sz="1500">
              <a:solidFill>
                <a:srgbClr val="374151"/>
              </a:solidFill>
              <a:latin typeface="Merriweather"/>
              <a:ea typeface="Merriweather"/>
              <a:cs typeface="Merriweather"/>
              <a:sym typeface="Merriweather"/>
            </a:endParaRPr>
          </a:p>
          <a:p>
            <a:pPr indent="-323850" lvl="0" marL="1371600" rtl="0" algn="just">
              <a:lnSpc>
                <a:spcPct val="115000"/>
              </a:lnSpc>
              <a:spcBef>
                <a:spcPts val="100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Explain the differences between sequential and random access</a:t>
            </a:r>
            <a:r>
              <a:rPr lang="en" sz="1500">
                <a:solidFill>
                  <a:srgbClr val="374151"/>
                </a:solidFill>
                <a:latin typeface="Merriweather"/>
                <a:ea typeface="Merriweather"/>
                <a:cs typeface="Merriweather"/>
                <a:sym typeface="Merriweather"/>
              </a:rPr>
              <a:t> </a:t>
            </a:r>
            <a:r>
              <a:rPr lang="en" sz="1500">
                <a:solidFill>
                  <a:srgbClr val="374151"/>
                </a:solidFill>
                <a:latin typeface="Merriweather"/>
                <a:ea typeface="Merriweather"/>
                <a:cs typeface="Merriweather"/>
                <a:sym typeface="Merriweather"/>
              </a:rPr>
              <a:t>methods.</a:t>
            </a:r>
            <a:endParaRPr sz="1500">
              <a:solidFill>
                <a:srgbClr val="374151"/>
              </a:solidFill>
              <a:latin typeface="Merriweather"/>
              <a:ea typeface="Merriweather"/>
              <a:cs typeface="Merriweather"/>
              <a:sym typeface="Merriweather"/>
            </a:endParaRPr>
          </a:p>
          <a:p>
            <a:pPr indent="-323850" lvl="0" marL="13716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List the activities involved in file-system management.</a:t>
            </a:r>
            <a:endParaRPr sz="1500">
              <a:solidFill>
                <a:srgbClr val="374151"/>
              </a:solidFill>
              <a:latin typeface="Merriweather"/>
              <a:ea typeface="Merriweather"/>
              <a:cs typeface="Merriweather"/>
              <a:sym typeface="Merriweather"/>
            </a:endParaRPr>
          </a:p>
          <a:p>
            <a:pPr indent="-323850" lvl="0" marL="13716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Explain how the OS manages file access control.</a:t>
            </a:r>
            <a:endParaRPr sz="1500">
              <a:solidFill>
                <a:srgbClr val="374151"/>
              </a:solidFill>
              <a:latin typeface="Merriweather"/>
              <a:ea typeface="Merriweather"/>
              <a:cs typeface="Merriweather"/>
              <a:sym typeface="Merriweather"/>
            </a:endParaRPr>
          </a:p>
          <a:p>
            <a:pPr indent="-323850" lvl="0" marL="13716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Discuss the importance of mapping files onto secondary storage.</a:t>
            </a:r>
            <a:endParaRPr sz="1500">
              <a:solidFill>
                <a:srgbClr val="374151"/>
              </a:solidFill>
              <a:latin typeface="Merriweather"/>
              <a:ea typeface="Merriweather"/>
              <a:cs typeface="Merriweather"/>
              <a:sym typeface="Merriweather"/>
            </a:endParaRPr>
          </a:p>
          <a:p>
            <a:pPr indent="-323850" lvl="0" marL="13716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Explain why disks are used for mass storage.</a:t>
            </a:r>
            <a:endParaRPr sz="1500">
              <a:solidFill>
                <a:srgbClr val="374151"/>
              </a:solidFill>
              <a:latin typeface="Merriweather"/>
              <a:ea typeface="Merriweather"/>
              <a:cs typeface="Merriweather"/>
              <a:sym typeface="Merriweather"/>
            </a:endParaRPr>
          </a:p>
          <a:p>
            <a:pPr indent="-323850" lvl="0" marL="13716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Describe the activities involved in mass-storage management.</a:t>
            </a:r>
            <a:endParaRPr sz="1500">
              <a:solidFill>
                <a:srgbClr val="374151"/>
              </a:solidFill>
              <a:latin typeface="Merriweather"/>
              <a:ea typeface="Merriweather"/>
              <a:cs typeface="Merriweather"/>
              <a:sym typeface="Merriweather"/>
            </a:endParaRPr>
          </a:p>
          <a:p>
            <a:pPr indent="-323850" lvl="0" marL="13716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Explain the concept of free-space management in mass storage.</a:t>
            </a:r>
            <a:endParaRPr sz="1500">
              <a:solidFill>
                <a:srgbClr val="374151"/>
              </a:solidFill>
              <a:latin typeface="Merriweather"/>
              <a:ea typeface="Merriweather"/>
              <a:cs typeface="Merriweather"/>
              <a:sym typeface="Merriweather"/>
            </a:endParaRPr>
          </a:p>
          <a:p>
            <a:pPr indent="-323850" lvl="0" marL="13716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Define the principle of caching.</a:t>
            </a:r>
            <a:endParaRPr sz="1500">
              <a:solidFill>
                <a:srgbClr val="374151"/>
              </a:solidFill>
              <a:latin typeface="Merriweather"/>
              <a:ea typeface="Merriweather"/>
              <a:cs typeface="Merriweather"/>
              <a:sym typeface="Merriweather"/>
            </a:endParaRPr>
          </a:p>
          <a:p>
            <a:pPr indent="-323850" lvl="0" marL="13716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Describe the different types of networks (LAN, WAN, MAN, PAN) used in distributed systems.</a:t>
            </a:r>
            <a:endParaRPr sz="1500">
              <a:solidFill>
                <a:srgbClr val="374151"/>
              </a:solidFill>
              <a:latin typeface="Merriweather"/>
              <a:ea typeface="Merriweather"/>
              <a:cs typeface="Merriweather"/>
              <a:sym typeface="Merriweather"/>
            </a:endParaRPr>
          </a:p>
          <a:p>
            <a:pPr indent="-323850" lvl="0" marL="13716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Explain applications of WAN.</a:t>
            </a:r>
            <a:endParaRPr sz="1500">
              <a:solidFill>
                <a:srgbClr val="374151"/>
              </a:solidFill>
              <a:latin typeface="Merriweather"/>
              <a:ea typeface="Merriweather"/>
              <a:cs typeface="Merriweather"/>
              <a:sym typeface="Merriweather"/>
            </a:endParaRPr>
          </a:p>
          <a:p>
            <a:pPr indent="-323850" lvl="0" marL="1371600" rtl="0" algn="just">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Explain the differences between LAN and WAN</a:t>
            </a:r>
            <a:endParaRPr sz="1500">
              <a:solidFill>
                <a:srgbClr val="374151"/>
              </a:solidFill>
              <a:latin typeface="Merriweather"/>
              <a:ea typeface="Merriweather"/>
              <a:cs typeface="Merriweather"/>
              <a:sym typeface="Merriweath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5"/>
          <p:cNvSpPr txBox="1"/>
          <p:nvPr>
            <p:ph idx="4294967295" type="ctrTitle"/>
          </p:nvPr>
        </p:nvSpPr>
        <p:spPr>
          <a:xfrm>
            <a:off x="1097900" y="1111225"/>
            <a:ext cx="39627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6000" u="none" cap="none" strike="noStrike">
                <a:solidFill>
                  <a:srgbClr val="198754"/>
                </a:solidFill>
                <a:latin typeface="Roboto Slab"/>
                <a:ea typeface="Roboto Slab"/>
                <a:cs typeface="Roboto Slab"/>
                <a:sym typeface="Roboto Slab"/>
              </a:rPr>
              <a:t>Thanks!</a:t>
            </a:r>
            <a:endParaRPr b="1" i="0" sz="6000" u="none" cap="none" strike="noStrike">
              <a:solidFill>
                <a:srgbClr val="198754"/>
              </a:solidFill>
              <a:latin typeface="Roboto Slab"/>
              <a:ea typeface="Roboto Slab"/>
              <a:cs typeface="Roboto Slab"/>
              <a:sym typeface="Roboto Slab"/>
            </a:endParaRPr>
          </a:p>
        </p:txBody>
      </p:sp>
      <p:pic>
        <p:nvPicPr>
          <p:cNvPr id="418" name="Google Shape;418;p45"/>
          <p:cNvPicPr preferRelativeResize="0"/>
          <p:nvPr/>
        </p:nvPicPr>
        <p:blipFill rotWithShape="1">
          <a:blip r:embed="rId3">
            <a:alphaModFix/>
          </a:blip>
          <a:srcRect b="8966" l="24460" r="11305" t="8716"/>
          <a:stretch/>
        </p:blipFill>
        <p:spPr>
          <a:xfrm flipH="1">
            <a:off x="4933050" y="1490025"/>
            <a:ext cx="3350425" cy="3468275"/>
          </a:xfrm>
          <a:prstGeom prst="rect">
            <a:avLst/>
          </a:prstGeom>
          <a:noFill/>
          <a:ln>
            <a:noFill/>
          </a:ln>
        </p:spPr>
      </p:pic>
      <p:sp>
        <p:nvSpPr>
          <p:cNvPr id="419" name="Google Shape;419;p4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ea45e9f6a5_0_22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93" name="Google Shape;93;g2ea45e9f6a5_0_22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2ea45e9f6a5_0_22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ea45e9f6a5_0_221"/>
          <p:cNvSpPr txBox="1"/>
          <p:nvPr>
            <p:ph idx="4294967295" type="ctrTitle"/>
          </p:nvPr>
        </p:nvSpPr>
        <p:spPr>
          <a:xfrm>
            <a:off x="1926175" y="356225"/>
            <a:ext cx="60315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Single and Multi Threaded Process</a:t>
            </a:r>
            <a:endParaRPr b="1" i="0" sz="2700" u="none" cap="none" strike="noStrike">
              <a:solidFill>
                <a:srgbClr val="198754"/>
              </a:solidFill>
              <a:latin typeface="Roboto Slab"/>
              <a:ea typeface="Roboto Slab"/>
              <a:cs typeface="Roboto Slab"/>
              <a:sym typeface="Roboto Slab"/>
            </a:endParaRPr>
          </a:p>
        </p:txBody>
      </p:sp>
      <p:sp>
        <p:nvSpPr>
          <p:cNvPr id="96" name="Google Shape;96;g2ea45e9f6a5_0_221"/>
          <p:cNvSpPr txBox="1"/>
          <p:nvPr/>
        </p:nvSpPr>
        <p:spPr>
          <a:xfrm>
            <a:off x="632350" y="1169100"/>
            <a:ext cx="3945900" cy="3502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0"/>
              </a:spcAft>
              <a:buClr>
                <a:srgbClr val="000000"/>
              </a:buClr>
              <a:buSzPts val="1600"/>
              <a:buFont typeface="Arial"/>
              <a:buNone/>
            </a:pPr>
            <a:r>
              <a:rPr lang="en">
                <a:solidFill>
                  <a:schemeClr val="dk1"/>
                </a:solidFill>
                <a:latin typeface="Merriweather"/>
                <a:ea typeface="Merriweather"/>
                <a:cs typeface="Merriweather"/>
                <a:sym typeface="Merriweather"/>
              </a:rPr>
              <a:t>A </a:t>
            </a:r>
            <a:r>
              <a:rPr b="1" lang="en">
                <a:solidFill>
                  <a:schemeClr val="dk1"/>
                </a:solidFill>
                <a:latin typeface="Merriweather"/>
                <a:ea typeface="Merriweather"/>
                <a:cs typeface="Merriweather"/>
                <a:sym typeface="Merriweather"/>
              </a:rPr>
              <a:t>single-threaded process</a:t>
            </a:r>
            <a:r>
              <a:rPr lang="en">
                <a:solidFill>
                  <a:schemeClr val="dk1"/>
                </a:solidFill>
                <a:latin typeface="Merriweather"/>
                <a:ea typeface="Merriweather"/>
                <a:cs typeface="Merriweather"/>
                <a:sym typeface="Merriweather"/>
              </a:rPr>
              <a:t> is a process that contains only one thread of execution. This process performs one task at a time. The CPU executes instructions sequentially, one after the other, without concurrent execution within the same process. </a:t>
            </a:r>
            <a:endParaRPr>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rPr lang="en">
                <a:solidFill>
                  <a:schemeClr val="dk1"/>
                </a:solidFill>
                <a:latin typeface="Merriweather"/>
                <a:ea typeface="Merriweather"/>
                <a:cs typeface="Merriweather"/>
                <a:sym typeface="Merriweather"/>
              </a:rPr>
              <a:t>A </a:t>
            </a:r>
            <a:r>
              <a:rPr b="1" lang="en">
                <a:solidFill>
                  <a:schemeClr val="dk1"/>
                </a:solidFill>
                <a:latin typeface="Merriweather"/>
                <a:ea typeface="Merriweather"/>
                <a:cs typeface="Merriweather"/>
                <a:sym typeface="Merriweather"/>
              </a:rPr>
              <a:t>multi-threaded process</a:t>
            </a:r>
            <a:r>
              <a:rPr lang="en">
                <a:solidFill>
                  <a:schemeClr val="dk1"/>
                </a:solidFill>
                <a:latin typeface="Merriweather"/>
                <a:ea typeface="Merriweather"/>
                <a:cs typeface="Merriweather"/>
                <a:sym typeface="Merriweather"/>
              </a:rPr>
              <a:t> is a process that contains multiple threads of execution. Each thread runs independently and can execute concurrently within the same process. This allows for parallel execution of tasks.</a:t>
            </a:r>
            <a:endParaRPr>
              <a:solidFill>
                <a:schemeClr val="dk1"/>
              </a:solidFill>
              <a:latin typeface="Merriweather"/>
              <a:ea typeface="Merriweather"/>
              <a:cs typeface="Merriweather"/>
              <a:sym typeface="Merriweather"/>
            </a:endParaRPr>
          </a:p>
        </p:txBody>
      </p:sp>
      <p:pic>
        <p:nvPicPr>
          <p:cNvPr id="97" name="Google Shape;97;g2ea45e9f6a5_0_221"/>
          <p:cNvPicPr preferRelativeResize="0"/>
          <p:nvPr/>
        </p:nvPicPr>
        <p:blipFill>
          <a:blip r:embed="rId3">
            <a:alphaModFix/>
          </a:blip>
          <a:stretch>
            <a:fillRect/>
          </a:stretch>
        </p:blipFill>
        <p:spPr>
          <a:xfrm>
            <a:off x="4674950" y="1409925"/>
            <a:ext cx="4260951" cy="2224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ea45e9f6a5_0_21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03" name="Google Shape;103;g2ea45e9f6a5_0_21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2ea45e9f6a5_0_21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2ea45e9f6a5_0_211"/>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Program Counter</a:t>
            </a:r>
            <a:endParaRPr b="1" i="0" sz="2700" u="none" cap="none" strike="noStrike">
              <a:solidFill>
                <a:srgbClr val="198754"/>
              </a:solidFill>
              <a:latin typeface="Roboto Slab"/>
              <a:ea typeface="Roboto Slab"/>
              <a:cs typeface="Roboto Slab"/>
              <a:sym typeface="Roboto Slab"/>
            </a:endParaRPr>
          </a:p>
        </p:txBody>
      </p:sp>
      <p:sp>
        <p:nvSpPr>
          <p:cNvPr id="106" name="Google Shape;106;g2ea45e9f6a5_0_211"/>
          <p:cNvSpPr txBox="1"/>
          <p:nvPr/>
        </p:nvSpPr>
        <p:spPr>
          <a:xfrm>
            <a:off x="632350" y="1169100"/>
            <a:ext cx="3945900" cy="2805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1000"/>
              </a:spcAft>
              <a:buClr>
                <a:srgbClr val="000000"/>
              </a:buClr>
              <a:buSzPts val="1600"/>
              <a:buFont typeface="Arial"/>
              <a:buNone/>
            </a:pPr>
            <a:r>
              <a:rPr lang="en" sz="1500">
                <a:solidFill>
                  <a:schemeClr val="dk1"/>
                </a:solidFill>
                <a:latin typeface="Merriweather"/>
                <a:ea typeface="Merriweather"/>
                <a:cs typeface="Merriweather"/>
                <a:sym typeface="Merriweather"/>
              </a:rPr>
              <a:t>A program counter (PC) is a special register in a computer's CPU that holds the address of the next instruction to be executed. It is essential for the sequential execution of instructions in a program. As the CPU fetches and executes each instruction, the program counter is automatically incremented to point to the following instruction in the sequence. </a:t>
            </a:r>
            <a:endParaRPr sz="1500">
              <a:solidFill>
                <a:schemeClr val="dk1"/>
              </a:solidFill>
              <a:latin typeface="Merriweather"/>
              <a:ea typeface="Merriweather"/>
              <a:cs typeface="Merriweather"/>
              <a:sym typeface="Merriweather"/>
            </a:endParaRPr>
          </a:p>
        </p:txBody>
      </p:sp>
      <p:pic>
        <p:nvPicPr>
          <p:cNvPr id="107" name="Google Shape;107;g2ea45e9f6a5_0_211"/>
          <p:cNvPicPr preferRelativeResize="0"/>
          <p:nvPr/>
        </p:nvPicPr>
        <p:blipFill>
          <a:blip r:embed="rId3">
            <a:alphaModFix/>
          </a:blip>
          <a:stretch>
            <a:fillRect/>
          </a:stretch>
        </p:blipFill>
        <p:spPr>
          <a:xfrm>
            <a:off x="4721325" y="1511388"/>
            <a:ext cx="4223850" cy="200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ea45e9f6a5_0_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13" name="Google Shape;113;g2ea45e9f6a5_0_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2ea45e9f6a5_0_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ea45e9f6a5_0_0"/>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Process Management Activities</a:t>
            </a:r>
            <a:endParaRPr b="1" i="0" sz="2700" u="none" cap="none" strike="noStrike">
              <a:solidFill>
                <a:srgbClr val="198754"/>
              </a:solidFill>
              <a:latin typeface="Roboto Slab"/>
              <a:ea typeface="Roboto Slab"/>
              <a:cs typeface="Roboto Slab"/>
              <a:sym typeface="Roboto Slab"/>
            </a:endParaRPr>
          </a:p>
        </p:txBody>
      </p:sp>
      <p:sp>
        <p:nvSpPr>
          <p:cNvPr id="116" name="Google Shape;116;g2ea45e9f6a5_0_0"/>
          <p:cNvSpPr txBox="1"/>
          <p:nvPr/>
        </p:nvSpPr>
        <p:spPr>
          <a:xfrm>
            <a:off x="748575" y="1370550"/>
            <a:ext cx="7552500" cy="3318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The operating system is responsible for the following activities in connection with process management:</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Creating and deleting both user and system processes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Suspending and resuming processes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Providing mechanisms for process synchronization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Providing mechanisms for process communication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Providing mechanisms for deadlock handling</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0"/>
              </a:spcAft>
              <a:buClr>
                <a:srgbClr val="000000"/>
              </a:buClr>
              <a:buSzPts val="1500"/>
              <a:buFont typeface="Arial"/>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b="0" i="0" sz="1500" u="none" cap="none" strike="noStrike">
              <a:solidFill>
                <a:schemeClr val="dk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ea45e9f6a5_0_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22" name="Google Shape;122;g2ea45e9f6a5_0_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2ea45e9f6a5_0_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2ea45e9f6a5_0_8"/>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Memory Management</a:t>
            </a:r>
            <a:endParaRPr b="1" i="0" sz="2700" u="none" cap="none" strike="noStrike">
              <a:solidFill>
                <a:srgbClr val="198754"/>
              </a:solidFill>
              <a:latin typeface="Roboto Slab"/>
              <a:ea typeface="Roboto Slab"/>
              <a:cs typeface="Roboto Slab"/>
              <a:sym typeface="Roboto Slab"/>
            </a:endParaRPr>
          </a:p>
        </p:txBody>
      </p:sp>
      <p:sp>
        <p:nvSpPr>
          <p:cNvPr id="125" name="Google Shape;125;g2ea45e9f6a5_0_8"/>
          <p:cNvSpPr txBox="1"/>
          <p:nvPr/>
        </p:nvSpPr>
        <p:spPr>
          <a:xfrm>
            <a:off x="748575" y="1370550"/>
            <a:ext cx="7552500" cy="35928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To execute a program all (or part) of the instructions must be in memory</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All  (or part) of the data that is needed by the program must be in memory</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Memory management determines what is in memory and when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Optimizing CPU utilization and computer response to users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Memory management activities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Keeping track of which parts of memory are currently being used and by whom</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Deciding which processes (or parts thereof) and data to move into and out of memory</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Allocating and deallocating memory space as needed</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ea45e9f6a5_0_1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31" name="Google Shape;131;g2ea45e9f6a5_0_1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2ea45e9f6a5_0_1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2ea45e9f6a5_0_16"/>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File-system Management</a:t>
            </a:r>
            <a:endParaRPr b="1" i="0" sz="2700" u="none" cap="none" strike="noStrike">
              <a:solidFill>
                <a:srgbClr val="198754"/>
              </a:solidFill>
              <a:latin typeface="Roboto Slab"/>
              <a:ea typeface="Roboto Slab"/>
              <a:cs typeface="Roboto Slab"/>
              <a:sym typeface="Roboto Slab"/>
            </a:endParaRPr>
          </a:p>
        </p:txBody>
      </p:sp>
      <p:sp>
        <p:nvSpPr>
          <p:cNvPr id="134" name="Google Shape;134;g2ea45e9f6a5_0_16"/>
          <p:cNvSpPr txBox="1"/>
          <p:nvPr/>
        </p:nvSpPr>
        <p:spPr>
          <a:xfrm>
            <a:off x="795750" y="872525"/>
            <a:ext cx="7552500" cy="477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OS provides uniform, logical view of information storage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Abstracts physical properties to logical storage unit  - file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Each medium is controlled by device (i.e., disk drive, tape drive)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Varying properties include access speed, capacity, data-transfer rate, access method (sequential or random)</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File-System management</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Files usually organized into directories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Access control on most systems to determine who can access what</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OS activities include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Creating and deleting files and directories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Primitives to manipulate files and directories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Mapping files onto secondary storage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Backup files onto stable (non-volatile) storage media</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ea45e9f6a5_0_2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40" name="Google Shape;140;g2ea45e9f6a5_0_2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2ea45e9f6a5_0_24"/>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2ea45e9f6a5_0_24"/>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Mass-Storage Management</a:t>
            </a:r>
            <a:endParaRPr b="1" i="0" sz="2700" u="none" cap="none" strike="noStrike">
              <a:solidFill>
                <a:srgbClr val="198754"/>
              </a:solidFill>
              <a:latin typeface="Roboto Slab"/>
              <a:ea typeface="Roboto Slab"/>
              <a:cs typeface="Roboto Slab"/>
              <a:sym typeface="Roboto Slab"/>
            </a:endParaRPr>
          </a:p>
        </p:txBody>
      </p:sp>
      <p:sp>
        <p:nvSpPr>
          <p:cNvPr id="143" name="Google Shape;143;g2ea45e9f6a5_0_24"/>
          <p:cNvSpPr txBox="1"/>
          <p:nvPr/>
        </p:nvSpPr>
        <p:spPr>
          <a:xfrm>
            <a:off x="676575" y="1307700"/>
            <a:ext cx="7552500" cy="41238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Usually disks used to store data that does not fit in main memory or data that must be kept for a “long” period of time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Proper management is of central importance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Entire speed of computer operation hinges on disk subsystem and its algorithms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OS activities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Mounting and unmounting</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Free-space management</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Storage allocation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Disk scheduling</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Partitioning</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Protection</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