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5143500" cx="9144000"/>
  <p:notesSz cx="6858000" cy="9144000"/>
  <p:embeddedFontLst>
    <p:embeddedFont>
      <p:font typeface="Roboto Slab"/>
      <p:regular r:id="rId45"/>
      <p:bold r:id="rId46"/>
    </p:embeddedFont>
    <p:embeddedFont>
      <p:font typeface="Merriweather"/>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1" roundtripDataSignature="AMtx7mhO+3X/rDnjdifuEdngchy3sDDT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font" Target="fonts/RobotoSlab-bold.fntdata"/><Relationship Id="rId45" Type="http://schemas.openxmlformats.org/officeDocument/2006/relationships/font" Target="fonts/RobotoSlab-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Merriweather-bold.fntdata"/><Relationship Id="rId47" Type="http://schemas.openxmlformats.org/officeDocument/2006/relationships/font" Target="fonts/Merriweather-regular.fntdata"/><Relationship Id="rId49" Type="http://schemas.openxmlformats.org/officeDocument/2006/relationships/font" Target="fonts/Merriweather-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customschemas.google.com/relationships/presentationmetadata" Target="metadata"/><Relationship Id="rId50" Type="http://schemas.openxmlformats.org/officeDocument/2006/relationships/font" Target="fonts/Merriweather-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c140cf938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2ec140cf938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ec140cf938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2ec140cf938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e9e71d3c2c_0_3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2e9e71d3c2c_0_3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e9e71d3c2c_0_6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e9e71d3c2c_0_6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e9e71d3c2c_0_6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2e9e71d3c2c_0_6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e9e71d3c2c_0_6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2e9e71d3c2c_0_6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e9e71d3c2c_0_7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2e9e71d3c2c_0_7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e9e71d3c2c_0_7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2e9e71d3c2c_0_7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e9e71d3c2c_0_7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2e9e71d3c2c_0_7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e9e71d3c2c_0_6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2e9e71d3c2c_0_6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e9e71d3c2c_0_6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2e9e71d3c2c_0_6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ec140cf938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2ec140cf938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e9e71d3c2c_0_6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2e9e71d3c2c_0_6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ec140cf938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2ec140cf938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e9e71d3c2c_0_6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2e9e71d3c2c_0_6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ec140cf938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2ec140cf938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e9e71d3c2c_0_6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2e9e71d3c2c_0_6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ec140cf938_0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2ec140cf938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e9e71d3c2c_0_7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2e9e71d3c2c_0_7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ec140cf938_0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2ec140cf938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e9e71d3c2c_0_7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2e9e71d3c2c_0_7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ec140cf938_0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2ec140cf938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ec140cf938_0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2ec140cf938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ec140cf938_0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2ec140cf938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ec140cf938_0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2ec140cf938_0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ec140cf938_0_1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g2ec140cf938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ec140cf938_0_1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g2ec140cf938_0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ec140cf938_0_1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g2ec140cf938_0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9e71d3c2c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2e9e71d3c2c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ec140cf93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2ec140cf93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ec140cf938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2ec140cf938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ec140cf938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2ec140cf938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ec140cf938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2ec140cf938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ec140cf938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2ec140cf938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47"/>
          <p:cNvSpPr txBox="1"/>
          <p:nvPr>
            <p:ph type="ctrTitle"/>
          </p:nvPr>
        </p:nvSpPr>
        <p:spPr>
          <a:xfrm>
            <a:off x="1700185" y="1991850"/>
            <a:ext cx="5807400" cy="115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800"/>
              <a:buNone/>
              <a:defRPr b="1" sz="5800"/>
            </a:lvl1pPr>
            <a:lvl2pPr lvl="1" algn="l">
              <a:lnSpc>
                <a:spcPct val="100000"/>
              </a:lnSpc>
              <a:spcBef>
                <a:spcPts val="0"/>
              </a:spcBef>
              <a:spcAft>
                <a:spcPts val="0"/>
              </a:spcAft>
              <a:buSzPts val="5800"/>
              <a:buNone/>
              <a:defRPr b="1" sz="5800"/>
            </a:lvl2pPr>
            <a:lvl3pPr lvl="2" algn="l">
              <a:lnSpc>
                <a:spcPct val="100000"/>
              </a:lnSpc>
              <a:spcBef>
                <a:spcPts val="0"/>
              </a:spcBef>
              <a:spcAft>
                <a:spcPts val="0"/>
              </a:spcAft>
              <a:buSzPts val="5800"/>
              <a:buNone/>
              <a:defRPr b="1" sz="5800"/>
            </a:lvl3pPr>
            <a:lvl4pPr lvl="3" algn="l">
              <a:lnSpc>
                <a:spcPct val="100000"/>
              </a:lnSpc>
              <a:spcBef>
                <a:spcPts val="0"/>
              </a:spcBef>
              <a:spcAft>
                <a:spcPts val="0"/>
              </a:spcAft>
              <a:buSzPts val="5800"/>
              <a:buNone/>
              <a:defRPr b="1" sz="5800"/>
            </a:lvl4pPr>
            <a:lvl5pPr lvl="4" algn="l">
              <a:lnSpc>
                <a:spcPct val="100000"/>
              </a:lnSpc>
              <a:spcBef>
                <a:spcPts val="0"/>
              </a:spcBef>
              <a:spcAft>
                <a:spcPts val="0"/>
              </a:spcAft>
              <a:buSzPts val="5800"/>
              <a:buNone/>
              <a:defRPr b="1" sz="5800"/>
            </a:lvl5pPr>
            <a:lvl6pPr lvl="5" algn="l">
              <a:lnSpc>
                <a:spcPct val="100000"/>
              </a:lnSpc>
              <a:spcBef>
                <a:spcPts val="0"/>
              </a:spcBef>
              <a:spcAft>
                <a:spcPts val="0"/>
              </a:spcAft>
              <a:buSzPts val="5800"/>
              <a:buNone/>
              <a:defRPr b="1" sz="5800"/>
            </a:lvl6pPr>
            <a:lvl7pPr lvl="6" algn="l">
              <a:lnSpc>
                <a:spcPct val="100000"/>
              </a:lnSpc>
              <a:spcBef>
                <a:spcPts val="0"/>
              </a:spcBef>
              <a:spcAft>
                <a:spcPts val="0"/>
              </a:spcAft>
              <a:buSzPts val="5800"/>
              <a:buNone/>
              <a:defRPr b="1" sz="5800"/>
            </a:lvl7pPr>
            <a:lvl8pPr lvl="7" algn="l">
              <a:lnSpc>
                <a:spcPct val="100000"/>
              </a:lnSpc>
              <a:spcBef>
                <a:spcPts val="0"/>
              </a:spcBef>
              <a:spcAft>
                <a:spcPts val="0"/>
              </a:spcAft>
              <a:buSzPts val="5800"/>
              <a:buNone/>
              <a:defRPr b="1" sz="5800"/>
            </a:lvl8pPr>
            <a:lvl9pPr lvl="8" algn="l">
              <a:lnSpc>
                <a:spcPct val="100000"/>
              </a:lnSpc>
              <a:spcBef>
                <a:spcPts val="0"/>
              </a:spcBef>
              <a:spcAft>
                <a:spcPts val="0"/>
              </a:spcAft>
              <a:buSzPts val="5800"/>
              <a:buNone/>
              <a:defRPr b="1" sz="5800"/>
            </a:lvl9pPr>
          </a:lstStyle>
          <a:p/>
        </p:txBody>
      </p:sp>
      <p:sp>
        <p:nvSpPr>
          <p:cNvPr id="11" name="Google Shape;11;p47"/>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7"/>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7"/>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7"/>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7"/>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7"/>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7"/>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47"/>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7"/>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7"/>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7"/>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7"/>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7"/>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7"/>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7"/>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56"/>
          <p:cNvSpPr/>
          <p:nvPr/>
        </p:nvSpPr>
        <p:spPr>
          <a:xfrm>
            <a:off x="-26550" y="-14850"/>
            <a:ext cx="9197100" cy="5173200"/>
          </a:xfrm>
          <a:prstGeom prst="rect">
            <a:avLst/>
          </a:prstGeom>
          <a:solidFill>
            <a:srgbClr val="CFD8DC">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6"/>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48"/>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8" name="Shape 28"/>
        <p:cNvGrpSpPr/>
        <p:nvPr/>
      </p:nvGrpSpPr>
      <p:grpSpPr>
        <a:xfrm>
          <a:off x="0" y="0"/>
          <a:ext cx="0" cy="0"/>
          <a:chOff x="0" y="0"/>
          <a:chExt cx="0" cy="0"/>
        </a:xfrm>
      </p:grpSpPr>
      <p:pic>
        <p:nvPicPr>
          <p:cNvPr id="29" name="Google Shape;29;p49"/>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0" name="Google Shape;30;p49"/>
          <p:cNvSpPr txBox="1"/>
          <p:nvPr>
            <p:ph idx="1" type="body"/>
          </p:nvPr>
        </p:nvSpPr>
        <p:spPr>
          <a:xfrm>
            <a:off x="1215300" y="1723650"/>
            <a:ext cx="6713400" cy="819900"/>
          </a:xfrm>
          <a:prstGeom prst="rect">
            <a:avLst/>
          </a:prstGeom>
          <a:noFill/>
          <a:ln>
            <a:noFill/>
          </a:ln>
        </p:spPr>
        <p:txBody>
          <a:bodyPr anchorCtr="0" anchor="t" bIns="91425" lIns="91425" spcFirstLastPara="1" rIns="91425" wrap="square" tIns="91425">
            <a:noAutofit/>
          </a:bodyPr>
          <a:lstStyle>
            <a:lvl1pPr indent="-457200" lvl="0" marL="457200" algn="ctr">
              <a:lnSpc>
                <a:spcPct val="100000"/>
              </a:lnSpc>
              <a:spcBef>
                <a:spcPts val="600"/>
              </a:spcBef>
              <a:spcAft>
                <a:spcPts val="0"/>
              </a:spcAft>
              <a:buClr>
                <a:schemeClr val="dk1"/>
              </a:buClr>
              <a:buSzPts val="3600"/>
              <a:buChar char="◎"/>
              <a:defRPr i="1" sz="3600"/>
            </a:lvl1pPr>
            <a:lvl2pPr indent="-457200" lvl="1" marL="914400" algn="ctr">
              <a:lnSpc>
                <a:spcPct val="100000"/>
              </a:lnSpc>
              <a:spcBef>
                <a:spcPts val="0"/>
              </a:spcBef>
              <a:spcAft>
                <a:spcPts val="0"/>
              </a:spcAft>
              <a:buClr>
                <a:schemeClr val="dk1"/>
              </a:buClr>
              <a:buSzPts val="3600"/>
              <a:buChar char="○"/>
              <a:defRPr i="1" sz="3600"/>
            </a:lvl2pPr>
            <a:lvl3pPr indent="-457200" lvl="2" marL="1371600" algn="ctr">
              <a:lnSpc>
                <a:spcPct val="100000"/>
              </a:lnSpc>
              <a:spcBef>
                <a:spcPts val="0"/>
              </a:spcBef>
              <a:spcAft>
                <a:spcPts val="0"/>
              </a:spcAft>
              <a:buClr>
                <a:schemeClr val="dk1"/>
              </a:buClr>
              <a:buSzPts val="3600"/>
              <a:buChar char="◉"/>
              <a:defRPr i="1" sz="3600"/>
            </a:lvl3pPr>
            <a:lvl4pPr indent="-457200" lvl="3" marL="1828800" algn="ctr">
              <a:lnSpc>
                <a:spcPct val="100000"/>
              </a:lnSpc>
              <a:spcBef>
                <a:spcPts val="0"/>
              </a:spcBef>
              <a:spcAft>
                <a:spcPts val="0"/>
              </a:spcAft>
              <a:buSzPts val="3600"/>
              <a:buChar char="●"/>
              <a:defRPr i="1" sz="3600"/>
            </a:lvl4pPr>
            <a:lvl5pPr indent="-457200" lvl="4" marL="2286000" algn="ctr">
              <a:lnSpc>
                <a:spcPct val="100000"/>
              </a:lnSpc>
              <a:spcBef>
                <a:spcPts val="0"/>
              </a:spcBef>
              <a:spcAft>
                <a:spcPts val="0"/>
              </a:spcAft>
              <a:buSzPts val="3600"/>
              <a:buChar char="○"/>
              <a:defRPr i="1" sz="3600"/>
            </a:lvl5pPr>
            <a:lvl6pPr indent="-457200" lvl="5" marL="2743200" algn="ctr">
              <a:lnSpc>
                <a:spcPct val="100000"/>
              </a:lnSpc>
              <a:spcBef>
                <a:spcPts val="0"/>
              </a:spcBef>
              <a:spcAft>
                <a:spcPts val="0"/>
              </a:spcAft>
              <a:buSzPts val="3600"/>
              <a:buChar char="■"/>
              <a:defRPr i="1" sz="3600"/>
            </a:lvl6pPr>
            <a:lvl7pPr indent="-457200" lvl="6" marL="3200400" algn="ctr">
              <a:lnSpc>
                <a:spcPct val="100000"/>
              </a:lnSpc>
              <a:spcBef>
                <a:spcPts val="0"/>
              </a:spcBef>
              <a:spcAft>
                <a:spcPts val="0"/>
              </a:spcAft>
              <a:buSzPts val="3600"/>
              <a:buChar char="●"/>
              <a:defRPr i="1" sz="3600"/>
            </a:lvl7pPr>
            <a:lvl8pPr indent="-457200" lvl="7" marL="3657600" algn="ctr">
              <a:lnSpc>
                <a:spcPct val="100000"/>
              </a:lnSpc>
              <a:spcBef>
                <a:spcPts val="0"/>
              </a:spcBef>
              <a:spcAft>
                <a:spcPts val="0"/>
              </a:spcAft>
              <a:buSzPts val="3600"/>
              <a:buChar char="○"/>
              <a:defRPr i="1" sz="3600"/>
            </a:lvl8pPr>
            <a:lvl9pPr indent="-457200" lvl="8" marL="4114800" algn="ctr">
              <a:lnSpc>
                <a:spcPct val="100000"/>
              </a:lnSpc>
              <a:spcBef>
                <a:spcPts val="0"/>
              </a:spcBef>
              <a:spcAft>
                <a:spcPts val="0"/>
              </a:spcAft>
              <a:buSzPts val="3600"/>
              <a:buChar char="■"/>
              <a:defRPr i="1" sz="3600"/>
            </a:lvl9pPr>
          </a:lstStyle>
          <a:p/>
        </p:txBody>
      </p:sp>
      <p:grpSp>
        <p:nvGrpSpPr>
          <p:cNvPr id="31" name="Google Shape;31;p49"/>
          <p:cNvGrpSpPr/>
          <p:nvPr/>
        </p:nvGrpSpPr>
        <p:grpSpPr>
          <a:xfrm>
            <a:off x="3839646" y="782918"/>
            <a:ext cx="1464573" cy="842707"/>
            <a:chOff x="3593400" y="1729675"/>
            <a:chExt cx="1957200" cy="1123610"/>
          </a:xfrm>
        </p:grpSpPr>
        <p:sp>
          <p:nvSpPr>
            <p:cNvPr id="32" name="Google Shape;32;p49"/>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1"/>
                  </a:solidFill>
                  <a:latin typeface="Arial"/>
                  <a:ea typeface="Arial"/>
                  <a:cs typeface="Arial"/>
                  <a:sym typeface="Arial"/>
                </a:rPr>
                <a:t>“</a:t>
              </a:r>
              <a:endParaRPr b="1" i="0" sz="6000" u="none" cap="none" strike="noStrike">
                <a:solidFill>
                  <a:schemeClr val="accent1"/>
                </a:solidFill>
                <a:latin typeface="Arial"/>
                <a:ea typeface="Arial"/>
                <a:cs typeface="Arial"/>
                <a:sym typeface="Arial"/>
              </a:endParaRPr>
            </a:p>
          </p:txBody>
        </p:sp>
        <p:sp>
          <p:nvSpPr>
            <p:cNvPr id="33" name="Google Shape;33;p49"/>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9"/>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5" name="Google Shape;35;p49"/>
          <p:cNvCxnSpPr>
            <a:endCxn id="33" idx="1"/>
          </p:cNvCxnSpPr>
          <p:nvPr/>
        </p:nvCxnSpPr>
        <p:spPr>
          <a:xfrm>
            <a:off x="3750511" y="390297"/>
            <a:ext cx="532200" cy="535500"/>
          </a:xfrm>
          <a:prstGeom prst="straightConnector1">
            <a:avLst/>
          </a:prstGeom>
          <a:noFill/>
          <a:ln cap="flat" cmpd="sng" w="9525">
            <a:solidFill>
              <a:srgbClr val="CFD8DC"/>
            </a:solidFill>
            <a:prstDash val="solid"/>
            <a:round/>
            <a:headEnd len="sm" w="sm" type="none"/>
            <a:tailEnd len="sm" w="sm" type="none"/>
          </a:ln>
        </p:spPr>
      </p:cxnSp>
      <p:cxnSp>
        <p:nvCxnSpPr>
          <p:cNvPr id="36" name="Google Shape;36;p49"/>
          <p:cNvCxnSpPr/>
          <p:nvPr/>
        </p:nvCxnSpPr>
        <p:spPr>
          <a:xfrm rot="10800000">
            <a:off x="4362902" y="436125"/>
            <a:ext cx="209100" cy="369600"/>
          </a:xfrm>
          <a:prstGeom prst="straightConnector1">
            <a:avLst/>
          </a:prstGeom>
          <a:noFill/>
          <a:ln cap="flat" cmpd="sng" w="9525">
            <a:solidFill>
              <a:srgbClr val="CFD8DC"/>
            </a:solidFill>
            <a:prstDash val="solid"/>
            <a:round/>
            <a:headEnd len="sm" w="sm" type="none"/>
            <a:tailEnd len="sm" w="sm" type="none"/>
          </a:ln>
        </p:spPr>
      </p:cxnSp>
      <p:cxnSp>
        <p:nvCxnSpPr>
          <p:cNvPr id="37" name="Google Shape;37;p49"/>
          <p:cNvCxnSpPr/>
          <p:nvPr/>
        </p:nvCxnSpPr>
        <p:spPr>
          <a:xfrm flipH="1" rot="10800000">
            <a:off x="4704510" y="351930"/>
            <a:ext cx="347100" cy="474600"/>
          </a:xfrm>
          <a:prstGeom prst="straightConnector1">
            <a:avLst/>
          </a:prstGeom>
          <a:noFill/>
          <a:ln cap="flat" cmpd="sng" w="9525">
            <a:solidFill>
              <a:srgbClr val="CFD8DC"/>
            </a:solidFill>
            <a:prstDash val="solid"/>
            <a:round/>
            <a:headEnd len="sm" w="sm" type="none"/>
            <a:tailEnd len="sm" w="sm" type="none"/>
          </a:ln>
        </p:spPr>
      </p:cxnSp>
      <p:sp>
        <p:nvSpPr>
          <p:cNvPr id="38" name="Google Shape;38;p49"/>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50"/>
          <p:cNvSpPr txBox="1"/>
          <p:nvPr>
            <p:ph type="ctrTitle"/>
          </p:nvPr>
        </p:nvSpPr>
        <p:spPr>
          <a:xfrm>
            <a:off x="1546025" y="1754794"/>
            <a:ext cx="58326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400"/>
              <a:buNone/>
              <a:defRPr b="1" sz="4400"/>
            </a:lvl1pPr>
            <a:lvl2pPr lvl="1" algn="l">
              <a:lnSpc>
                <a:spcPct val="100000"/>
              </a:lnSpc>
              <a:spcBef>
                <a:spcPts val="0"/>
              </a:spcBef>
              <a:spcAft>
                <a:spcPts val="0"/>
              </a:spcAft>
              <a:buSzPts val="4400"/>
              <a:buNone/>
              <a:defRPr b="1" sz="4400"/>
            </a:lvl2pPr>
            <a:lvl3pPr lvl="2" algn="l">
              <a:lnSpc>
                <a:spcPct val="100000"/>
              </a:lnSpc>
              <a:spcBef>
                <a:spcPts val="0"/>
              </a:spcBef>
              <a:spcAft>
                <a:spcPts val="0"/>
              </a:spcAft>
              <a:buSzPts val="4400"/>
              <a:buNone/>
              <a:defRPr b="1" sz="4400"/>
            </a:lvl3pPr>
            <a:lvl4pPr lvl="3" algn="l">
              <a:lnSpc>
                <a:spcPct val="100000"/>
              </a:lnSpc>
              <a:spcBef>
                <a:spcPts val="0"/>
              </a:spcBef>
              <a:spcAft>
                <a:spcPts val="0"/>
              </a:spcAft>
              <a:buSzPts val="4400"/>
              <a:buNone/>
              <a:defRPr b="1" sz="4400"/>
            </a:lvl4pPr>
            <a:lvl5pPr lvl="4" algn="l">
              <a:lnSpc>
                <a:spcPct val="100000"/>
              </a:lnSpc>
              <a:spcBef>
                <a:spcPts val="0"/>
              </a:spcBef>
              <a:spcAft>
                <a:spcPts val="0"/>
              </a:spcAft>
              <a:buSzPts val="4400"/>
              <a:buNone/>
              <a:defRPr b="1" sz="4400"/>
            </a:lvl5pPr>
            <a:lvl6pPr lvl="5" algn="l">
              <a:lnSpc>
                <a:spcPct val="100000"/>
              </a:lnSpc>
              <a:spcBef>
                <a:spcPts val="0"/>
              </a:spcBef>
              <a:spcAft>
                <a:spcPts val="0"/>
              </a:spcAft>
              <a:buSzPts val="4400"/>
              <a:buNone/>
              <a:defRPr b="1" sz="4400"/>
            </a:lvl6pPr>
            <a:lvl7pPr lvl="6" algn="l">
              <a:lnSpc>
                <a:spcPct val="100000"/>
              </a:lnSpc>
              <a:spcBef>
                <a:spcPts val="0"/>
              </a:spcBef>
              <a:spcAft>
                <a:spcPts val="0"/>
              </a:spcAft>
              <a:buSzPts val="4400"/>
              <a:buNone/>
              <a:defRPr b="1" sz="4400"/>
            </a:lvl7pPr>
            <a:lvl8pPr lvl="7" algn="l">
              <a:lnSpc>
                <a:spcPct val="100000"/>
              </a:lnSpc>
              <a:spcBef>
                <a:spcPts val="0"/>
              </a:spcBef>
              <a:spcAft>
                <a:spcPts val="0"/>
              </a:spcAft>
              <a:buSzPts val="4400"/>
              <a:buNone/>
              <a:defRPr b="1" sz="4400"/>
            </a:lvl8pPr>
            <a:lvl9pPr lvl="8" algn="l">
              <a:lnSpc>
                <a:spcPct val="100000"/>
              </a:lnSpc>
              <a:spcBef>
                <a:spcPts val="0"/>
              </a:spcBef>
              <a:spcAft>
                <a:spcPts val="0"/>
              </a:spcAft>
              <a:buSzPts val="4400"/>
              <a:buNone/>
              <a:defRPr b="1" sz="4400"/>
            </a:lvl9pPr>
          </a:lstStyle>
          <a:p/>
        </p:txBody>
      </p:sp>
      <p:sp>
        <p:nvSpPr>
          <p:cNvPr id="41" name="Google Shape;41;p50"/>
          <p:cNvSpPr txBox="1"/>
          <p:nvPr>
            <p:ph idx="1" type="subTitle"/>
          </p:nvPr>
        </p:nvSpPr>
        <p:spPr>
          <a:xfrm>
            <a:off x="1546025" y="3011511"/>
            <a:ext cx="58326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3"/>
              </a:buClr>
              <a:buSzPts val="3000"/>
              <a:buNone/>
              <a:defRPr>
                <a:solidFill>
                  <a:schemeClr val="accent3"/>
                </a:solidFill>
              </a:defRPr>
            </a:lvl1pPr>
            <a:lvl2pPr lvl="1" algn="l">
              <a:lnSpc>
                <a:spcPct val="100000"/>
              </a:lnSpc>
              <a:spcBef>
                <a:spcPts val="0"/>
              </a:spcBef>
              <a:spcAft>
                <a:spcPts val="0"/>
              </a:spcAft>
              <a:buClr>
                <a:schemeClr val="accent3"/>
              </a:buClr>
              <a:buSzPts val="3000"/>
              <a:buNone/>
              <a:defRPr sz="3000">
                <a:solidFill>
                  <a:schemeClr val="accent3"/>
                </a:solidFill>
              </a:defRPr>
            </a:lvl2pPr>
            <a:lvl3pPr lvl="2" algn="l">
              <a:lnSpc>
                <a:spcPct val="100000"/>
              </a:lnSpc>
              <a:spcBef>
                <a:spcPts val="0"/>
              </a:spcBef>
              <a:spcAft>
                <a:spcPts val="0"/>
              </a:spcAft>
              <a:buClr>
                <a:schemeClr val="accent3"/>
              </a:buClr>
              <a:buSzPts val="3000"/>
              <a:buNone/>
              <a:defRPr sz="3000">
                <a:solidFill>
                  <a:schemeClr val="accent3"/>
                </a:solidFill>
              </a:defRPr>
            </a:lvl3pPr>
            <a:lvl4pPr lvl="3" algn="l">
              <a:lnSpc>
                <a:spcPct val="100000"/>
              </a:lnSpc>
              <a:spcBef>
                <a:spcPts val="0"/>
              </a:spcBef>
              <a:spcAft>
                <a:spcPts val="0"/>
              </a:spcAft>
              <a:buClr>
                <a:schemeClr val="accent3"/>
              </a:buClr>
              <a:buSzPts val="3000"/>
              <a:buNone/>
              <a:defRPr sz="3000">
                <a:solidFill>
                  <a:schemeClr val="accent3"/>
                </a:solidFill>
              </a:defRPr>
            </a:lvl4pPr>
            <a:lvl5pPr lvl="4" algn="l">
              <a:lnSpc>
                <a:spcPct val="100000"/>
              </a:lnSpc>
              <a:spcBef>
                <a:spcPts val="0"/>
              </a:spcBef>
              <a:spcAft>
                <a:spcPts val="0"/>
              </a:spcAft>
              <a:buClr>
                <a:schemeClr val="accent3"/>
              </a:buClr>
              <a:buSzPts val="3000"/>
              <a:buNone/>
              <a:defRPr sz="3000">
                <a:solidFill>
                  <a:schemeClr val="accent3"/>
                </a:solidFill>
              </a:defRPr>
            </a:lvl5pPr>
            <a:lvl6pPr lvl="5" algn="l">
              <a:lnSpc>
                <a:spcPct val="100000"/>
              </a:lnSpc>
              <a:spcBef>
                <a:spcPts val="0"/>
              </a:spcBef>
              <a:spcAft>
                <a:spcPts val="0"/>
              </a:spcAft>
              <a:buClr>
                <a:schemeClr val="accent3"/>
              </a:buClr>
              <a:buSzPts val="3000"/>
              <a:buNone/>
              <a:defRPr sz="3000">
                <a:solidFill>
                  <a:schemeClr val="accent3"/>
                </a:solidFill>
              </a:defRPr>
            </a:lvl6pPr>
            <a:lvl7pPr lvl="6" algn="l">
              <a:lnSpc>
                <a:spcPct val="100000"/>
              </a:lnSpc>
              <a:spcBef>
                <a:spcPts val="0"/>
              </a:spcBef>
              <a:spcAft>
                <a:spcPts val="0"/>
              </a:spcAft>
              <a:buClr>
                <a:schemeClr val="accent3"/>
              </a:buClr>
              <a:buSzPts val="3000"/>
              <a:buNone/>
              <a:defRPr sz="3000">
                <a:solidFill>
                  <a:schemeClr val="accent3"/>
                </a:solidFill>
              </a:defRPr>
            </a:lvl7pPr>
            <a:lvl8pPr lvl="7" algn="l">
              <a:lnSpc>
                <a:spcPct val="100000"/>
              </a:lnSpc>
              <a:spcBef>
                <a:spcPts val="0"/>
              </a:spcBef>
              <a:spcAft>
                <a:spcPts val="0"/>
              </a:spcAft>
              <a:buClr>
                <a:schemeClr val="accent3"/>
              </a:buClr>
              <a:buSzPts val="3000"/>
              <a:buNone/>
              <a:defRPr sz="3000">
                <a:solidFill>
                  <a:schemeClr val="accent3"/>
                </a:solidFill>
              </a:defRPr>
            </a:lvl8pPr>
            <a:lvl9pPr lvl="8" algn="l">
              <a:lnSpc>
                <a:spcPct val="100000"/>
              </a:lnSpc>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2" name="Shape 42"/>
        <p:cNvGrpSpPr/>
        <p:nvPr/>
      </p:nvGrpSpPr>
      <p:grpSpPr>
        <a:xfrm>
          <a:off x="0" y="0"/>
          <a:ext cx="0" cy="0"/>
          <a:chOff x="0" y="0"/>
          <a:chExt cx="0" cy="0"/>
        </a:xfrm>
      </p:grpSpPr>
      <p:sp>
        <p:nvSpPr>
          <p:cNvPr id="43" name="Google Shape;43;p5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4" name="Google Shape;44;p5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sz="2400"/>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sz="2400"/>
            </a:lvl4pPr>
            <a:lvl5pPr indent="-381000" lvl="4" marL="2286000" algn="l">
              <a:lnSpc>
                <a:spcPct val="100000"/>
              </a:lnSpc>
              <a:spcBef>
                <a:spcPts val="0"/>
              </a:spcBef>
              <a:spcAft>
                <a:spcPts val="0"/>
              </a:spcAft>
              <a:buSzPts val="2400"/>
              <a:buChar char="○"/>
              <a:defRPr sz="2400"/>
            </a:lvl5pPr>
            <a:lvl6pPr indent="-381000" lvl="5" marL="2743200" algn="l">
              <a:lnSpc>
                <a:spcPct val="100000"/>
              </a:lnSpc>
              <a:spcBef>
                <a:spcPts val="0"/>
              </a:spcBef>
              <a:spcAft>
                <a:spcPts val="0"/>
              </a:spcAft>
              <a:buSzPts val="2400"/>
              <a:buChar char="■"/>
              <a:defRPr sz="2400"/>
            </a:lvl6pPr>
            <a:lvl7pPr indent="-381000" lvl="6" marL="3200400" algn="l">
              <a:lnSpc>
                <a:spcPct val="100000"/>
              </a:lnSpc>
              <a:spcBef>
                <a:spcPts val="0"/>
              </a:spcBef>
              <a:spcAft>
                <a:spcPts val="0"/>
              </a:spcAft>
              <a:buSzPts val="2400"/>
              <a:buChar char="●"/>
              <a:defRPr sz="2400"/>
            </a:lvl7pPr>
            <a:lvl8pPr indent="-381000" lvl="7" marL="3657600" algn="l">
              <a:lnSpc>
                <a:spcPct val="100000"/>
              </a:lnSpc>
              <a:spcBef>
                <a:spcPts val="0"/>
              </a:spcBef>
              <a:spcAft>
                <a:spcPts val="0"/>
              </a:spcAft>
              <a:buSzPts val="2400"/>
              <a:buChar char="○"/>
              <a:defRPr sz="2400"/>
            </a:lvl8pPr>
            <a:lvl9pPr indent="-381000" lvl="8" marL="4114800" algn="l">
              <a:lnSpc>
                <a:spcPct val="100000"/>
              </a:lnSpc>
              <a:spcBef>
                <a:spcPts val="0"/>
              </a:spcBef>
              <a:spcAft>
                <a:spcPts val="0"/>
              </a:spcAft>
              <a:buSzPts val="2400"/>
              <a:buChar char="■"/>
              <a:defRPr sz="2400"/>
            </a:lvl9pPr>
          </a:lstStyle>
          <a:p/>
        </p:txBody>
      </p:sp>
      <p:sp>
        <p:nvSpPr>
          <p:cNvPr id="45" name="Google Shape;45;p5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6" name="Shape 46"/>
        <p:cNvGrpSpPr/>
        <p:nvPr/>
      </p:nvGrpSpPr>
      <p:grpSpPr>
        <a:xfrm>
          <a:off x="0" y="0"/>
          <a:ext cx="0" cy="0"/>
          <a:chOff x="0" y="0"/>
          <a:chExt cx="0" cy="0"/>
        </a:xfrm>
      </p:grpSpPr>
      <p:sp>
        <p:nvSpPr>
          <p:cNvPr id="47" name="Google Shape;47;p52"/>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8" name="Google Shape;48;p52"/>
          <p:cNvSpPr txBox="1"/>
          <p:nvPr>
            <p:ph idx="1" type="body"/>
          </p:nvPr>
        </p:nvSpPr>
        <p:spPr>
          <a:xfrm>
            <a:off x="786137" y="1200150"/>
            <a:ext cx="36753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49" name="Google Shape;49;p52"/>
          <p:cNvSpPr txBox="1"/>
          <p:nvPr>
            <p:ph idx="2" type="body"/>
          </p:nvPr>
        </p:nvSpPr>
        <p:spPr>
          <a:xfrm>
            <a:off x="4682659" y="1200150"/>
            <a:ext cx="36753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50" name="Google Shape;50;p52"/>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1" name="Shape 51"/>
        <p:cNvGrpSpPr/>
        <p:nvPr/>
      </p:nvGrpSpPr>
      <p:grpSpPr>
        <a:xfrm>
          <a:off x="0" y="0"/>
          <a:ext cx="0" cy="0"/>
          <a:chOff x="0" y="0"/>
          <a:chExt cx="0" cy="0"/>
        </a:xfrm>
      </p:grpSpPr>
      <p:sp>
        <p:nvSpPr>
          <p:cNvPr id="52" name="Google Shape;52;p53"/>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3" name="Google Shape;53;p53"/>
          <p:cNvSpPr txBox="1"/>
          <p:nvPr>
            <p:ph idx="1" type="body"/>
          </p:nvPr>
        </p:nvSpPr>
        <p:spPr>
          <a:xfrm>
            <a:off x="786150"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4" name="Google Shape;54;p53"/>
          <p:cNvSpPr txBox="1"/>
          <p:nvPr>
            <p:ph idx="2" type="body"/>
          </p:nvPr>
        </p:nvSpPr>
        <p:spPr>
          <a:xfrm>
            <a:off x="3329992"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5" name="Google Shape;55;p53"/>
          <p:cNvSpPr txBox="1"/>
          <p:nvPr>
            <p:ph idx="3" type="body"/>
          </p:nvPr>
        </p:nvSpPr>
        <p:spPr>
          <a:xfrm>
            <a:off x="5873834"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6" name="Google Shape;56;p53"/>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54"/>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9" name="Google Shape;59;p54"/>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55"/>
          <p:cNvSpPr txBox="1"/>
          <p:nvPr>
            <p:ph idx="1" type="body"/>
          </p:nvPr>
        </p:nvSpPr>
        <p:spPr>
          <a:xfrm>
            <a:off x="457200" y="4055343"/>
            <a:ext cx="8229600" cy="3687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800"/>
              <a:buNone/>
              <a:defRPr sz="1800"/>
            </a:lvl1pPr>
          </a:lstStyle>
          <a:p/>
        </p:txBody>
      </p:sp>
      <p:sp>
        <p:nvSpPr>
          <p:cNvPr id="62" name="Google Shape;62;p55"/>
          <p:cNvSpPr txBox="1"/>
          <p:nvPr>
            <p:ph idx="12" type="sldNum"/>
          </p:nvPr>
        </p:nvSpPr>
        <p:spPr>
          <a:xfrm>
            <a:off x="-92" y="4749844"/>
            <a:ext cx="91440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46"/>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1pPr>
            <a:lvl2pPr lvl="1"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2pPr>
            <a:lvl3pPr lvl="2"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3pPr>
            <a:lvl4pPr lvl="3"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4pPr>
            <a:lvl5pPr lvl="4"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5pPr>
            <a:lvl6pPr lvl="5"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6pPr>
            <a:lvl7pPr lvl="6"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7pPr>
            <a:lvl8pPr lvl="7"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8pPr>
            <a:lvl9pPr lvl="8"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9pPr>
          </a:lstStyle>
          <a:p/>
        </p:txBody>
      </p:sp>
      <p:sp>
        <p:nvSpPr>
          <p:cNvPr id="7" name="Google Shape;7;p46"/>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accent4"/>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rtl="0" algn="l">
              <a:lnSpc>
                <a:spcPct val="100000"/>
              </a:lnSpc>
              <a:spcBef>
                <a:spcPts val="0"/>
              </a:spcBef>
              <a:spcAft>
                <a:spcPts val="0"/>
              </a:spcAft>
              <a:buClr>
                <a:schemeClr val="accent4"/>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rtl="0" algn="l">
              <a:lnSpc>
                <a:spcPct val="100000"/>
              </a:lnSpc>
              <a:spcBef>
                <a:spcPts val="0"/>
              </a:spcBef>
              <a:spcAft>
                <a:spcPts val="0"/>
              </a:spcAft>
              <a:buClr>
                <a:schemeClr val="accent4"/>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46"/>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
          <p:cNvSpPr txBox="1"/>
          <p:nvPr>
            <p:ph type="ctrTitle"/>
          </p:nvPr>
        </p:nvSpPr>
        <p:spPr>
          <a:xfrm>
            <a:off x="3245250" y="453050"/>
            <a:ext cx="5562300" cy="1398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800"/>
              <a:buNone/>
            </a:pPr>
            <a:r>
              <a:rPr lang="en" sz="3100">
                <a:solidFill>
                  <a:srgbClr val="198754"/>
                </a:solidFill>
              </a:rPr>
              <a:t>Operating System</a:t>
            </a:r>
            <a:endParaRPr sz="3100">
              <a:solidFill>
                <a:srgbClr val="198754"/>
              </a:solidFill>
            </a:endParaRPr>
          </a:p>
          <a:p>
            <a:pPr indent="0" lvl="0" marL="0" rtl="0" algn="l">
              <a:lnSpc>
                <a:spcPct val="100000"/>
              </a:lnSpc>
              <a:spcBef>
                <a:spcPts val="0"/>
              </a:spcBef>
              <a:spcAft>
                <a:spcPts val="0"/>
              </a:spcAft>
              <a:buSzPts val="5800"/>
              <a:buNone/>
            </a:pPr>
            <a:r>
              <a:rPr lang="en" sz="3100">
                <a:solidFill>
                  <a:srgbClr val="198754"/>
                </a:solidFill>
              </a:rPr>
              <a:t>Lecture: 3</a:t>
            </a:r>
            <a:endParaRPr sz="3100">
              <a:solidFill>
                <a:srgbClr val="198754"/>
              </a:solidFill>
            </a:endParaRPr>
          </a:p>
        </p:txBody>
      </p:sp>
      <p:pic>
        <p:nvPicPr>
          <p:cNvPr id="71" name="Google Shape;71;p1"/>
          <p:cNvPicPr preferRelativeResize="0"/>
          <p:nvPr/>
        </p:nvPicPr>
        <p:blipFill rotWithShape="1">
          <a:blip r:embed="rId3">
            <a:alphaModFix/>
          </a:blip>
          <a:srcRect b="0" l="0" r="0" t="0"/>
          <a:stretch/>
        </p:blipFill>
        <p:spPr>
          <a:xfrm>
            <a:off x="359850" y="1966775"/>
            <a:ext cx="3234900" cy="3234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ec140cf938_0_3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37" name="Google Shape;137;g2ec140cf938_0_37"/>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Interrupt Handling</a:t>
            </a:r>
            <a:endParaRPr b="1" i="0" sz="2700" u="none" cap="none" strike="noStrike">
              <a:solidFill>
                <a:srgbClr val="198754"/>
              </a:solidFill>
              <a:latin typeface="Roboto Slab"/>
              <a:ea typeface="Roboto Slab"/>
              <a:cs typeface="Roboto Slab"/>
              <a:sym typeface="Roboto Slab"/>
            </a:endParaRPr>
          </a:p>
        </p:txBody>
      </p:sp>
      <p:sp>
        <p:nvSpPr>
          <p:cNvPr id="138" name="Google Shape;138;g2ec140cf938_0_37"/>
          <p:cNvSpPr txBox="1"/>
          <p:nvPr/>
        </p:nvSpPr>
        <p:spPr>
          <a:xfrm>
            <a:off x="663575" y="1475050"/>
            <a:ext cx="7806600" cy="15639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000"/>
              </a:spcBef>
              <a:spcAft>
                <a:spcPts val="1000"/>
              </a:spcAft>
              <a:buNone/>
            </a:pPr>
            <a:r>
              <a:rPr lang="en" sz="1600">
                <a:solidFill>
                  <a:schemeClr val="dk1"/>
                </a:solidFill>
                <a:latin typeface="Merriweather"/>
                <a:ea typeface="Merriweather"/>
                <a:cs typeface="Merriweather"/>
                <a:sym typeface="Merriweather"/>
              </a:rPr>
              <a:t>Interrupt handling is the process by which the operating system responds to hardware and software interrupts. Interrupts signal the CPU to stop its current task and execute an interrupt service routine (ISR). Effective interrupt handling ensures timely and prioritized responses to critical events, maintaining system stability and performance.</a:t>
            </a:r>
            <a:endParaRPr i="0" sz="1600" u="none" cap="none" strike="noStrike">
              <a:solidFill>
                <a:schemeClr val="dk1"/>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ec140cf938_0_45"/>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44" name="Google Shape;144;g2ec140cf938_0_45"/>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Security and Protection</a:t>
            </a:r>
            <a:endParaRPr b="1" i="0" sz="2700" u="none" cap="none" strike="noStrike">
              <a:solidFill>
                <a:srgbClr val="198754"/>
              </a:solidFill>
              <a:latin typeface="Roboto Slab"/>
              <a:ea typeface="Roboto Slab"/>
              <a:cs typeface="Roboto Slab"/>
              <a:sym typeface="Roboto Slab"/>
            </a:endParaRPr>
          </a:p>
        </p:txBody>
      </p:sp>
      <p:sp>
        <p:nvSpPr>
          <p:cNvPr id="145" name="Google Shape;145;g2ec140cf938_0_45"/>
          <p:cNvSpPr txBox="1"/>
          <p:nvPr/>
        </p:nvSpPr>
        <p:spPr>
          <a:xfrm>
            <a:off x="663575" y="1475050"/>
            <a:ext cx="7806600" cy="1847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1000"/>
              </a:spcAft>
              <a:buNone/>
            </a:pPr>
            <a:r>
              <a:rPr lang="en" sz="1600">
                <a:solidFill>
                  <a:schemeClr val="dk1"/>
                </a:solidFill>
                <a:latin typeface="Merriweather"/>
                <a:ea typeface="Merriweather"/>
                <a:cs typeface="Merriweather"/>
                <a:sym typeface="Merriweather"/>
              </a:rPr>
              <a:t>Security and protection mechanisms safeguard the system from unauthorized access, misuse, and breaches. This includes user authentication, access control, encryption, and auditing. Security measures protect sensitive data and resources, ensuring system integrity and privacy. Protection mechanisms enforce rules that prevent malicious or accidental damage to the system.</a:t>
            </a:r>
            <a:endParaRPr sz="1600">
              <a:solidFill>
                <a:schemeClr val="dk1"/>
              </a:solidFill>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e9e71d3c2c_0_309"/>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51" name="Google Shape;151;g2e9e71d3c2c_0_309"/>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2e9e71d3c2c_0_309"/>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g2e9e71d3c2c_0_309"/>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Types of Kernel</a:t>
            </a:r>
            <a:endParaRPr b="1" i="0" sz="2700" u="none" cap="none" strike="noStrike">
              <a:solidFill>
                <a:srgbClr val="198754"/>
              </a:solidFill>
              <a:latin typeface="Roboto Slab"/>
              <a:ea typeface="Roboto Slab"/>
              <a:cs typeface="Roboto Slab"/>
              <a:sym typeface="Roboto Slab"/>
            </a:endParaRPr>
          </a:p>
        </p:txBody>
      </p:sp>
      <p:sp>
        <p:nvSpPr>
          <p:cNvPr id="154" name="Google Shape;154;g2e9e71d3c2c_0_309"/>
          <p:cNvSpPr txBox="1"/>
          <p:nvPr/>
        </p:nvSpPr>
        <p:spPr>
          <a:xfrm>
            <a:off x="663575" y="1475050"/>
            <a:ext cx="4485600" cy="2515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b="1" lang="en" sz="1600">
                <a:solidFill>
                  <a:schemeClr val="dk1"/>
                </a:solidFill>
                <a:latin typeface="Merriweather"/>
                <a:ea typeface="Merriweather"/>
                <a:cs typeface="Merriweather"/>
                <a:sym typeface="Merriweather"/>
              </a:rPr>
              <a:t>Monolithic</a:t>
            </a:r>
            <a:r>
              <a:rPr b="1" lang="en" sz="1600">
                <a:solidFill>
                  <a:schemeClr val="dk1"/>
                </a:solidFill>
                <a:latin typeface="Merriweather"/>
                <a:ea typeface="Merriweather"/>
                <a:cs typeface="Merriweather"/>
                <a:sym typeface="Merriweather"/>
              </a:rPr>
              <a:t> Kernel</a:t>
            </a:r>
            <a:endParaRPr b="1"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600">
                <a:solidFill>
                  <a:schemeClr val="dk1"/>
                </a:solidFill>
                <a:latin typeface="Merriweather"/>
                <a:ea typeface="Merriweather"/>
                <a:cs typeface="Merriweather"/>
                <a:sym typeface="Merriweather"/>
              </a:rPr>
              <a:t>A monolithic kernel includes all the core functions and device drivers in a single large block of code running in a single address space.</a:t>
            </a:r>
            <a:endParaRPr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600">
                <a:solidFill>
                  <a:schemeClr val="dk1"/>
                </a:solidFill>
                <a:latin typeface="Merriweather"/>
                <a:ea typeface="Merriweather"/>
                <a:cs typeface="Merriweather"/>
                <a:sym typeface="Merriweather"/>
              </a:rPr>
              <a:t>Examples: Linux, traditional Unix.</a:t>
            </a:r>
            <a:endParaRPr sz="16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None/>
            </a:pPr>
            <a:r>
              <a:t/>
            </a:r>
            <a:endParaRPr sz="1600">
              <a:solidFill>
                <a:schemeClr val="dk1"/>
              </a:solidFill>
              <a:latin typeface="Merriweather"/>
              <a:ea typeface="Merriweather"/>
              <a:cs typeface="Merriweather"/>
              <a:sym typeface="Merriweather"/>
            </a:endParaRPr>
          </a:p>
        </p:txBody>
      </p:sp>
      <p:pic>
        <p:nvPicPr>
          <p:cNvPr id="155" name="Google Shape;155;g2e9e71d3c2c_0_309"/>
          <p:cNvPicPr preferRelativeResize="0"/>
          <p:nvPr/>
        </p:nvPicPr>
        <p:blipFill>
          <a:blip r:embed="rId3">
            <a:alphaModFix/>
          </a:blip>
          <a:stretch>
            <a:fillRect/>
          </a:stretch>
        </p:blipFill>
        <p:spPr>
          <a:xfrm>
            <a:off x="5295300" y="1282700"/>
            <a:ext cx="3277025" cy="2899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e9e71d3c2c_0_612"/>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61" name="Google Shape;161;g2e9e71d3c2c_0_612"/>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g2e9e71d3c2c_0_612"/>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g2e9e71d3c2c_0_612"/>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Types of Kernel</a:t>
            </a:r>
            <a:endParaRPr b="1" i="0" sz="2700" u="none" cap="none" strike="noStrike">
              <a:solidFill>
                <a:srgbClr val="198754"/>
              </a:solidFill>
              <a:latin typeface="Roboto Slab"/>
              <a:ea typeface="Roboto Slab"/>
              <a:cs typeface="Roboto Slab"/>
              <a:sym typeface="Roboto Slab"/>
            </a:endParaRPr>
          </a:p>
        </p:txBody>
      </p:sp>
      <p:sp>
        <p:nvSpPr>
          <p:cNvPr id="164" name="Google Shape;164;g2e9e71d3c2c_0_612"/>
          <p:cNvSpPr txBox="1"/>
          <p:nvPr/>
        </p:nvSpPr>
        <p:spPr>
          <a:xfrm>
            <a:off x="663575" y="1475050"/>
            <a:ext cx="4220400" cy="3209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b="1" lang="en" sz="1600">
                <a:solidFill>
                  <a:schemeClr val="dk1"/>
                </a:solidFill>
                <a:latin typeface="Merriweather"/>
                <a:ea typeface="Merriweather"/>
                <a:cs typeface="Merriweather"/>
                <a:sym typeface="Merriweather"/>
              </a:rPr>
              <a:t>Micro Kernel</a:t>
            </a:r>
            <a:endParaRPr b="1"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600">
                <a:solidFill>
                  <a:schemeClr val="dk1"/>
                </a:solidFill>
                <a:latin typeface="Merriweather"/>
                <a:ea typeface="Merriweather"/>
                <a:cs typeface="Merriweather"/>
                <a:sym typeface="Merriweather"/>
              </a:rPr>
              <a:t>A microkernel architecture separates basic services (like process and memory management) from higher-level services (like device drivers and file systems), which run in user space.</a:t>
            </a:r>
            <a:endParaRPr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600">
                <a:solidFill>
                  <a:schemeClr val="dk1"/>
                </a:solidFill>
                <a:latin typeface="Merriweather"/>
                <a:ea typeface="Merriweather"/>
                <a:cs typeface="Merriweather"/>
                <a:sym typeface="Merriweather"/>
              </a:rPr>
              <a:t>Examples: Minix, QNX.</a:t>
            </a:r>
            <a:endParaRPr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6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None/>
            </a:pPr>
            <a:r>
              <a:t/>
            </a:r>
            <a:endParaRPr sz="1600">
              <a:solidFill>
                <a:schemeClr val="dk1"/>
              </a:solidFill>
              <a:latin typeface="Merriweather"/>
              <a:ea typeface="Merriweather"/>
              <a:cs typeface="Merriweather"/>
              <a:sym typeface="Merriweather"/>
            </a:endParaRPr>
          </a:p>
        </p:txBody>
      </p:sp>
      <p:pic>
        <p:nvPicPr>
          <p:cNvPr id="165" name="Google Shape;165;g2e9e71d3c2c_0_612"/>
          <p:cNvPicPr preferRelativeResize="0"/>
          <p:nvPr/>
        </p:nvPicPr>
        <p:blipFill>
          <a:blip r:embed="rId3">
            <a:alphaModFix/>
          </a:blip>
          <a:stretch>
            <a:fillRect/>
          </a:stretch>
        </p:blipFill>
        <p:spPr>
          <a:xfrm>
            <a:off x="5036575" y="1539375"/>
            <a:ext cx="3690026" cy="262327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e9e71d3c2c_0_623"/>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71" name="Google Shape;171;g2e9e71d3c2c_0_623"/>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2e9e71d3c2c_0_623"/>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g2e9e71d3c2c_0_623"/>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Types of Kernel</a:t>
            </a:r>
            <a:endParaRPr b="1" i="0" sz="2700" u="none" cap="none" strike="noStrike">
              <a:solidFill>
                <a:srgbClr val="198754"/>
              </a:solidFill>
              <a:latin typeface="Roboto Slab"/>
              <a:ea typeface="Roboto Slab"/>
              <a:cs typeface="Roboto Slab"/>
              <a:sym typeface="Roboto Slab"/>
            </a:endParaRPr>
          </a:p>
        </p:txBody>
      </p:sp>
      <p:sp>
        <p:nvSpPr>
          <p:cNvPr id="174" name="Google Shape;174;g2e9e71d3c2c_0_623"/>
          <p:cNvSpPr txBox="1"/>
          <p:nvPr/>
        </p:nvSpPr>
        <p:spPr>
          <a:xfrm>
            <a:off x="637050" y="1329050"/>
            <a:ext cx="4220400" cy="4316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b="1" lang="en" sz="1600">
                <a:solidFill>
                  <a:schemeClr val="dk1"/>
                </a:solidFill>
                <a:latin typeface="Merriweather"/>
                <a:ea typeface="Merriweather"/>
                <a:cs typeface="Merriweather"/>
                <a:sym typeface="Merriweather"/>
              </a:rPr>
              <a:t>Hybrid </a:t>
            </a:r>
            <a:r>
              <a:rPr b="1" lang="en" sz="1600">
                <a:solidFill>
                  <a:schemeClr val="dk1"/>
                </a:solidFill>
                <a:latin typeface="Merriweather"/>
                <a:ea typeface="Merriweather"/>
                <a:cs typeface="Merriweather"/>
                <a:sym typeface="Merriweather"/>
              </a:rPr>
              <a:t>Kernel</a:t>
            </a:r>
            <a:endParaRPr b="1"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600">
                <a:solidFill>
                  <a:schemeClr val="dk1"/>
                </a:solidFill>
                <a:latin typeface="Merriweather"/>
                <a:ea typeface="Merriweather"/>
                <a:cs typeface="Merriweather"/>
                <a:sym typeface="Merriweather"/>
              </a:rPr>
              <a:t>A hybrid kernel combines elements of both monolithic and microkernel architectures.</a:t>
            </a:r>
            <a:endParaRPr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600">
                <a:solidFill>
                  <a:schemeClr val="dk1"/>
                </a:solidFill>
                <a:latin typeface="Merriweather"/>
                <a:ea typeface="Merriweather"/>
                <a:cs typeface="Merriweather"/>
                <a:sym typeface="Merriweather"/>
              </a:rPr>
              <a:t>It typically includes some core functions in the kernel space for performance reasons while running other services in user space.</a:t>
            </a:r>
            <a:endParaRPr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600">
                <a:solidFill>
                  <a:schemeClr val="dk1"/>
                </a:solidFill>
                <a:latin typeface="Merriweather"/>
                <a:ea typeface="Merriweather"/>
                <a:cs typeface="Merriweather"/>
                <a:sym typeface="Merriweather"/>
              </a:rPr>
              <a:t>Examples: Windows NT, macOS.</a:t>
            </a:r>
            <a:endParaRPr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6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None/>
            </a:pPr>
            <a:r>
              <a:t/>
            </a:r>
            <a:endParaRPr sz="1600">
              <a:solidFill>
                <a:schemeClr val="dk1"/>
              </a:solidFill>
              <a:latin typeface="Merriweather"/>
              <a:ea typeface="Merriweather"/>
              <a:cs typeface="Merriweather"/>
              <a:sym typeface="Merriweather"/>
            </a:endParaRPr>
          </a:p>
        </p:txBody>
      </p:sp>
      <p:pic>
        <p:nvPicPr>
          <p:cNvPr id="175" name="Google Shape;175;g2e9e71d3c2c_0_623"/>
          <p:cNvPicPr preferRelativeResize="0"/>
          <p:nvPr/>
        </p:nvPicPr>
        <p:blipFill>
          <a:blip r:embed="rId3">
            <a:alphaModFix/>
          </a:blip>
          <a:stretch>
            <a:fillRect/>
          </a:stretch>
        </p:blipFill>
        <p:spPr>
          <a:xfrm>
            <a:off x="5023100" y="1165450"/>
            <a:ext cx="3703501" cy="346898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e9e71d3c2c_0_645"/>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81" name="Google Shape;181;g2e9e71d3c2c_0_645"/>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g2e9e71d3c2c_0_645"/>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g2e9e71d3c2c_0_645"/>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Kernel Components</a:t>
            </a:r>
            <a:endParaRPr b="1" i="0" sz="2700" u="none" cap="none" strike="noStrike">
              <a:solidFill>
                <a:srgbClr val="198754"/>
              </a:solidFill>
              <a:latin typeface="Roboto Slab"/>
              <a:ea typeface="Roboto Slab"/>
              <a:cs typeface="Roboto Slab"/>
              <a:sym typeface="Roboto Slab"/>
            </a:endParaRPr>
          </a:p>
        </p:txBody>
      </p:sp>
      <p:sp>
        <p:nvSpPr>
          <p:cNvPr id="184" name="Google Shape;184;g2e9e71d3c2c_0_645"/>
          <p:cNvSpPr txBox="1"/>
          <p:nvPr/>
        </p:nvSpPr>
        <p:spPr>
          <a:xfrm>
            <a:off x="781925" y="1368850"/>
            <a:ext cx="3414600" cy="29799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000"/>
              </a:spcBef>
              <a:spcAft>
                <a:spcPts val="1000"/>
              </a:spcAft>
              <a:buNone/>
            </a:pPr>
            <a:r>
              <a:rPr lang="en" sz="1600">
                <a:solidFill>
                  <a:schemeClr val="dk1"/>
                </a:solidFill>
                <a:latin typeface="Merriweather"/>
                <a:ea typeface="Merriweather"/>
                <a:cs typeface="Merriweather"/>
                <a:sym typeface="Merriweather"/>
              </a:rPr>
              <a:t>The kernel stores and organizes a lot of information. So it has data about which processes are running in the system, their memory requirements, files in use etc. To handle all this, three important structures are used. These are process table, file table and v node/ i node information.</a:t>
            </a:r>
            <a:endParaRPr sz="1600">
              <a:solidFill>
                <a:schemeClr val="dk1"/>
              </a:solidFill>
              <a:latin typeface="Merriweather"/>
              <a:ea typeface="Merriweather"/>
              <a:cs typeface="Merriweather"/>
              <a:sym typeface="Merriweather"/>
            </a:endParaRPr>
          </a:p>
        </p:txBody>
      </p:sp>
      <p:pic>
        <p:nvPicPr>
          <p:cNvPr id="185" name="Google Shape;185;g2e9e71d3c2c_0_645"/>
          <p:cNvPicPr preferRelativeResize="0"/>
          <p:nvPr/>
        </p:nvPicPr>
        <p:blipFill>
          <a:blip r:embed="rId3">
            <a:alphaModFix/>
          </a:blip>
          <a:stretch>
            <a:fillRect/>
          </a:stretch>
        </p:blipFill>
        <p:spPr>
          <a:xfrm>
            <a:off x="4145525" y="1471800"/>
            <a:ext cx="5178300" cy="2678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e9e71d3c2c_0_738"/>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91" name="Google Shape;191;g2e9e71d3c2c_0_738"/>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g2e9e71d3c2c_0_738"/>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g2e9e71d3c2c_0_738"/>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Kernel Components</a:t>
            </a:r>
            <a:endParaRPr b="1" i="0" sz="2700" u="none" cap="none" strike="noStrike">
              <a:solidFill>
                <a:srgbClr val="198754"/>
              </a:solidFill>
              <a:latin typeface="Roboto Slab"/>
              <a:ea typeface="Roboto Slab"/>
              <a:cs typeface="Roboto Slab"/>
              <a:sym typeface="Roboto Slab"/>
            </a:endParaRPr>
          </a:p>
        </p:txBody>
      </p:sp>
      <p:sp>
        <p:nvSpPr>
          <p:cNvPr id="194" name="Google Shape;194;g2e9e71d3c2c_0_738"/>
          <p:cNvSpPr txBox="1"/>
          <p:nvPr/>
        </p:nvSpPr>
        <p:spPr>
          <a:xfrm>
            <a:off x="1034075" y="1368850"/>
            <a:ext cx="3414600" cy="39045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000"/>
              </a:spcBef>
              <a:spcAft>
                <a:spcPts val="0"/>
              </a:spcAft>
              <a:buNone/>
            </a:pPr>
            <a:r>
              <a:rPr b="1" lang="en" sz="1600">
                <a:solidFill>
                  <a:schemeClr val="dk1"/>
                </a:solidFill>
                <a:latin typeface="Merriweather"/>
                <a:ea typeface="Merriweather"/>
                <a:cs typeface="Merriweather"/>
                <a:sym typeface="Merriweather"/>
              </a:rPr>
              <a:t>Process Table</a:t>
            </a:r>
            <a:endParaRPr b="1" sz="16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0"/>
              </a:spcAft>
              <a:buNone/>
            </a:pPr>
            <a:r>
              <a:rPr lang="en" sz="1600">
                <a:solidFill>
                  <a:schemeClr val="dk1"/>
                </a:solidFill>
                <a:latin typeface="Merriweather"/>
                <a:ea typeface="Merriweather"/>
                <a:cs typeface="Merriweather"/>
                <a:sym typeface="Merriweather"/>
              </a:rPr>
              <a:t>Manages all processes currently running in the system.</a:t>
            </a:r>
            <a:endParaRPr sz="16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0"/>
              </a:spcAft>
              <a:buNone/>
            </a:pPr>
            <a:r>
              <a:rPr lang="en" sz="1600">
                <a:solidFill>
                  <a:schemeClr val="dk1"/>
                </a:solidFill>
                <a:latin typeface="Merriweather"/>
                <a:ea typeface="Merriweather"/>
                <a:cs typeface="Merriweather"/>
                <a:sym typeface="Merriweather"/>
              </a:rPr>
              <a:t>Each entry in the process table contains information about a specific process, such as:</a:t>
            </a:r>
            <a:endParaRPr sz="1600">
              <a:solidFill>
                <a:schemeClr val="dk1"/>
              </a:solidFill>
              <a:latin typeface="Merriweather"/>
              <a:ea typeface="Merriweather"/>
              <a:cs typeface="Merriweather"/>
              <a:sym typeface="Merriweather"/>
            </a:endParaRPr>
          </a:p>
          <a:p>
            <a:pPr indent="-330200" lvl="0" marL="457200" rtl="0" algn="just">
              <a:lnSpc>
                <a:spcPct val="115000"/>
              </a:lnSpc>
              <a:spcBef>
                <a:spcPts val="1000"/>
              </a:spcBef>
              <a:spcAft>
                <a:spcPts val="0"/>
              </a:spcAft>
              <a:buClr>
                <a:schemeClr val="dk1"/>
              </a:buClr>
              <a:buSzPts val="1600"/>
              <a:buFont typeface="Merriweather"/>
              <a:buAutoNum type="arabicPeriod"/>
            </a:pPr>
            <a:r>
              <a:rPr lang="en" sz="1600">
                <a:solidFill>
                  <a:schemeClr val="dk1"/>
                </a:solidFill>
                <a:latin typeface="Merriweather"/>
                <a:ea typeface="Merriweather"/>
                <a:cs typeface="Merriweather"/>
                <a:sym typeface="Merriweather"/>
              </a:rPr>
              <a:t>Process ID (PID)</a:t>
            </a:r>
            <a:endParaRPr sz="1600">
              <a:solidFill>
                <a:schemeClr val="dk1"/>
              </a:solidFill>
              <a:latin typeface="Merriweather"/>
              <a:ea typeface="Merriweather"/>
              <a:cs typeface="Merriweather"/>
              <a:sym typeface="Merriweather"/>
            </a:endParaRPr>
          </a:p>
          <a:p>
            <a:pPr indent="-330200" lvl="0" marL="457200" rtl="0" algn="just">
              <a:lnSpc>
                <a:spcPct val="115000"/>
              </a:lnSpc>
              <a:spcBef>
                <a:spcPts val="0"/>
              </a:spcBef>
              <a:spcAft>
                <a:spcPts val="0"/>
              </a:spcAft>
              <a:buClr>
                <a:schemeClr val="dk1"/>
              </a:buClr>
              <a:buSzPts val="1600"/>
              <a:buFont typeface="Merriweather"/>
              <a:buAutoNum type="arabicPeriod"/>
            </a:pPr>
            <a:r>
              <a:rPr lang="en" sz="1600">
                <a:solidFill>
                  <a:schemeClr val="dk1"/>
                </a:solidFill>
                <a:latin typeface="Merriweather"/>
                <a:ea typeface="Merriweather"/>
                <a:cs typeface="Merriweather"/>
                <a:sym typeface="Merriweather"/>
              </a:rPr>
              <a:t>Process state (running, waiting, etc.)</a:t>
            </a:r>
            <a:endParaRPr sz="16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0"/>
              </a:spcAft>
              <a:buNone/>
            </a:pPr>
            <a:r>
              <a:t/>
            </a:r>
            <a:endParaRPr sz="16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None/>
            </a:pPr>
            <a:r>
              <a:t/>
            </a:r>
            <a:endParaRPr sz="1600">
              <a:solidFill>
                <a:schemeClr val="dk1"/>
              </a:solidFill>
              <a:latin typeface="Merriweather"/>
              <a:ea typeface="Merriweather"/>
              <a:cs typeface="Merriweather"/>
              <a:sym typeface="Merriweather"/>
            </a:endParaRPr>
          </a:p>
        </p:txBody>
      </p:sp>
      <p:sp>
        <p:nvSpPr>
          <p:cNvPr id="195" name="Google Shape;195;g2e9e71d3c2c_0_738"/>
          <p:cNvSpPr txBox="1"/>
          <p:nvPr/>
        </p:nvSpPr>
        <p:spPr>
          <a:xfrm>
            <a:off x="4796350" y="1368850"/>
            <a:ext cx="3414600" cy="4444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lang="en" sz="1600">
                <a:solidFill>
                  <a:schemeClr val="dk1"/>
                </a:solidFill>
                <a:latin typeface="Merriweather"/>
                <a:ea typeface="Merriweather"/>
                <a:cs typeface="Merriweather"/>
                <a:sym typeface="Merriweather"/>
              </a:rPr>
              <a:t>3.Registers and memory pointers</a:t>
            </a:r>
            <a:endParaRPr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600">
                <a:solidFill>
                  <a:schemeClr val="dk1"/>
                </a:solidFill>
                <a:latin typeface="Merriweather"/>
                <a:ea typeface="Merriweather"/>
                <a:cs typeface="Merriweather"/>
                <a:sym typeface="Merriweather"/>
              </a:rPr>
              <a:t>4.CPU scheduling information</a:t>
            </a:r>
            <a:endParaRPr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600">
                <a:solidFill>
                  <a:schemeClr val="dk1"/>
                </a:solidFill>
                <a:latin typeface="Merriweather"/>
                <a:ea typeface="Merriweather"/>
                <a:cs typeface="Merriweather"/>
                <a:sym typeface="Merriweather"/>
              </a:rPr>
              <a:t>5.Memory management information (page tables, segment tables)</a:t>
            </a:r>
            <a:endParaRPr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600">
                <a:solidFill>
                  <a:schemeClr val="dk1"/>
                </a:solidFill>
                <a:latin typeface="Merriweather"/>
                <a:ea typeface="Merriweather"/>
                <a:cs typeface="Merriweather"/>
                <a:sym typeface="Merriweather"/>
              </a:rPr>
              <a:t>5.Open file descriptors</a:t>
            </a:r>
            <a:endParaRPr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600">
                <a:solidFill>
                  <a:schemeClr val="dk1"/>
                </a:solidFill>
                <a:latin typeface="Merriweather"/>
                <a:ea typeface="Merriweather"/>
                <a:cs typeface="Merriweather"/>
                <a:sym typeface="Merriweather"/>
              </a:rPr>
              <a:t>6.Accounting information (CPU time used, priority)</a:t>
            </a:r>
            <a:endParaRPr sz="16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0"/>
              </a:spcAft>
              <a:buNone/>
            </a:pPr>
            <a:r>
              <a:t/>
            </a:r>
            <a:endParaRPr sz="16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0"/>
              </a:spcAft>
              <a:buNone/>
            </a:pPr>
            <a:r>
              <a:t/>
            </a:r>
            <a:endParaRPr sz="16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None/>
            </a:pPr>
            <a:r>
              <a:t/>
            </a:r>
            <a:endParaRPr sz="1600">
              <a:solidFill>
                <a:schemeClr val="dk1"/>
              </a:solidFill>
              <a:latin typeface="Merriweather"/>
              <a:ea typeface="Merriweather"/>
              <a:cs typeface="Merriweather"/>
              <a:sym typeface="Merriweath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e9e71d3c2c_0_751"/>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01" name="Google Shape;201;g2e9e71d3c2c_0_751"/>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g2e9e71d3c2c_0_751"/>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g2e9e71d3c2c_0_751"/>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Kernel Components</a:t>
            </a:r>
            <a:endParaRPr b="1" i="0" sz="2700" u="none" cap="none" strike="noStrike">
              <a:solidFill>
                <a:srgbClr val="198754"/>
              </a:solidFill>
              <a:latin typeface="Roboto Slab"/>
              <a:ea typeface="Roboto Slab"/>
              <a:cs typeface="Roboto Slab"/>
              <a:sym typeface="Roboto Slab"/>
            </a:endParaRPr>
          </a:p>
        </p:txBody>
      </p:sp>
      <p:sp>
        <p:nvSpPr>
          <p:cNvPr id="204" name="Google Shape;204;g2e9e71d3c2c_0_751"/>
          <p:cNvSpPr txBox="1"/>
          <p:nvPr/>
        </p:nvSpPr>
        <p:spPr>
          <a:xfrm>
            <a:off x="1034075" y="1368850"/>
            <a:ext cx="3414600" cy="39045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000"/>
              </a:spcBef>
              <a:spcAft>
                <a:spcPts val="0"/>
              </a:spcAft>
              <a:buNone/>
            </a:pPr>
            <a:r>
              <a:rPr b="1" lang="en" sz="1600">
                <a:solidFill>
                  <a:schemeClr val="dk1"/>
                </a:solidFill>
                <a:latin typeface="Merriweather"/>
                <a:ea typeface="Merriweather"/>
                <a:cs typeface="Merriweather"/>
                <a:sym typeface="Merriweather"/>
              </a:rPr>
              <a:t>File</a:t>
            </a:r>
            <a:r>
              <a:rPr b="1" lang="en" sz="1600">
                <a:solidFill>
                  <a:schemeClr val="dk1"/>
                </a:solidFill>
                <a:latin typeface="Merriweather"/>
                <a:ea typeface="Merriweather"/>
                <a:cs typeface="Merriweather"/>
                <a:sym typeface="Merriweather"/>
              </a:rPr>
              <a:t> Table</a:t>
            </a:r>
            <a:endParaRPr b="1" sz="16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0"/>
              </a:spcAft>
              <a:buNone/>
            </a:pPr>
            <a:r>
              <a:rPr lang="en" sz="1600">
                <a:solidFill>
                  <a:schemeClr val="dk1"/>
                </a:solidFill>
                <a:latin typeface="Merriweather"/>
                <a:ea typeface="Merriweather"/>
                <a:cs typeface="Merriweather"/>
                <a:sym typeface="Merriweather"/>
              </a:rPr>
              <a:t>Tracks all open files in the system.</a:t>
            </a:r>
            <a:endParaRPr sz="16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0"/>
              </a:spcAft>
              <a:buNone/>
            </a:pPr>
            <a:r>
              <a:rPr lang="en" sz="1600">
                <a:solidFill>
                  <a:schemeClr val="dk1"/>
                </a:solidFill>
                <a:latin typeface="Merriweather"/>
                <a:ea typeface="Merriweather"/>
                <a:cs typeface="Merriweather"/>
                <a:sym typeface="Merriweather"/>
              </a:rPr>
              <a:t> Each entry in the file table includes</a:t>
            </a:r>
            <a:r>
              <a:rPr lang="en" sz="1600">
                <a:solidFill>
                  <a:schemeClr val="dk1"/>
                </a:solidFill>
                <a:latin typeface="Merriweather"/>
                <a:ea typeface="Merriweather"/>
                <a:cs typeface="Merriweather"/>
                <a:sym typeface="Merriweather"/>
              </a:rPr>
              <a:t>:</a:t>
            </a:r>
            <a:endParaRPr sz="1600">
              <a:solidFill>
                <a:schemeClr val="dk1"/>
              </a:solidFill>
              <a:latin typeface="Merriweather"/>
              <a:ea typeface="Merriweather"/>
              <a:cs typeface="Merriweather"/>
              <a:sym typeface="Merriweather"/>
            </a:endParaRPr>
          </a:p>
          <a:p>
            <a:pPr indent="-330200" lvl="0" marL="457200" rtl="0" algn="just">
              <a:lnSpc>
                <a:spcPct val="115000"/>
              </a:lnSpc>
              <a:spcBef>
                <a:spcPts val="1000"/>
              </a:spcBef>
              <a:spcAft>
                <a:spcPts val="0"/>
              </a:spcAft>
              <a:buClr>
                <a:schemeClr val="dk1"/>
              </a:buClr>
              <a:buSzPts val="1600"/>
              <a:buFont typeface="Merriweather"/>
              <a:buAutoNum type="arabicPeriod"/>
            </a:pPr>
            <a:r>
              <a:rPr lang="en" sz="1600">
                <a:solidFill>
                  <a:schemeClr val="dk1"/>
                </a:solidFill>
                <a:latin typeface="Merriweather"/>
                <a:ea typeface="Merriweather"/>
                <a:cs typeface="Merriweather"/>
                <a:sym typeface="Merriweather"/>
              </a:rPr>
              <a:t>File descriptor (unique identifier for the open file)</a:t>
            </a:r>
            <a:endParaRPr sz="1600">
              <a:solidFill>
                <a:schemeClr val="dk1"/>
              </a:solidFill>
              <a:latin typeface="Merriweather"/>
              <a:ea typeface="Merriweather"/>
              <a:cs typeface="Merriweather"/>
              <a:sym typeface="Merriweather"/>
            </a:endParaRPr>
          </a:p>
          <a:p>
            <a:pPr indent="-330200" lvl="0" marL="457200" rtl="0" algn="just">
              <a:lnSpc>
                <a:spcPct val="115000"/>
              </a:lnSpc>
              <a:spcBef>
                <a:spcPts val="0"/>
              </a:spcBef>
              <a:spcAft>
                <a:spcPts val="0"/>
              </a:spcAft>
              <a:buClr>
                <a:schemeClr val="dk1"/>
              </a:buClr>
              <a:buSzPts val="1600"/>
              <a:buFont typeface="Merriweather"/>
              <a:buAutoNum type="arabicPeriod"/>
            </a:pPr>
            <a:r>
              <a:rPr lang="en" sz="1600">
                <a:solidFill>
                  <a:schemeClr val="dk1"/>
                </a:solidFill>
                <a:latin typeface="Merriweather"/>
                <a:ea typeface="Merriweather"/>
                <a:cs typeface="Merriweather"/>
                <a:sym typeface="Merriweather"/>
              </a:rPr>
              <a:t>File pointer (current position in the file)</a:t>
            </a:r>
            <a:endParaRPr sz="16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0"/>
              </a:spcAft>
              <a:buNone/>
            </a:pPr>
            <a:r>
              <a:t/>
            </a:r>
            <a:endParaRPr sz="16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None/>
            </a:pPr>
            <a:r>
              <a:t/>
            </a:r>
            <a:endParaRPr sz="1600">
              <a:solidFill>
                <a:schemeClr val="dk1"/>
              </a:solidFill>
              <a:latin typeface="Merriweather"/>
              <a:ea typeface="Merriweather"/>
              <a:cs typeface="Merriweather"/>
              <a:sym typeface="Merriweather"/>
            </a:endParaRPr>
          </a:p>
        </p:txBody>
      </p:sp>
      <p:sp>
        <p:nvSpPr>
          <p:cNvPr id="205" name="Google Shape;205;g2e9e71d3c2c_0_751"/>
          <p:cNvSpPr txBox="1"/>
          <p:nvPr/>
        </p:nvSpPr>
        <p:spPr>
          <a:xfrm>
            <a:off x="4796350" y="1703175"/>
            <a:ext cx="3414600" cy="3621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lang="en" sz="1600">
                <a:solidFill>
                  <a:schemeClr val="dk1"/>
                </a:solidFill>
                <a:latin typeface="Merriweather"/>
                <a:ea typeface="Merriweather"/>
                <a:cs typeface="Merriweather"/>
                <a:sym typeface="Merriweather"/>
              </a:rPr>
              <a:t>3.</a:t>
            </a:r>
            <a:r>
              <a:rPr lang="en" sz="1600">
                <a:solidFill>
                  <a:schemeClr val="dk1"/>
                </a:solidFill>
                <a:latin typeface="Merriweather"/>
                <a:ea typeface="Merriweather"/>
                <a:cs typeface="Merriweather"/>
                <a:sym typeface="Merriweather"/>
              </a:rPr>
              <a:t>Reference count (number of processes that have the file open)</a:t>
            </a:r>
            <a:endParaRPr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600">
                <a:solidFill>
                  <a:schemeClr val="dk1"/>
                </a:solidFill>
                <a:latin typeface="Merriweather"/>
                <a:ea typeface="Merriweather"/>
                <a:cs typeface="Merriweather"/>
                <a:sym typeface="Merriweather"/>
              </a:rPr>
              <a:t>4.</a:t>
            </a:r>
            <a:r>
              <a:rPr lang="en" sz="1600">
                <a:solidFill>
                  <a:schemeClr val="dk1"/>
                </a:solidFill>
                <a:latin typeface="Merriweather"/>
                <a:ea typeface="Merriweather"/>
                <a:cs typeface="Merriweather"/>
                <a:sym typeface="Merriweather"/>
              </a:rPr>
              <a:t>Access mode (read, write, execute)</a:t>
            </a:r>
            <a:endParaRPr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600">
                <a:solidFill>
                  <a:schemeClr val="dk1"/>
                </a:solidFill>
                <a:latin typeface="Merriweather"/>
                <a:ea typeface="Merriweather"/>
                <a:cs typeface="Merriweather"/>
                <a:sym typeface="Merriweather"/>
              </a:rPr>
              <a:t>5.</a:t>
            </a:r>
            <a:r>
              <a:rPr lang="en" sz="1600">
                <a:solidFill>
                  <a:schemeClr val="dk1"/>
                </a:solidFill>
                <a:latin typeface="Merriweather"/>
                <a:ea typeface="Merriweather"/>
                <a:cs typeface="Merriweather"/>
                <a:sym typeface="Merriweather"/>
              </a:rPr>
              <a:t>Pointer to the file’s v-node/i-node</a:t>
            </a:r>
            <a:endParaRPr sz="16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0"/>
              </a:spcAft>
              <a:buNone/>
            </a:pPr>
            <a:r>
              <a:t/>
            </a:r>
            <a:endParaRPr sz="16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0"/>
              </a:spcAft>
              <a:buNone/>
            </a:pPr>
            <a:r>
              <a:t/>
            </a:r>
            <a:endParaRPr sz="16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None/>
            </a:pPr>
            <a:r>
              <a:t/>
            </a:r>
            <a:endParaRPr sz="1600">
              <a:solidFill>
                <a:schemeClr val="dk1"/>
              </a:solidFill>
              <a:latin typeface="Merriweather"/>
              <a:ea typeface="Merriweather"/>
              <a:cs typeface="Merriweather"/>
              <a:sym typeface="Merriweath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e9e71d3c2c_0_768"/>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11" name="Google Shape;211;g2e9e71d3c2c_0_768"/>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2e9e71d3c2c_0_768"/>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g2e9e71d3c2c_0_768"/>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Kernel Components</a:t>
            </a:r>
            <a:endParaRPr b="1" i="0" sz="2700" u="none" cap="none" strike="noStrike">
              <a:solidFill>
                <a:srgbClr val="198754"/>
              </a:solidFill>
              <a:latin typeface="Roboto Slab"/>
              <a:ea typeface="Roboto Slab"/>
              <a:cs typeface="Roboto Slab"/>
              <a:sym typeface="Roboto Slab"/>
            </a:endParaRPr>
          </a:p>
        </p:txBody>
      </p:sp>
      <p:sp>
        <p:nvSpPr>
          <p:cNvPr id="214" name="Google Shape;214;g2e9e71d3c2c_0_768"/>
          <p:cNvSpPr txBox="1"/>
          <p:nvPr/>
        </p:nvSpPr>
        <p:spPr>
          <a:xfrm>
            <a:off x="1034075" y="1368850"/>
            <a:ext cx="3414600" cy="39045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000"/>
              </a:spcBef>
              <a:spcAft>
                <a:spcPts val="0"/>
              </a:spcAft>
              <a:buNone/>
            </a:pPr>
            <a:r>
              <a:rPr b="1" lang="en" sz="1600">
                <a:solidFill>
                  <a:schemeClr val="dk1"/>
                </a:solidFill>
                <a:latin typeface="Merriweather"/>
                <a:ea typeface="Merriweather"/>
                <a:cs typeface="Merriweather"/>
                <a:sym typeface="Merriweather"/>
              </a:rPr>
              <a:t>v-node/i-node</a:t>
            </a:r>
            <a:endParaRPr b="1"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600">
                <a:solidFill>
                  <a:schemeClr val="dk1"/>
                </a:solidFill>
                <a:latin typeface="Merriweather"/>
                <a:ea typeface="Merriweather"/>
                <a:cs typeface="Merriweather"/>
                <a:sym typeface="Merriweather"/>
              </a:rPr>
              <a:t>Represents files and directories on a storage device.</a:t>
            </a:r>
            <a:endParaRPr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600">
                <a:solidFill>
                  <a:schemeClr val="dk1"/>
                </a:solidFill>
                <a:latin typeface="Merriweather"/>
                <a:ea typeface="Merriweather"/>
                <a:cs typeface="Merriweather"/>
                <a:sym typeface="Merriweather"/>
              </a:rPr>
              <a:t>Each v-node (virtual node) or i-node (index node) contains metadata about a file, such as:</a:t>
            </a:r>
            <a:endParaRPr sz="1600">
              <a:solidFill>
                <a:schemeClr val="dk1"/>
              </a:solidFill>
              <a:latin typeface="Merriweather"/>
              <a:ea typeface="Merriweather"/>
              <a:cs typeface="Merriweather"/>
              <a:sym typeface="Merriweather"/>
            </a:endParaRPr>
          </a:p>
          <a:p>
            <a:pPr indent="-330200" lvl="0" marL="457200" rtl="0" algn="just">
              <a:lnSpc>
                <a:spcPct val="115000"/>
              </a:lnSpc>
              <a:spcBef>
                <a:spcPts val="1000"/>
              </a:spcBef>
              <a:spcAft>
                <a:spcPts val="0"/>
              </a:spcAft>
              <a:buClr>
                <a:schemeClr val="dk1"/>
              </a:buClr>
              <a:buSzPts val="1600"/>
              <a:buFont typeface="Merriweather"/>
              <a:buAutoNum type="arabicPeriod"/>
            </a:pPr>
            <a:r>
              <a:rPr lang="en" sz="1600">
                <a:solidFill>
                  <a:schemeClr val="dk1"/>
                </a:solidFill>
                <a:latin typeface="Merriweather"/>
                <a:ea typeface="Merriweather"/>
                <a:cs typeface="Merriweather"/>
                <a:sym typeface="Merriweather"/>
              </a:rPr>
              <a:t>File type (regular file, directory, symbolic link)</a:t>
            </a:r>
            <a:endParaRPr sz="1600">
              <a:solidFill>
                <a:schemeClr val="dk1"/>
              </a:solidFill>
              <a:latin typeface="Merriweather"/>
              <a:ea typeface="Merriweather"/>
              <a:cs typeface="Merriweather"/>
              <a:sym typeface="Merriweather"/>
            </a:endParaRPr>
          </a:p>
          <a:p>
            <a:pPr indent="-330200" lvl="0" marL="457200" rtl="0" algn="just">
              <a:lnSpc>
                <a:spcPct val="115000"/>
              </a:lnSpc>
              <a:spcBef>
                <a:spcPts val="0"/>
              </a:spcBef>
              <a:spcAft>
                <a:spcPts val="0"/>
              </a:spcAft>
              <a:buClr>
                <a:schemeClr val="dk1"/>
              </a:buClr>
              <a:buSzPts val="1600"/>
              <a:buFont typeface="Merriweather"/>
              <a:buAutoNum type="arabicPeriod"/>
            </a:pPr>
            <a:r>
              <a:rPr lang="en" sz="1600">
                <a:solidFill>
                  <a:schemeClr val="dk1"/>
                </a:solidFill>
                <a:latin typeface="Merriweather"/>
                <a:ea typeface="Merriweather"/>
                <a:cs typeface="Merriweather"/>
                <a:sym typeface="Merriweather"/>
              </a:rPr>
              <a:t>File  size</a:t>
            </a:r>
            <a:endParaRPr sz="16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0"/>
              </a:spcAft>
              <a:buNone/>
            </a:pPr>
            <a:r>
              <a:t/>
            </a:r>
            <a:endParaRPr sz="16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None/>
            </a:pPr>
            <a:r>
              <a:t/>
            </a:r>
            <a:endParaRPr sz="1600">
              <a:solidFill>
                <a:schemeClr val="dk1"/>
              </a:solidFill>
              <a:latin typeface="Merriweather"/>
              <a:ea typeface="Merriweather"/>
              <a:cs typeface="Merriweather"/>
              <a:sym typeface="Merriweather"/>
            </a:endParaRPr>
          </a:p>
        </p:txBody>
      </p:sp>
      <p:sp>
        <p:nvSpPr>
          <p:cNvPr id="215" name="Google Shape;215;g2e9e71d3c2c_0_768"/>
          <p:cNvSpPr txBox="1"/>
          <p:nvPr/>
        </p:nvSpPr>
        <p:spPr>
          <a:xfrm>
            <a:off x="4796350" y="1461750"/>
            <a:ext cx="3414600" cy="4727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lang="en" sz="1600">
                <a:solidFill>
                  <a:schemeClr val="dk1"/>
                </a:solidFill>
                <a:latin typeface="Merriweather"/>
                <a:ea typeface="Merriweather"/>
                <a:cs typeface="Merriweather"/>
                <a:sym typeface="Merriweather"/>
              </a:rPr>
              <a:t>3.</a:t>
            </a:r>
            <a:r>
              <a:rPr lang="en" sz="1600">
                <a:solidFill>
                  <a:schemeClr val="dk1"/>
                </a:solidFill>
                <a:latin typeface="Merriweather"/>
                <a:ea typeface="Merriweather"/>
                <a:cs typeface="Merriweather"/>
                <a:sym typeface="Merriweather"/>
              </a:rPr>
              <a:t>Ownership (user ID, group ID)</a:t>
            </a:r>
            <a:endParaRPr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600">
                <a:solidFill>
                  <a:schemeClr val="dk1"/>
                </a:solidFill>
                <a:latin typeface="Merriweather"/>
                <a:ea typeface="Merriweather"/>
                <a:cs typeface="Merriweather"/>
                <a:sym typeface="Merriweather"/>
              </a:rPr>
              <a:t>4.Permissions (read, write, execute for owner, group, others)</a:t>
            </a:r>
            <a:endParaRPr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600">
                <a:solidFill>
                  <a:schemeClr val="dk1"/>
                </a:solidFill>
                <a:latin typeface="Merriweather"/>
                <a:ea typeface="Merriweather"/>
                <a:cs typeface="Merriweather"/>
                <a:sym typeface="Merriweather"/>
              </a:rPr>
              <a:t>5.Timestamps (creation, modification, access)</a:t>
            </a:r>
            <a:endParaRPr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600">
                <a:solidFill>
                  <a:schemeClr val="dk1"/>
                </a:solidFill>
                <a:latin typeface="Merriweather"/>
                <a:ea typeface="Merriweather"/>
                <a:cs typeface="Merriweather"/>
                <a:sym typeface="Merriweather"/>
              </a:rPr>
              <a:t>6.Pointers to data blocks (locations of the file's actual data on disk)</a:t>
            </a:r>
            <a:endParaRPr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6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0"/>
              </a:spcAft>
              <a:buNone/>
            </a:pPr>
            <a:r>
              <a:t/>
            </a:r>
            <a:endParaRPr sz="16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0"/>
              </a:spcAft>
              <a:buNone/>
            </a:pPr>
            <a:r>
              <a:t/>
            </a:r>
            <a:endParaRPr sz="16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None/>
            </a:pPr>
            <a:r>
              <a:t/>
            </a:r>
            <a:endParaRPr sz="1600">
              <a:solidFill>
                <a:schemeClr val="dk1"/>
              </a:solidFill>
              <a:latin typeface="Merriweather"/>
              <a:ea typeface="Merriweather"/>
              <a:cs typeface="Merriweather"/>
              <a:sym typeface="Merriweath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e9e71d3c2c_0_635"/>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21" name="Google Shape;221;g2e9e71d3c2c_0_635"/>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g2e9e71d3c2c_0_635"/>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g2e9e71d3c2c_0_635"/>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What is </a:t>
            </a:r>
            <a:r>
              <a:rPr b="1" lang="en" sz="2700">
                <a:solidFill>
                  <a:srgbClr val="198754"/>
                </a:solidFill>
              </a:rPr>
              <a:t>Kernel data structure?</a:t>
            </a:r>
            <a:endParaRPr b="1" i="0" sz="2700" u="none" cap="none" strike="noStrike">
              <a:solidFill>
                <a:srgbClr val="198754"/>
              </a:solidFill>
              <a:latin typeface="Roboto Slab"/>
              <a:ea typeface="Roboto Slab"/>
              <a:cs typeface="Roboto Slab"/>
              <a:sym typeface="Roboto Slab"/>
            </a:endParaRPr>
          </a:p>
        </p:txBody>
      </p:sp>
      <p:sp>
        <p:nvSpPr>
          <p:cNvPr id="224" name="Google Shape;224;g2e9e71d3c2c_0_635"/>
          <p:cNvSpPr txBox="1"/>
          <p:nvPr/>
        </p:nvSpPr>
        <p:spPr>
          <a:xfrm>
            <a:off x="1764000" y="1408675"/>
            <a:ext cx="5787600" cy="22626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000"/>
              </a:spcBef>
              <a:spcAft>
                <a:spcPts val="1000"/>
              </a:spcAft>
              <a:buNone/>
            </a:pPr>
            <a:r>
              <a:rPr lang="en" sz="2000">
                <a:solidFill>
                  <a:schemeClr val="dk1"/>
                </a:solidFill>
                <a:latin typeface="Merriweather"/>
                <a:ea typeface="Merriweather"/>
                <a:cs typeface="Merriweather"/>
                <a:sym typeface="Merriweather"/>
              </a:rPr>
              <a:t>A kernel data structure is a specialized format used by the Kernel components for organizing and managing data within the kernel of an operating system. These structures are crucial for the efficient execution of various kernel tasks.</a:t>
            </a:r>
            <a:endParaRPr sz="2000">
              <a:solidFill>
                <a:schemeClr val="dk1"/>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2"/>
          <p:cNvPicPr preferRelativeResize="0"/>
          <p:nvPr/>
        </p:nvPicPr>
        <p:blipFill rotWithShape="1">
          <a:blip r:embed="rId3">
            <a:alphaModFix/>
          </a:blip>
          <a:srcRect b="8969" l="24460" r="11305" t="8716"/>
          <a:stretch/>
        </p:blipFill>
        <p:spPr>
          <a:xfrm flipH="1">
            <a:off x="5236150" y="1425725"/>
            <a:ext cx="3350425" cy="3468275"/>
          </a:xfrm>
          <a:prstGeom prst="rect">
            <a:avLst/>
          </a:prstGeom>
          <a:noFill/>
          <a:ln>
            <a:noFill/>
          </a:ln>
        </p:spPr>
      </p:pic>
      <p:sp>
        <p:nvSpPr>
          <p:cNvPr id="77" name="Google Shape;77;p2"/>
          <p:cNvSpPr txBox="1"/>
          <p:nvPr>
            <p:ph idx="4294967295" type="ctrTitle"/>
          </p:nvPr>
        </p:nvSpPr>
        <p:spPr>
          <a:xfrm>
            <a:off x="479775" y="968800"/>
            <a:ext cx="4559700" cy="2940900"/>
          </a:xfrm>
          <a:prstGeom prst="rect">
            <a:avLst/>
          </a:prstGeom>
          <a:noFill/>
          <a:ln>
            <a:noFill/>
          </a:ln>
        </p:spPr>
        <p:txBody>
          <a:bodyPr anchorCtr="0" anchor="b" bIns="91425" lIns="91425" spcFirstLastPara="1" rIns="91425" wrap="square" tIns="91425">
            <a:noAutofit/>
          </a:bodyPr>
          <a:lstStyle/>
          <a:p>
            <a:pPr indent="0" lvl="0" marL="0" marR="0" rtl="0" algn="just">
              <a:lnSpc>
                <a:spcPct val="100000"/>
              </a:lnSpc>
              <a:spcBef>
                <a:spcPts val="0"/>
              </a:spcBef>
              <a:spcAft>
                <a:spcPts val="0"/>
              </a:spcAft>
              <a:buClr>
                <a:schemeClr val="accent1"/>
              </a:buClr>
              <a:buSzPts val="2000"/>
              <a:buFont typeface="Roboto Slab"/>
              <a:buNone/>
            </a:pPr>
            <a:r>
              <a:rPr b="1" lang="en" sz="3000">
                <a:solidFill>
                  <a:srgbClr val="198754"/>
                </a:solidFill>
              </a:rPr>
              <a:t>Key functions and types  of  Kernel.</a:t>
            </a:r>
            <a:endParaRPr b="1" sz="3000">
              <a:solidFill>
                <a:srgbClr val="198754"/>
              </a:solidFill>
            </a:endParaRPr>
          </a:p>
          <a:p>
            <a:pPr indent="0" lvl="0" marL="0" marR="0" rtl="0" algn="just">
              <a:lnSpc>
                <a:spcPct val="100000"/>
              </a:lnSpc>
              <a:spcBef>
                <a:spcPts val="0"/>
              </a:spcBef>
              <a:spcAft>
                <a:spcPts val="0"/>
              </a:spcAft>
              <a:buClr>
                <a:schemeClr val="accent1"/>
              </a:buClr>
              <a:buSzPts val="2000"/>
              <a:buFont typeface="Roboto Slab"/>
              <a:buNone/>
            </a:pPr>
            <a:r>
              <a:t/>
            </a:r>
            <a:endParaRPr b="1" sz="3000">
              <a:solidFill>
                <a:srgbClr val="198754"/>
              </a:solidFill>
            </a:endParaRPr>
          </a:p>
          <a:p>
            <a:pPr indent="0" lvl="0" marL="0" marR="0" rtl="0" algn="just">
              <a:lnSpc>
                <a:spcPct val="100000"/>
              </a:lnSpc>
              <a:spcBef>
                <a:spcPts val="0"/>
              </a:spcBef>
              <a:spcAft>
                <a:spcPts val="0"/>
              </a:spcAft>
              <a:buClr>
                <a:schemeClr val="accent1"/>
              </a:buClr>
              <a:buSzPts val="2000"/>
              <a:buFont typeface="Roboto Slab"/>
              <a:buNone/>
            </a:pPr>
            <a:r>
              <a:rPr b="1" lang="en" sz="3000">
                <a:solidFill>
                  <a:srgbClr val="198754"/>
                </a:solidFill>
              </a:rPr>
              <a:t>Kernel data structures: List, stack, queue, hash, tree, bitmap.</a:t>
            </a:r>
            <a:endParaRPr b="1" i="0" sz="5900" u="none" cap="none" strike="noStrike">
              <a:solidFill>
                <a:srgbClr val="198754"/>
              </a:solidFill>
              <a:latin typeface="Roboto Slab"/>
              <a:ea typeface="Roboto Slab"/>
              <a:cs typeface="Roboto Slab"/>
              <a:sym typeface="Roboto Slab"/>
            </a:endParaRPr>
          </a:p>
        </p:txBody>
      </p:sp>
      <p:sp>
        <p:nvSpPr>
          <p:cNvPr id="78" name="Google Shape;78;p2"/>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2e9e71d3c2c_0_655"/>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30" name="Google Shape;230;g2e9e71d3c2c_0_655"/>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g2e9e71d3c2c_0_655"/>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g2e9e71d3c2c_0_655"/>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Kernel data structure</a:t>
            </a:r>
            <a:endParaRPr b="1" i="0" sz="2700" u="none" cap="none" strike="noStrike">
              <a:solidFill>
                <a:srgbClr val="198754"/>
              </a:solidFill>
              <a:latin typeface="Roboto Slab"/>
              <a:ea typeface="Roboto Slab"/>
              <a:cs typeface="Roboto Slab"/>
              <a:sym typeface="Roboto Slab"/>
            </a:endParaRPr>
          </a:p>
        </p:txBody>
      </p:sp>
      <p:sp>
        <p:nvSpPr>
          <p:cNvPr id="233" name="Google Shape;233;g2e9e71d3c2c_0_655"/>
          <p:cNvSpPr txBox="1"/>
          <p:nvPr/>
        </p:nvSpPr>
        <p:spPr>
          <a:xfrm>
            <a:off x="623775" y="1385050"/>
            <a:ext cx="4220400" cy="3364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b="1" lang="en" sz="1600">
                <a:solidFill>
                  <a:schemeClr val="dk1"/>
                </a:solidFill>
                <a:latin typeface="Merriweather"/>
                <a:ea typeface="Merriweather"/>
                <a:cs typeface="Merriweather"/>
                <a:sym typeface="Merriweather"/>
              </a:rPr>
              <a:t>List</a:t>
            </a:r>
            <a:endParaRPr b="1"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600">
                <a:solidFill>
                  <a:schemeClr val="dk1"/>
                </a:solidFill>
                <a:latin typeface="Merriweather"/>
                <a:ea typeface="Merriweather"/>
                <a:cs typeface="Merriweather"/>
                <a:sym typeface="Merriweather"/>
              </a:rPr>
              <a:t>A list in the context of kernel data structures refers to a collection of elements that are linked together in a sequence. Each element in a list is typically referred to as a node. Each node contains data and one or more pointers to other nodes.</a:t>
            </a:r>
            <a:endParaRPr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6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None/>
            </a:pPr>
            <a:r>
              <a:t/>
            </a:r>
            <a:endParaRPr sz="1600">
              <a:solidFill>
                <a:schemeClr val="dk1"/>
              </a:solidFill>
              <a:latin typeface="Merriweather"/>
              <a:ea typeface="Merriweather"/>
              <a:cs typeface="Merriweather"/>
              <a:sym typeface="Merriweather"/>
            </a:endParaRPr>
          </a:p>
        </p:txBody>
      </p:sp>
      <p:pic>
        <p:nvPicPr>
          <p:cNvPr id="234" name="Google Shape;234;g2e9e71d3c2c_0_655"/>
          <p:cNvPicPr preferRelativeResize="0"/>
          <p:nvPr/>
        </p:nvPicPr>
        <p:blipFill>
          <a:blip r:embed="rId3">
            <a:alphaModFix/>
          </a:blip>
          <a:stretch>
            <a:fillRect/>
          </a:stretch>
        </p:blipFill>
        <p:spPr>
          <a:xfrm>
            <a:off x="4844175" y="1385050"/>
            <a:ext cx="4055101" cy="3044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2ec140cf938_0_53"/>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40" name="Google Shape;240;g2ec140cf938_0_53"/>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g2ec140cf938_0_53"/>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g2ec140cf938_0_53"/>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Kernel data structure</a:t>
            </a:r>
            <a:endParaRPr b="1" i="0" sz="2700" u="none" cap="none" strike="noStrike">
              <a:solidFill>
                <a:srgbClr val="198754"/>
              </a:solidFill>
              <a:latin typeface="Roboto Slab"/>
              <a:ea typeface="Roboto Slab"/>
              <a:cs typeface="Roboto Slab"/>
              <a:sym typeface="Roboto Slab"/>
            </a:endParaRPr>
          </a:p>
        </p:txBody>
      </p:sp>
      <p:sp>
        <p:nvSpPr>
          <p:cNvPr id="243" name="Google Shape;243;g2ec140cf938_0_53"/>
          <p:cNvSpPr txBox="1"/>
          <p:nvPr/>
        </p:nvSpPr>
        <p:spPr>
          <a:xfrm>
            <a:off x="623775" y="1385050"/>
            <a:ext cx="7720800" cy="2886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000"/>
              </a:spcBef>
              <a:spcAft>
                <a:spcPts val="0"/>
              </a:spcAft>
              <a:buNone/>
            </a:pPr>
            <a:r>
              <a:rPr b="1" lang="en" sz="2100">
                <a:solidFill>
                  <a:schemeClr val="dk1"/>
                </a:solidFill>
                <a:latin typeface="Merriweather"/>
                <a:ea typeface="Merriweather"/>
                <a:cs typeface="Merriweather"/>
                <a:sym typeface="Merriweather"/>
              </a:rPr>
              <a:t>Uses of List</a:t>
            </a:r>
            <a:endParaRPr b="1" sz="21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600">
                <a:solidFill>
                  <a:schemeClr val="dk1"/>
                </a:solidFill>
                <a:latin typeface="Merriweather"/>
                <a:ea typeface="Merriweather"/>
                <a:cs typeface="Merriweather"/>
                <a:sym typeface="Merriweather"/>
              </a:rPr>
              <a:t>Lists are commonly used for managing dynamic sets of data within the kernel. For example, linked lists are used to manage process control blocks (PCBs) and maintain lists of active processes. They are also used in managing device queues and handling memory blocks in memory management.</a:t>
            </a:r>
            <a:endParaRPr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6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None/>
            </a:pPr>
            <a:r>
              <a:t/>
            </a:r>
            <a:endParaRPr sz="1600">
              <a:solidFill>
                <a:schemeClr val="dk1"/>
              </a:solidFill>
              <a:latin typeface="Merriweather"/>
              <a:ea typeface="Merriweather"/>
              <a:cs typeface="Merriweather"/>
              <a:sym typeface="Merriweathe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e9e71d3c2c_0_668"/>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49" name="Google Shape;249;g2e9e71d3c2c_0_668"/>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g2e9e71d3c2c_0_668"/>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g2e9e71d3c2c_0_668"/>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Kernel data structure</a:t>
            </a:r>
            <a:endParaRPr b="1" i="0" sz="2700" u="none" cap="none" strike="noStrike">
              <a:solidFill>
                <a:srgbClr val="198754"/>
              </a:solidFill>
              <a:latin typeface="Roboto Slab"/>
              <a:ea typeface="Roboto Slab"/>
              <a:cs typeface="Roboto Slab"/>
              <a:sym typeface="Roboto Slab"/>
            </a:endParaRPr>
          </a:p>
        </p:txBody>
      </p:sp>
      <p:sp>
        <p:nvSpPr>
          <p:cNvPr id="252" name="Google Shape;252;g2e9e71d3c2c_0_668"/>
          <p:cNvSpPr txBox="1"/>
          <p:nvPr/>
        </p:nvSpPr>
        <p:spPr>
          <a:xfrm>
            <a:off x="623775" y="1385050"/>
            <a:ext cx="4220400" cy="4187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b="1" lang="en" sz="1600">
                <a:solidFill>
                  <a:schemeClr val="dk1"/>
                </a:solidFill>
                <a:latin typeface="Merriweather"/>
                <a:ea typeface="Merriweather"/>
                <a:cs typeface="Merriweather"/>
                <a:sym typeface="Merriweather"/>
              </a:rPr>
              <a:t>Stack</a:t>
            </a:r>
            <a:endParaRPr b="1"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600">
                <a:solidFill>
                  <a:schemeClr val="dk1"/>
                </a:solidFill>
                <a:latin typeface="Merriweather"/>
                <a:ea typeface="Merriweather"/>
                <a:cs typeface="Merriweather"/>
                <a:sym typeface="Merriweather"/>
              </a:rPr>
              <a:t>A stack in the context of kernel data structures refers to a collection of elements that maintains </a:t>
            </a:r>
            <a:r>
              <a:rPr lang="en" sz="1600">
                <a:solidFill>
                  <a:schemeClr val="dk1"/>
                </a:solidFill>
                <a:latin typeface="Merriweather"/>
                <a:ea typeface="Merriweather"/>
                <a:cs typeface="Merriweather"/>
                <a:sym typeface="Merriweather"/>
              </a:rPr>
              <a:t>LIFO (Last In, First Out) structures or various kernel operations</a:t>
            </a:r>
            <a:r>
              <a:rPr lang="en" sz="1600">
                <a:solidFill>
                  <a:schemeClr val="dk1"/>
                </a:solidFill>
                <a:latin typeface="Merriweather"/>
                <a:ea typeface="Merriweather"/>
                <a:cs typeface="Merriweather"/>
                <a:sym typeface="Merriweather"/>
              </a:rPr>
              <a:t>.</a:t>
            </a:r>
            <a:endParaRPr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600">
                <a:solidFill>
                  <a:schemeClr val="dk1"/>
                </a:solidFill>
                <a:latin typeface="Merriweather"/>
                <a:ea typeface="Merriweather"/>
                <a:cs typeface="Merriweather"/>
                <a:sym typeface="Merriweather"/>
              </a:rPr>
              <a:t>Stacks are basically u</a:t>
            </a:r>
            <a:r>
              <a:rPr lang="en" sz="1600">
                <a:solidFill>
                  <a:schemeClr val="dk1"/>
                </a:solidFill>
                <a:latin typeface="Merriweather"/>
                <a:ea typeface="Merriweather"/>
                <a:cs typeface="Merriweather"/>
                <a:sym typeface="Merriweather"/>
              </a:rPr>
              <a:t>sed in function calls, interrupt handling, and nested operations.</a:t>
            </a:r>
            <a:endParaRPr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6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None/>
            </a:pPr>
            <a:r>
              <a:t/>
            </a:r>
            <a:endParaRPr sz="1600">
              <a:solidFill>
                <a:schemeClr val="dk1"/>
              </a:solidFill>
              <a:latin typeface="Merriweather"/>
              <a:ea typeface="Merriweather"/>
              <a:cs typeface="Merriweather"/>
              <a:sym typeface="Merriweather"/>
            </a:endParaRPr>
          </a:p>
        </p:txBody>
      </p:sp>
      <p:pic>
        <p:nvPicPr>
          <p:cNvPr id="253" name="Google Shape;253;g2e9e71d3c2c_0_668"/>
          <p:cNvPicPr preferRelativeResize="0"/>
          <p:nvPr/>
        </p:nvPicPr>
        <p:blipFill>
          <a:blip r:embed="rId3">
            <a:alphaModFix/>
          </a:blip>
          <a:stretch>
            <a:fillRect/>
          </a:stretch>
        </p:blipFill>
        <p:spPr>
          <a:xfrm>
            <a:off x="4916950" y="1590125"/>
            <a:ext cx="3995024" cy="265258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2ec140cf938_0_63"/>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59" name="Google Shape;259;g2ec140cf938_0_63"/>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g2ec140cf938_0_63"/>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g2ec140cf938_0_63"/>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Kernel data structure</a:t>
            </a:r>
            <a:endParaRPr b="1" i="0" sz="2700" u="none" cap="none" strike="noStrike">
              <a:solidFill>
                <a:srgbClr val="198754"/>
              </a:solidFill>
              <a:latin typeface="Roboto Slab"/>
              <a:ea typeface="Roboto Slab"/>
              <a:cs typeface="Roboto Slab"/>
              <a:sym typeface="Roboto Slab"/>
            </a:endParaRPr>
          </a:p>
        </p:txBody>
      </p:sp>
      <p:sp>
        <p:nvSpPr>
          <p:cNvPr id="262" name="Google Shape;262;g2ec140cf938_0_63"/>
          <p:cNvSpPr txBox="1"/>
          <p:nvPr/>
        </p:nvSpPr>
        <p:spPr>
          <a:xfrm>
            <a:off x="623775" y="1385050"/>
            <a:ext cx="7720800" cy="2886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000"/>
              </a:spcBef>
              <a:spcAft>
                <a:spcPts val="0"/>
              </a:spcAft>
              <a:buNone/>
            </a:pPr>
            <a:r>
              <a:rPr b="1" lang="en" sz="2100">
                <a:solidFill>
                  <a:schemeClr val="dk1"/>
                </a:solidFill>
                <a:latin typeface="Merriweather"/>
                <a:ea typeface="Merriweather"/>
                <a:cs typeface="Merriweather"/>
                <a:sym typeface="Merriweather"/>
              </a:rPr>
              <a:t>Uses of Stack</a:t>
            </a:r>
            <a:endParaRPr b="1" sz="21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600">
                <a:solidFill>
                  <a:schemeClr val="dk1"/>
                </a:solidFill>
                <a:latin typeface="Merriweather"/>
                <a:ea typeface="Merriweather"/>
                <a:cs typeface="Merriweather"/>
                <a:sym typeface="Merriweather"/>
              </a:rPr>
              <a:t>Stacks are used for managing function calls and local variables within the kernel. The call stack tracks active subroutines and their return addresses, facilitating function execution and nested function calls. Stacks are also used in handling interrupts and managing the context switching of processes.</a:t>
            </a:r>
            <a:endParaRPr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6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None/>
            </a:pPr>
            <a:r>
              <a:t/>
            </a:r>
            <a:endParaRPr sz="1600">
              <a:solidFill>
                <a:schemeClr val="dk1"/>
              </a:solidFill>
              <a:latin typeface="Merriweather"/>
              <a:ea typeface="Merriweather"/>
              <a:cs typeface="Merriweather"/>
              <a:sym typeface="Merriweathe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e9e71d3c2c_0_681"/>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68" name="Google Shape;268;g2e9e71d3c2c_0_681"/>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g2e9e71d3c2c_0_681"/>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g2e9e71d3c2c_0_681"/>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Kernel data structure</a:t>
            </a:r>
            <a:endParaRPr b="1" i="0" sz="2700" u="none" cap="none" strike="noStrike">
              <a:solidFill>
                <a:srgbClr val="198754"/>
              </a:solidFill>
              <a:latin typeface="Roboto Slab"/>
              <a:ea typeface="Roboto Slab"/>
              <a:cs typeface="Roboto Slab"/>
              <a:sym typeface="Roboto Slab"/>
            </a:endParaRPr>
          </a:p>
        </p:txBody>
      </p:sp>
      <p:sp>
        <p:nvSpPr>
          <p:cNvPr id="271" name="Google Shape;271;g2e9e71d3c2c_0_681"/>
          <p:cNvSpPr txBox="1"/>
          <p:nvPr/>
        </p:nvSpPr>
        <p:spPr>
          <a:xfrm>
            <a:off x="610525" y="1159425"/>
            <a:ext cx="4220400" cy="4754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b="1" lang="en" sz="1600">
                <a:solidFill>
                  <a:schemeClr val="dk1"/>
                </a:solidFill>
                <a:latin typeface="Merriweather"/>
                <a:ea typeface="Merriweather"/>
                <a:cs typeface="Merriweather"/>
                <a:sym typeface="Merriweather"/>
              </a:rPr>
              <a:t>Queue</a:t>
            </a:r>
            <a:endParaRPr b="1"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600">
                <a:solidFill>
                  <a:schemeClr val="dk1"/>
                </a:solidFill>
                <a:latin typeface="Merriweather"/>
                <a:ea typeface="Merriweather"/>
                <a:cs typeface="Merriweather"/>
                <a:sym typeface="Merriweather"/>
              </a:rPr>
              <a:t>A stack in the context of kernel data structures refers to a collection of elements that maintains </a:t>
            </a:r>
            <a:r>
              <a:rPr lang="en" sz="1600">
                <a:solidFill>
                  <a:schemeClr val="dk1"/>
                </a:solidFill>
                <a:latin typeface="Merriweather"/>
                <a:ea typeface="Merriweather"/>
                <a:cs typeface="Merriweather"/>
                <a:sym typeface="Merriweather"/>
              </a:rPr>
              <a:t>FIFO (First In, First Out)</a:t>
            </a:r>
            <a:r>
              <a:rPr lang="en" sz="1600">
                <a:solidFill>
                  <a:schemeClr val="dk1"/>
                </a:solidFill>
                <a:latin typeface="Merriweather"/>
                <a:ea typeface="Merriweather"/>
                <a:cs typeface="Merriweather"/>
                <a:sym typeface="Merriweather"/>
              </a:rPr>
              <a:t> structures or various kernel operations.</a:t>
            </a:r>
            <a:endParaRPr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600">
                <a:solidFill>
                  <a:schemeClr val="dk1"/>
                </a:solidFill>
                <a:latin typeface="Merriweather"/>
                <a:ea typeface="Merriweather"/>
                <a:cs typeface="Merriweather"/>
                <a:sym typeface="Merriweather"/>
              </a:rPr>
              <a:t>Queues are basically used </a:t>
            </a:r>
            <a:r>
              <a:rPr lang="en" sz="1600">
                <a:solidFill>
                  <a:schemeClr val="dk1"/>
                </a:solidFill>
                <a:latin typeface="Merriweather"/>
                <a:ea typeface="Merriweather"/>
                <a:cs typeface="Merriweather"/>
                <a:sym typeface="Merriweather"/>
              </a:rPr>
              <a:t>for process scheduling, I/O request handling, and network packet management. It stores elements in the order they are to be processed.</a:t>
            </a:r>
            <a:endParaRPr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6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None/>
            </a:pPr>
            <a:r>
              <a:t/>
            </a:r>
            <a:endParaRPr sz="1600">
              <a:solidFill>
                <a:schemeClr val="dk1"/>
              </a:solidFill>
              <a:latin typeface="Merriweather"/>
              <a:ea typeface="Merriweather"/>
              <a:cs typeface="Merriweather"/>
              <a:sym typeface="Merriweather"/>
            </a:endParaRPr>
          </a:p>
        </p:txBody>
      </p:sp>
      <p:pic>
        <p:nvPicPr>
          <p:cNvPr id="272" name="Google Shape;272;g2e9e71d3c2c_0_681"/>
          <p:cNvPicPr preferRelativeResize="0"/>
          <p:nvPr/>
        </p:nvPicPr>
        <p:blipFill>
          <a:blip r:embed="rId3">
            <a:alphaModFix/>
          </a:blip>
          <a:stretch>
            <a:fillRect/>
          </a:stretch>
        </p:blipFill>
        <p:spPr>
          <a:xfrm>
            <a:off x="4983325" y="1855575"/>
            <a:ext cx="3743275" cy="20061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2ec140cf938_0_72"/>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78" name="Google Shape;278;g2ec140cf938_0_72"/>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g2ec140cf938_0_72"/>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g2ec140cf938_0_72"/>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Kernel data structure</a:t>
            </a:r>
            <a:endParaRPr b="1" i="0" sz="2700" u="none" cap="none" strike="noStrike">
              <a:solidFill>
                <a:srgbClr val="198754"/>
              </a:solidFill>
              <a:latin typeface="Roboto Slab"/>
              <a:ea typeface="Roboto Slab"/>
              <a:cs typeface="Roboto Slab"/>
              <a:sym typeface="Roboto Slab"/>
            </a:endParaRPr>
          </a:p>
        </p:txBody>
      </p:sp>
      <p:sp>
        <p:nvSpPr>
          <p:cNvPr id="281" name="Google Shape;281;g2ec140cf938_0_72"/>
          <p:cNvSpPr txBox="1"/>
          <p:nvPr/>
        </p:nvSpPr>
        <p:spPr>
          <a:xfrm>
            <a:off x="623775" y="1385050"/>
            <a:ext cx="7720800" cy="2603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000"/>
              </a:spcBef>
              <a:spcAft>
                <a:spcPts val="0"/>
              </a:spcAft>
              <a:buNone/>
            </a:pPr>
            <a:r>
              <a:rPr b="1" lang="en" sz="2100">
                <a:solidFill>
                  <a:schemeClr val="dk1"/>
                </a:solidFill>
                <a:latin typeface="Merriweather"/>
                <a:ea typeface="Merriweather"/>
                <a:cs typeface="Merriweather"/>
                <a:sym typeface="Merriweather"/>
              </a:rPr>
              <a:t>Uses of Queue</a:t>
            </a:r>
            <a:endParaRPr b="1" sz="21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600">
                <a:solidFill>
                  <a:schemeClr val="dk1"/>
                </a:solidFill>
                <a:latin typeface="Merriweather"/>
                <a:ea typeface="Merriweather"/>
                <a:cs typeface="Merriweather"/>
                <a:sym typeface="Merriweather"/>
              </a:rPr>
              <a:t>Queues are used in the kernel for scheduling purposes. For instance, they manage processes in a ready queue for CPU scheduling, or in I/O request queues for disk scheduling. They are essential for buffering data in communication systems, such as in network packet handling.</a:t>
            </a:r>
            <a:endParaRPr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6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None/>
            </a:pPr>
            <a:r>
              <a:t/>
            </a:r>
            <a:endParaRPr sz="1600">
              <a:solidFill>
                <a:schemeClr val="dk1"/>
              </a:solidFill>
              <a:latin typeface="Merriweather"/>
              <a:ea typeface="Merriweather"/>
              <a:cs typeface="Merriweather"/>
              <a:sym typeface="Merriweathe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2e9e71d3c2c_0_695"/>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87" name="Google Shape;287;g2e9e71d3c2c_0_695"/>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g2e9e71d3c2c_0_695"/>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g2e9e71d3c2c_0_695"/>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Kernel data structure</a:t>
            </a:r>
            <a:endParaRPr b="1" i="0" sz="2700" u="none" cap="none" strike="noStrike">
              <a:solidFill>
                <a:srgbClr val="198754"/>
              </a:solidFill>
              <a:latin typeface="Roboto Slab"/>
              <a:ea typeface="Roboto Slab"/>
              <a:cs typeface="Roboto Slab"/>
              <a:sym typeface="Roboto Slab"/>
            </a:endParaRPr>
          </a:p>
        </p:txBody>
      </p:sp>
      <p:sp>
        <p:nvSpPr>
          <p:cNvPr id="290" name="Google Shape;290;g2e9e71d3c2c_0_695"/>
          <p:cNvSpPr txBox="1"/>
          <p:nvPr/>
        </p:nvSpPr>
        <p:spPr>
          <a:xfrm>
            <a:off x="610525" y="1159425"/>
            <a:ext cx="3941700" cy="4342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b="1" lang="en" sz="1600">
                <a:solidFill>
                  <a:schemeClr val="dk1"/>
                </a:solidFill>
                <a:latin typeface="Merriweather"/>
                <a:ea typeface="Merriweather"/>
                <a:cs typeface="Merriweather"/>
                <a:sym typeface="Merriweather"/>
              </a:rPr>
              <a:t>Hash Table</a:t>
            </a:r>
            <a:endParaRPr b="1"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600">
                <a:solidFill>
                  <a:schemeClr val="dk1"/>
                </a:solidFill>
                <a:latin typeface="Merriweather"/>
                <a:ea typeface="Merriweather"/>
                <a:cs typeface="Merriweather"/>
                <a:sym typeface="Merriweather"/>
              </a:rPr>
              <a:t>A hash function processes input data to produce a numeric value, which serves as an index to quickly access data in a table or array. This method significantly improves search efficiency, potentially reducing retrieval time to O(1), compared to the O(n) comparisons required for searching through a list of size n. </a:t>
            </a:r>
            <a:endParaRPr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6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None/>
            </a:pPr>
            <a:r>
              <a:t/>
            </a:r>
            <a:endParaRPr sz="1600">
              <a:solidFill>
                <a:schemeClr val="dk1"/>
              </a:solidFill>
              <a:latin typeface="Merriweather"/>
              <a:ea typeface="Merriweather"/>
              <a:cs typeface="Merriweather"/>
              <a:sym typeface="Merriweather"/>
            </a:endParaRPr>
          </a:p>
        </p:txBody>
      </p:sp>
      <p:pic>
        <p:nvPicPr>
          <p:cNvPr id="291" name="Google Shape;291;g2e9e71d3c2c_0_695"/>
          <p:cNvPicPr preferRelativeResize="0"/>
          <p:nvPr/>
        </p:nvPicPr>
        <p:blipFill>
          <a:blip r:embed="rId3">
            <a:alphaModFix/>
          </a:blip>
          <a:stretch>
            <a:fillRect/>
          </a:stretch>
        </p:blipFill>
        <p:spPr>
          <a:xfrm>
            <a:off x="4863875" y="1702850"/>
            <a:ext cx="3743274" cy="23133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2ec140cf938_0_83"/>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97" name="Google Shape;297;g2ec140cf938_0_83"/>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g2ec140cf938_0_83"/>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g2ec140cf938_0_83"/>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Kernel data structure</a:t>
            </a:r>
            <a:endParaRPr b="1" i="0" sz="2700" u="none" cap="none" strike="noStrike">
              <a:solidFill>
                <a:srgbClr val="198754"/>
              </a:solidFill>
              <a:latin typeface="Roboto Slab"/>
              <a:ea typeface="Roboto Slab"/>
              <a:cs typeface="Roboto Slab"/>
              <a:sym typeface="Roboto Slab"/>
            </a:endParaRPr>
          </a:p>
        </p:txBody>
      </p:sp>
      <p:sp>
        <p:nvSpPr>
          <p:cNvPr id="300" name="Google Shape;300;g2ec140cf938_0_83"/>
          <p:cNvSpPr txBox="1"/>
          <p:nvPr/>
        </p:nvSpPr>
        <p:spPr>
          <a:xfrm>
            <a:off x="623775" y="1385050"/>
            <a:ext cx="7720800" cy="2886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000"/>
              </a:spcBef>
              <a:spcAft>
                <a:spcPts val="0"/>
              </a:spcAft>
              <a:buNone/>
            </a:pPr>
            <a:r>
              <a:rPr b="1" lang="en" sz="2100">
                <a:solidFill>
                  <a:schemeClr val="dk1"/>
                </a:solidFill>
                <a:latin typeface="Merriweather"/>
                <a:ea typeface="Merriweather"/>
                <a:cs typeface="Merriweather"/>
                <a:sym typeface="Merriweather"/>
              </a:rPr>
              <a:t>Uses of Hash Map </a:t>
            </a:r>
            <a:endParaRPr b="1" sz="21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600">
                <a:solidFill>
                  <a:schemeClr val="dk1"/>
                </a:solidFill>
                <a:latin typeface="Merriweather"/>
                <a:ea typeface="Merriweather"/>
                <a:cs typeface="Merriweather"/>
                <a:sym typeface="Merriweather"/>
              </a:rPr>
              <a:t>Hash maps are used in the kernel for fast data lookup. Examples include managing file descriptors, routing tables in networking, and caches for virtual memory page tables. They provide quick access to data through hashing techniques, which is crucial for performance in various kernel operations.</a:t>
            </a:r>
            <a:endParaRPr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6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None/>
            </a:pPr>
            <a:r>
              <a:t/>
            </a:r>
            <a:endParaRPr sz="1600">
              <a:solidFill>
                <a:schemeClr val="dk1"/>
              </a:solidFill>
              <a:latin typeface="Merriweather"/>
              <a:ea typeface="Merriweather"/>
              <a:cs typeface="Merriweather"/>
              <a:sym typeface="Merriweathe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2e9e71d3c2c_0_706"/>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06" name="Google Shape;306;g2e9e71d3c2c_0_706"/>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g2e9e71d3c2c_0_706"/>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g2e9e71d3c2c_0_706"/>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Kernel data structure</a:t>
            </a:r>
            <a:endParaRPr b="1" i="0" sz="2700" u="none" cap="none" strike="noStrike">
              <a:solidFill>
                <a:srgbClr val="198754"/>
              </a:solidFill>
              <a:latin typeface="Roboto Slab"/>
              <a:ea typeface="Roboto Slab"/>
              <a:cs typeface="Roboto Slab"/>
              <a:sym typeface="Roboto Slab"/>
            </a:endParaRPr>
          </a:p>
        </p:txBody>
      </p:sp>
      <p:sp>
        <p:nvSpPr>
          <p:cNvPr id="309" name="Google Shape;309;g2e9e71d3c2c_0_706"/>
          <p:cNvSpPr txBox="1"/>
          <p:nvPr/>
        </p:nvSpPr>
        <p:spPr>
          <a:xfrm>
            <a:off x="610525" y="1159425"/>
            <a:ext cx="4273500" cy="3931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b="1" lang="en" sz="1600">
                <a:solidFill>
                  <a:schemeClr val="dk1"/>
                </a:solidFill>
                <a:latin typeface="Merriweather"/>
                <a:ea typeface="Merriweather"/>
                <a:cs typeface="Merriweather"/>
                <a:sym typeface="Merriweather"/>
              </a:rPr>
              <a:t>Tree</a:t>
            </a:r>
            <a:endParaRPr b="1"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600">
                <a:solidFill>
                  <a:schemeClr val="dk1"/>
                </a:solidFill>
                <a:latin typeface="Merriweather"/>
                <a:ea typeface="Merriweather"/>
                <a:cs typeface="Merriweather"/>
                <a:sym typeface="Merriweather"/>
              </a:rPr>
              <a:t>A tree is a data structure that can be used to represent data hierarchically. Data values in a tree structure are linked through parent–child relationships. In a general tree, a parent may have an unlimited number of children. In a binary tree, a parent may have at most two children, which we term the left child and the right child.</a:t>
            </a:r>
            <a:endParaRPr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6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None/>
            </a:pPr>
            <a:r>
              <a:rPr lang="en" sz="1600">
                <a:solidFill>
                  <a:schemeClr val="dk1"/>
                </a:solidFill>
                <a:latin typeface="Merriweather"/>
                <a:ea typeface="Merriweather"/>
                <a:cs typeface="Merriweather"/>
                <a:sym typeface="Merriweather"/>
              </a:rPr>
              <a:t> </a:t>
            </a:r>
            <a:endParaRPr sz="1600">
              <a:solidFill>
                <a:schemeClr val="dk1"/>
              </a:solidFill>
              <a:latin typeface="Merriweather"/>
              <a:ea typeface="Merriweather"/>
              <a:cs typeface="Merriweather"/>
              <a:sym typeface="Merriweather"/>
            </a:endParaRPr>
          </a:p>
        </p:txBody>
      </p:sp>
      <p:pic>
        <p:nvPicPr>
          <p:cNvPr id="310" name="Google Shape;310;g2e9e71d3c2c_0_706"/>
          <p:cNvPicPr preferRelativeResize="0"/>
          <p:nvPr/>
        </p:nvPicPr>
        <p:blipFill>
          <a:blip r:embed="rId3">
            <a:alphaModFix/>
          </a:blip>
          <a:stretch>
            <a:fillRect/>
          </a:stretch>
        </p:blipFill>
        <p:spPr>
          <a:xfrm>
            <a:off x="5421250" y="1377825"/>
            <a:ext cx="2585544" cy="28942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2ec140cf938_0_92"/>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16" name="Google Shape;316;g2ec140cf938_0_92"/>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g2ec140cf938_0_92"/>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g2ec140cf938_0_92"/>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Kernel data structure</a:t>
            </a:r>
            <a:endParaRPr b="1" i="0" sz="2700" u="none" cap="none" strike="noStrike">
              <a:solidFill>
                <a:srgbClr val="198754"/>
              </a:solidFill>
              <a:latin typeface="Roboto Slab"/>
              <a:ea typeface="Roboto Slab"/>
              <a:cs typeface="Roboto Slab"/>
              <a:sym typeface="Roboto Slab"/>
            </a:endParaRPr>
          </a:p>
        </p:txBody>
      </p:sp>
      <p:sp>
        <p:nvSpPr>
          <p:cNvPr id="319" name="Google Shape;319;g2ec140cf938_0_92"/>
          <p:cNvSpPr txBox="1"/>
          <p:nvPr/>
        </p:nvSpPr>
        <p:spPr>
          <a:xfrm>
            <a:off x="623775" y="1385050"/>
            <a:ext cx="7720800" cy="2886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000"/>
              </a:spcBef>
              <a:spcAft>
                <a:spcPts val="0"/>
              </a:spcAft>
              <a:buNone/>
            </a:pPr>
            <a:r>
              <a:rPr b="1" lang="en" sz="2100">
                <a:solidFill>
                  <a:schemeClr val="dk1"/>
                </a:solidFill>
                <a:latin typeface="Merriweather"/>
                <a:ea typeface="Merriweather"/>
                <a:cs typeface="Merriweather"/>
                <a:sym typeface="Merriweather"/>
              </a:rPr>
              <a:t>Uses of Tree </a:t>
            </a:r>
            <a:endParaRPr b="1" sz="21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600">
                <a:solidFill>
                  <a:schemeClr val="dk1"/>
                </a:solidFill>
                <a:latin typeface="Merriweather"/>
                <a:ea typeface="Merriweather"/>
                <a:cs typeface="Merriweather"/>
                <a:sym typeface="Merriweather"/>
              </a:rPr>
              <a:t>Trees are used in the kernel for organizing hierarchical data. Examples include directory structures in file systems (e.g., inode trees), managing process hierarchies, and implementing balanced trees (like red-black trees) for efficient scheduling algorithms and memory management structures.</a:t>
            </a:r>
            <a:endParaRPr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6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None/>
            </a:pPr>
            <a:r>
              <a:t/>
            </a:r>
            <a:endParaRPr sz="1600">
              <a:solidFill>
                <a:schemeClr val="dk1"/>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3"/>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84" name="Google Shape;84;p3"/>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3"/>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What is </a:t>
            </a:r>
            <a:r>
              <a:rPr b="1" lang="en" sz="2700">
                <a:solidFill>
                  <a:srgbClr val="198754"/>
                </a:solidFill>
              </a:rPr>
              <a:t>Kernel </a:t>
            </a:r>
            <a:r>
              <a:rPr b="1" i="0" lang="en" sz="2700" u="none" cap="none" strike="noStrike">
                <a:solidFill>
                  <a:srgbClr val="198754"/>
                </a:solidFill>
                <a:latin typeface="Roboto Slab"/>
                <a:ea typeface="Roboto Slab"/>
                <a:cs typeface="Roboto Slab"/>
                <a:sym typeface="Roboto Slab"/>
              </a:rPr>
              <a:t>?</a:t>
            </a:r>
            <a:endParaRPr b="1" i="0" sz="2700" u="none" cap="none" strike="noStrike">
              <a:solidFill>
                <a:srgbClr val="198754"/>
              </a:solidFill>
              <a:latin typeface="Roboto Slab"/>
              <a:ea typeface="Roboto Slab"/>
              <a:cs typeface="Roboto Slab"/>
              <a:sym typeface="Roboto Slab"/>
            </a:endParaRPr>
          </a:p>
        </p:txBody>
      </p:sp>
      <p:sp>
        <p:nvSpPr>
          <p:cNvPr id="87" name="Google Shape;87;p3"/>
          <p:cNvSpPr txBox="1"/>
          <p:nvPr/>
        </p:nvSpPr>
        <p:spPr>
          <a:xfrm>
            <a:off x="663575" y="1475050"/>
            <a:ext cx="4684800" cy="21303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000"/>
              </a:spcBef>
              <a:spcAft>
                <a:spcPts val="1000"/>
              </a:spcAft>
              <a:buNone/>
            </a:pPr>
            <a:r>
              <a:rPr lang="en" sz="1600">
                <a:solidFill>
                  <a:schemeClr val="dk1"/>
                </a:solidFill>
                <a:latin typeface="Merriweather"/>
                <a:ea typeface="Merriweather"/>
                <a:cs typeface="Merriweather"/>
                <a:sym typeface="Merriweather"/>
              </a:rPr>
              <a:t>The kernel is the core component of an operating system. It is responsible for managing the system's resources and facilitating communication between hardware and software components. The kernel acts as a bridge between applications and the physical hardware of a computer</a:t>
            </a:r>
            <a:endParaRPr i="0" sz="1600" u="none" cap="none" strike="noStrike">
              <a:solidFill>
                <a:schemeClr val="dk1"/>
              </a:solidFill>
              <a:latin typeface="Merriweather"/>
              <a:ea typeface="Merriweather"/>
              <a:cs typeface="Merriweather"/>
              <a:sym typeface="Merriweather"/>
            </a:endParaRPr>
          </a:p>
        </p:txBody>
      </p:sp>
      <p:pic>
        <p:nvPicPr>
          <p:cNvPr id="88" name="Google Shape;88;p3"/>
          <p:cNvPicPr preferRelativeResize="0"/>
          <p:nvPr/>
        </p:nvPicPr>
        <p:blipFill>
          <a:blip r:embed="rId3">
            <a:alphaModFix/>
          </a:blip>
          <a:stretch>
            <a:fillRect/>
          </a:stretch>
        </p:blipFill>
        <p:spPr>
          <a:xfrm>
            <a:off x="5658200" y="1365003"/>
            <a:ext cx="3068402" cy="2413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2e9e71d3c2c_0_71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25" name="Google Shape;325;g2e9e71d3c2c_0_71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g2e9e71d3c2c_0_717"/>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g2e9e71d3c2c_0_717"/>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Kernel data structure</a:t>
            </a:r>
            <a:endParaRPr b="1" i="0" sz="2700" u="none" cap="none" strike="noStrike">
              <a:solidFill>
                <a:srgbClr val="198754"/>
              </a:solidFill>
              <a:latin typeface="Roboto Slab"/>
              <a:ea typeface="Roboto Slab"/>
              <a:cs typeface="Roboto Slab"/>
              <a:sym typeface="Roboto Slab"/>
            </a:endParaRPr>
          </a:p>
        </p:txBody>
      </p:sp>
      <p:sp>
        <p:nvSpPr>
          <p:cNvPr id="328" name="Google Shape;328;g2e9e71d3c2c_0_717"/>
          <p:cNvSpPr txBox="1"/>
          <p:nvPr/>
        </p:nvSpPr>
        <p:spPr>
          <a:xfrm>
            <a:off x="610525" y="1312375"/>
            <a:ext cx="4074300" cy="2798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b="1" lang="en" sz="1600">
                <a:solidFill>
                  <a:schemeClr val="dk1"/>
                </a:solidFill>
                <a:latin typeface="Merriweather"/>
                <a:ea typeface="Merriweather"/>
                <a:cs typeface="Merriweather"/>
                <a:sym typeface="Merriweather"/>
              </a:rPr>
              <a:t>Bitmaps</a:t>
            </a:r>
            <a:endParaRPr b="1"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600">
                <a:solidFill>
                  <a:schemeClr val="dk1"/>
                </a:solidFill>
                <a:latin typeface="Merriweather"/>
                <a:ea typeface="Merriweather"/>
                <a:cs typeface="Merriweather"/>
                <a:sym typeface="Merriweather"/>
              </a:rPr>
              <a:t>A bitmap  is a string of n binary digits that can be used to represent the status of n items. It is used in memory management, file systems, and process ID tracking.</a:t>
            </a:r>
            <a:endParaRPr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600">
                <a:solidFill>
                  <a:schemeClr val="dk1"/>
                </a:solidFill>
                <a:latin typeface="Merriweather"/>
                <a:ea typeface="Merriweather"/>
                <a:cs typeface="Merriweather"/>
                <a:sym typeface="Merriweather"/>
              </a:rPr>
              <a:t> </a:t>
            </a:r>
            <a:endParaRPr sz="16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None/>
            </a:pPr>
            <a:r>
              <a:rPr lang="en" sz="1600">
                <a:solidFill>
                  <a:schemeClr val="dk1"/>
                </a:solidFill>
                <a:latin typeface="Merriweather"/>
                <a:ea typeface="Merriweather"/>
                <a:cs typeface="Merriweather"/>
                <a:sym typeface="Merriweather"/>
              </a:rPr>
              <a:t> </a:t>
            </a:r>
            <a:endParaRPr sz="1600">
              <a:solidFill>
                <a:schemeClr val="dk1"/>
              </a:solidFill>
              <a:latin typeface="Merriweather"/>
              <a:ea typeface="Merriweather"/>
              <a:cs typeface="Merriweather"/>
              <a:sym typeface="Merriweather"/>
            </a:endParaRPr>
          </a:p>
        </p:txBody>
      </p:sp>
      <p:pic>
        <p:nvPicPr>
          <p:cNvPr id="329" name="Google Shape;329;g2e9e71d3c2c_0_717"/>
          <p:cNvPicPr preferRelativeResize="0"/>
          <p:nvPr/>
        </p:nvPicPr>
        <p:blipFill>
          <a:blip r:embed="rId3">
            <a:alphaModFix/>
          </a:blip>
          <a:stretch>
            <a:fillRect/>
          </a:stretch>
        </p:blipFill>
        <p:spPr>
          <a:xfrm>
            <a:off x="4844200" y="1458350"/>
            <a:ext cx="4142799" cy="17674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2ec140cf938_0_101"/>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35" name="Google Shape;335;g2ec140cf938_0_101"/>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g2ec140cf938_0_101"/>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g2ec140cf938_0_101"/>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Kernel data structure</a:t>
            </a:r>
            <a:endParaRPr b="1" i="0" sz="2700" u="none" cap="none" strike="noStrike">
              <a:solidFill>
                <a:srgbClr val="198754"/>
              </a:solidFill>
              <a:latin typeface="Roboto Slab"/>
              <a:ea typeface="Roboto Slab"/>
              <a:cs typeface="Roboto Slab"/>
              <a:sym typeface="Roboto Slab"/>
            </a:endParaRPr>
          </a:p>
        </p:txBody>
      </p:sp>
      <p:sp>
        <p:nvSpPr>
          <p:cNvPr id="338" name="Google Shape;338;g2ec140cf938_0_101"/>
          <p:cNvSpPr txBox="1"/>
          <p:nvPr/>
        </p:nvSpPr>
        <p:spPr>
          <a:xfrm>
            <a:off x="623775" y="1385050"/>
            <a:ext cx="7720800" cy="2886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000"/>
              </a:spcBef>
              <a:spcAft>
                <a:spcPts val="0"/>
              </a:spcAft>
              <a:buNone/>
            </a:pPr>
            <a:r>
              <a:rPr b="1" lang="en" sz="2100">
                <a:solidFill>
                  <a:schemeClr val="dk1"/>
                </a:solidFill>
                <a:latin typeface="Merriweather"/>
                <a:ea typeface="Merriweather"/>
                <a:cs typeface="Merriweather"/>
                <a:sym typeface="Merriweather"/>
              </a:rPr>
              <a:t>Uses of Bitmap </a:t>
            </a:r>
            <a:endParaRPr b="1" sz="21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600">
                <a:solidFill>
                  <a:schemeClr val="dk1"/>
                </a:solidFill>
                <a:latin typeface="Merriweather"/>
                <a:ea typeface="Merriweather"/>
                <a:cs typeface="Merriweather"/>
                <a:sym typeface="Merriweather"/>
              </a:rPr>
              <a:t>Bitmaps are used for efficient resource tracking in the kernel. They are commonly used in memory management for tracking free and used memory blocks, managing block allocation in file systems, and keeping track of active or inactive processes. Bitmaps provide a compact and fast way to manage large sets of binary states.</a:t>
            </a:r>
            <a:endParaRPr sz="16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6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None/>
            </a:pPr>
            <a:r>
              <a:t/>
            </a:r>
            <a:endParaRPr sz="1600">
              <a:solidFill>
                <a:schemeClr val="dk1"/>
              </a:solidFill>
              <a:latin typeface="Merriweather"/>
              <a:ea typeface="Merriweather"/>
              <a:cs typeface="Merriweather"/>
              <a:sym typeface="Merriweathe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2ec140cf938_0_110"/>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44" name="Google Shape;344;g2ec140cf938_0_110"/>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g2ec140cf938_0_110"/>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g2ec140cf938_0_110"/>
          <p:cNvSpPr txBox="1"/>
          <p:nvPr>
            <p:ph idx="4294967295" type="ctrTitle"/>
          </p:nvPr>
        </p:nvSpPr>
        <p:spPr>
          <a:xfrm>
            <a:off x="441675" y="356225"/>
            <a:ext cx="8284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Advantages of using </a:t>
            </a:r>
            <a:r>
              <a:rPr b="1" lang="en" sz="2700">
                <a:solidFill>
                  <a:srgbClr val="198754"/>
                </a:solidFill>
              </a:rPr>
              <a:t>Kernel data structures</a:t>
            </a:r>
            <a:endParaRPr b="1" i="0" sz="2700" u="none" cap="none" strike="noStrike">
              <a:solidFill>
                <a:srgbClr val="198754"/>
              </a:solidFill>
              <a:latin typeface="Roboto Slab"/>
              <a:ea typeface="Roboto Slab"/>
              <a:cs typeface="Roboto Slab"/>
              <a:sym typeface="Roboto Slab"/>
            </a:endParaRPr>
          </a:p>
        </p:txBody>
      </p:sp>
      <p:sp>
        <p:nvSpPr>
          <p:cNvPr id="347" name="Google Shape;347;g2ec140cf938_0_110"/>
          <p:cNvSpPr txBox="1"/>
          <p:nvPr/>
        </p:nvSpPr>
        <p:spPr>
          <a:xfrm>
            <a:off x="592425" y="1188075"/>
            <a:ext cx="7720800" cy="3703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b="1" lang="en" sz="1900">
                <a:solidFill>
                  <a:schemeClr val="dk1"/>
                </a:solidFill>
                <a:latin typeface="Merriweather"/>
                <a:ea typeface="Merriweather"/>
                <a:cs typeface="Merriweather"/>
                <a:sym typeface="Merriweather"/>
              </a:rPr>
              <a:t>List</a:t>
            </a:r>
            <a:endParaRPr b="1" sz="19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700">
                <a:solidFill>
                  <a:schemeClr val="dk1"/>
                </a:solidFill>
                <a:latin typeface="Merriweather"/>
                <a:ea typeface="Merriweather"/>
                <a:cs typeface="Merriweather"/>
                <a:sym typeface="Merriweather"/>
              </a:rPr>
              <a:t>Dynamic Size: Lists can grow and shrink dynamically, making them suitable for managing collections of varying sizes, such as process control blocks or device queues.</a:t>
            </a:r>
            <a:endParaRPr sz="17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700">
                <a:solidFill>
                  <a:schemeClr val="dk1"/>
                </a:solidFill>
                <a:latin typeface="Merriweather"/>
                <a:ea typeface="Merriweather"/>
                <a:cs typeface="Merriweather"/>
                <a:sym typeface="Merriweather"/>
              </a:rPr>
              <a:t>Ease of Insertion/Deletion: Adding or removing elements is efficient, especially when dealing with frequent insertions or deletions, as lists do not require shifting elements like arrays.</a:t>
            </a:r>
            <a:endParaRPr sz="17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700">
                <a:solidFill>
                  <a:schemeClr val="dk1"/>
                </a:solidFill>
                <a:latin typeface="Merriweather"/>
                <a:ea typeface="Merriweather"/>
                <a:cs typeface="Merriweather"/>
                <a:sym typeface="Merriweather"/>
              </a:rPr>
              <a:t>Flexibility: Lists can easily represent complex relationships and structures, like linked lists or doubly linked lists.</a:t>
            </a:r>
            <a:endParaRPr sz="17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None/>
            </a:pPr>
            <a:r>
              <a:t/>
            </a:r>
            <a:endParaRPr sz="1700">
              <a:solidFill>
                <a:schemeClr val="dk1"/>
              </a:solidFill>
              <a:latin typeface="Merriweather"/>
              <a:ea typeface="Merriweather"/>
              <a:cs typeface="Merriweather"/>
              <a:sym typeface="Merriweathe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2ec140cf938_0_119"/>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53" name="Google Shape;353;g2ec140cf938_0_119"/>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g2ec140cf938_0_119"/>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g2ec140cf938_0_119"/>
          <p:cNvSpPr txBox="1"/>
          <p:nvPr>
            <p:ph idx="4294967295" type="ctrTitle"/>
          </p:nvPr>
        </p:nvSpPr>
        <p:spPr>
          <a:xfrm>
            <a:off x="441675" y="356225"/>
            <a:ext cx="8284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Advantages of using Kernel data structures</a:t>
            </a:r>
            <a:endParaRPr b="1" i="0" sz="2700" u="none" cap="none" strike="noStrike">
              <a:solidFill>
                <a:srgbClr val="198754"/>
              </a:solidFill>
              <a:latin typeface="Roboto Slab"/>
              <a:ea typeface="Roboto Slab"/>
              <a:cs typeface="Roboto Slab"/>
              <a:sym typeface="Roboto Slab"/>
            </a:endParaRPr>
          </a:p>
        </p:txBody>
      </p:sp>
      <p:sp>
        <p:nvSpPr>
          <p:cNvPr id="356" name="Google Shape;356;g2ec140cf938_0_119"/>
          <p:cNvSpPr txBox="1"/>
          <p:nvPr/>
        </p:nvSpPr>
        <p:spPr>
          <a:xfrm>
            <a:off x="592425" y="1188075"/>
            <a:ext cx="7720800" cy="3831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b="1" lang="en" sz="1900">
                <a:solidFill>
                  <a:schemeClr val="dk1"/>
                </a:solidFill>
                <a:latin typeface="Merriweather"/>
                <a:ea typeface="Merriweather"/>
                <a:cs typeface="Merriweather"/>
                <a:sym typeface="Merriweather"/>
              </a:rPr>
              <a:t>Queue</a:t>
            </a:r>
            <a:endParaRPr b="1" sz="19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700">
                <a:solidFill>
                  <a:schemeClr val="dk1"/>
                </a:solidFill>
                <a:latin typeface="Merriweather"/>
                <a:ea typeface="Merriweather"/>
                <a:cs typeface="Merriweather"/>
                <a:sym typeface="Merriweather"/>
              </a:rPr>
              <a:t>Order Maintenance: Queues maintain the order of elements in a FIFO manner, which is essential for fair scheduling and task management.</a:t>
            </a:r>
            <a:endParaRPr sz="17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700">
                <a:solidFill>
                  <a:schemeClr val="dk1"/>
                </a:solidFill>
                <a:latin typeface="Merriweather"/>
                <a:ea typeface="Merriweather"/>
                <a:cs typeface="Merriweather"/>
                <a:sym typeface="Merriweather"/>
              </a:rPr>
              <a:t>Efficient Resource Management: Useful for managing tasks and I/O requests in an orderly fashion, ensuring resources are allocated and processes are executed in the correct order.</a:t>
            </a:r>
            <a:endParaRPr sz="17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700">
                <a:solidFill>
                  <a:schemeClr val="dk1"/>
                </a:solidFill>
                <a:latin typeface="Merriweather"/>
                <a:ea typeface="Merriweather"/>
                <a:cs typeface="Merriweather"/>
                <a:sym typeface="Merriweather"/>
              </a:rPr>
              <a:t>Buffering: Ideal for buffering data in communication systems, such as network packets, ensuring data is processed in the order it arrives.</a:t>
            </a:r>
            <a:endParaRPr sz="17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7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None/>
            </a:pPr>
            <a:r>
              <a:t/>
            </a:r>
            <a:endParaRPr sz="1700">
              <a:solidFill>
                <a:schemeClr val="dk1"/>
              </a:solidFill>
              <a:latin typeface="Merriweather"/>
              <a:ea typeface="Merriweather"/>
              <a:cs typeface="Merriweather"/>
              <a:sym typeface="Merriweathe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2ec140cf938_0_128"/>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62" name="Google Shape;362;g2ec140cf938_0_128"/>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g2ec140cf938_0_128"/>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g2ec140cf938_0_128"/>
          <p:cNvSpPr txBox="1"/>
          <p:nvPr>
            <p:ph idx="4294967295" type="ctrTitle"/>
          </p:nvPr>
        </p:nvSpPr>
        <p:spPr>
          <a:xfrm>
            <a:off x="441675" y="356225"/>
            <a:ext cx="8284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Advantages of using Kernel data structures</a:t>
            </a:r>
            <a:endParaRPr b="1" i="0" sz="2700" u="none" cap="none" strike="noStrike">
              <a:solidFill>
                <a:srgbClr val="198754"/>
              </a:solidFill>
              <a:latin typeface="Roboto Slab"/>
              <a:ea typeface="Roboto Slab"/>
              <a:cs typeface="Roboto Slab"/>
              <a:sym typeface="Roboto Slab"/>
            </a:endParaRPr>
          </a:p>
        </p:txBody>
      </p:sp>
      <p:sp>
        <p:nvSpPr>
          <p:cNvPr id="365" name="Google Shape;365;g2ec140cf938_0_128"/>
          <p:cNvSpPr txBox="1"/>
          <p:nvPr/>
        </p:nvSpPr>
        <p:spPr>
          <a:xfrm>
            <a:off x="592425" y="1188075"/>
            <a:ext cx="7720800" cy="3831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b="1" lang="en" sz="1900">
                <a:solidFill>
                  <a:schemeClr val="dk1"/>
                </a:solidFill>
                <a:latin typeface="Merriweather"/>
                <a:ea typeface="Merriweather"/>
                <a:cs typeface="Merriweather"/>
                <a:sym typeface="Merriweather"/>
              </a:rPr>
              <a:t>Stack</a:t>
            </a:r>
            <a:endParaRPr b="1" sz="19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700">
                <a:solidFill>
                  <a:schemeClr val="dk1"/>
                </a:solidFill>
                <a:latin typeface="Merriweather"/>
                <a:ea typeface="Merriweather"/>
                <a:cs typeface="Merriweather"/>
                <a:sym typeface="Merriweather"/>
              </a:rPr>
              <a:t>LIFO Access: The Last-In-First-Out nature is perfect for managing nested operations, such as function calls and recursive algorithms.</a:t>
            </a:r>
            <a:endParaRPr sz="17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700">
                <a:solidFill>
                  <a:schemeClr val="dk1"/>
                </a:solidFill>
                <a:latin typeface="Merriweather"/>
                <a:ea typeface="Merriweather"/>
                <a:cs typeface="Merriweather"/>
                <a:sym typeface="Merriweather"/>
              </a:rPr>
              <a:t>Memory Management: Useful for tracking function calls and local variables, making it easy to manage and clean up after functions complete.</a:t>
            </a:r>
            <a:endParaRPr sz="17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700">
                <a:solidFill>
                  <a:schemeClr val="dk1"/>
                </a:solidFill>
                <a:latin typeface="Merriweather"/>
                <a:ea typeface="Merriweather"/>
                <a:cs typeface="Merriweather"/>
                <a:sym typeface="Merriweather"/>
              </a:rPr>
              <a:t>Interrupt Handling: Efficiently handles nested interrupts and context switches, maintaining system stability.</a:t>
            </a:r>
            <a:endParaRPr sz="17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7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None/>
            </a:pPr>
            <a:r>
              <a:t/>
            </a:r>
            <a:endParaRPr sz="1700">
              <a:solidFill>
                <a:schemeClr val="dk1"/>
              </a:solidFill>
              <a:latin typeface="Merriweather"/>
              <a:ea typeface="Merriweather"/>
              <a:cs typeface="Merriweather"/>
              <a:sym typeface="Merriweathe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g2ec140cf938_0_140"/>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71" name="Google Shape;371;g2ec140cf938_0_140"/>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g2ec140cf938_0_140"/>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g2ec140cf938_0_140"/>
          <p:cNvSpPr txBox="1"/>
          <p:nvPr>
            <p:ph idx="4294967295" type="ctrTitle"/>
          </p:nvPr>
        </p:nvSpPr>
        <p:spPr>
          <a:xfrm>
            <a:off x="441675" y="356225"/>
            <a:ext cx="8284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Advantages of using Kernel data structures</a:t>
            </a:r>
            <a:endParaRPr b="1" i="0" sz="2700" u="none" cap="none" strike="noStrike">
              <a:solidFill>
                <a:srgbClr val="198754"/>
              </a:solidFill>
              <a:latin typeface="Roboto Slab"/>
              <a:ea typeface="Roboto Slab"/>
              <a:cs typeface="Roboto Slab"/>
              <a:sym typeface="Roboto Slab"/>
            </a:endParaRPr>
          </a:p>
        </p:txBody>
      </p:sp>
      <p:sp>
        <p:nvSpPr>
          <p:cNvPr id="374" name="Google Shape;374;g2ec140cf938_0_140"/>
          <p:cNvSpPr txBox="1"/>
          <p:nvPr/>
        </p:nvSpPr>
        <p:spPr>
          <a:xfrm>
            <a:off x="592425" y="1188075"/>
            <a:ext cx="7720800" cy="4260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b="1" lang="en" sz="1900">
                <a:solidFill>
                  <a:schemeClr val="dk1"/>
                </a:solidFill>
                <a:latin typeface="Merriweather"/>
                <a:ea typeface="Merriweather"/>
                <a:cs typeface="Merriweather"/>
                <a:sym typeface="Merriweather"/>
              </a:rPr>
              <a:t>HashMap</a:t>
            </a:r>
            <a:endParaRPr b="1" sz="19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700">
                <a:solidFill>
                  <a:schemeClr val="dk1"/>
                </a:solidFill>
                <a:latin typeface="Merriweather"/>
                <a:ea typeface="Merriweather"/>
                <a:cs typeface="Merriweather"/>
                <a:sym typeface="Merriweather"/>
              </a:rPr>
              <a:t>Fast Access: Provides constant time complexity (O(1)) for lookups, insertions, and deletions, making it highly efficient for data retrieval.</a:t>
            </a:r>
            <a:endParaRPr sz="17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700">
                <a:solidFill>
                  <a:schemeClr val="dk1"/>
                </a:solidFill>
                <a:latin typeface="Merriweather"/>
                <a:ea typeface="Merriweather"/>
                <a:cs typeface="Merriweather"/>
                <a:sym typeface="Merriweather"/>
              </a:rPr>
              <a:t>Efficient Data Management: Suitable for managing large datasets where quick access is necessary, such as routing tables or file descriptors.</a:t>
            </a:r>
            <a:endParaRPr sz="17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700">
                <a:solidFill>
                  <a:schemeClr val="dk1"/>
                </a:solidFill>
                <a:latin typeface="Merriweather"/>
                <a:ea typeface="Merriweather"/>
                <a:cs typeface="Merriweather"/>
                <a:sym typeface="Merriweather"/>
              </a:rPr>
              <a:t>Scalability: Can handle large volumes of data without significant performance degradation.</a:t>
            </a:r>
            <a:endParaRPr sz="17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7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7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None/>
            </a:pPr>
            <a:r>
              <a:t/>
            </a:r>
            <a:endParaRPr sz="1700">
              <a:solidFill>
                <a:schemeClr val="dk1"/>
              </a:solidFill>
              <a:latin typeface="Merriweather"/>
              <a:ea typeface="Merriweather"/>
              <a:cs typeface="Merriweather"/>
              <a:sym typeface="Merriweathe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2ec140cf938_0_149"/>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80" name="Google Shape;380;g2ec140cf938_0_149"/>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g2ec140cf938_0_149"/>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g2ec140cf938_0_149"/>
          <p:cNvSpPr txBox="1"/>
          <p:nvPr>
            <p:ph idx="4294967295" type="ctrTitle"/>
          </p:nvPr>
        </p:nvSpPr>
        <p:spPr>
          <a:xfrm>
            <a:off x="441675" y="356225"/>
            <a:ext cx="8284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Advantages of using Kernel data structures</a:t>
            </a:r>
            <a:endParaRPr b="1" i="0" sz="2700" u="none" cap="none" strike="noStrike">
              <a:solidFill>
                <a:srgbClr val="198754"/>
              </a:solidFill>
              <a:latin typeface="Roboto Slab"/>
              <a:ea typeface="Roboto Slab"/>
              <a:cs typeface="Roboto Slab"/>
              <a:sym typeface="Roboto Slab"/>
            </a:endParaRPr>
          </a:p>
        </p:txBody>
      </p:sp>
      <p:sp>
        <p:nvSpPr>
          <p:cNvPr id="383" name="Google Shape;383;g2ec140cf938_0_149"/>
          <p:cNvSpPr txBox="1"/>
          <p:nvPr/>
        </p:nvSpPr>
        <p:spPr>
          <a:xfrm>
            <a:off x="592425" y="1188075"/>
            <a:ext cx="7720800" cy="4260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b="1" lang="en" sz="1900">
                <a:solidFill>
                  <a:schemeClr val="dk1"/>
                </a:solidFill>
                <a:latin typeface="Merriweather"/>
                <a:ea typeface="Merriweather"/>
                <a:cs typeface="Merriweather"/>
                <a:sym typeface="Merriweather"/>
              </a:rPr>
              <a:t>Tree</a:t>
            </a:r>
            <a:endParaRPr b="1" sz="19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700">
                <a:solidFill>
                  <a:schemeClr val="dk1"/>
                </a:solidFill>
                <a:latin typeface="Merriweather"/>
                <a:ea typeface="Merriweather"/>
                <a:cs typeface="Merriweather"/>
                <a:sym typeface="Merriweather"/>
              </a:rPr>
              <a:t>Hierarchical Organization: Perfect for representing hierarchical data, such as file systems and process trees.</a:t>
            </a:r>
            <a:endParaRPr sz="17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700">
                <a:solidFill>
                  <a:schemeClr val="dk1"/>
                </a:solidFill>
                <a:latin typeface="Merriweather"/>
                <a:ea typeface="Merriweather"/>
                <a:cs typeface="Merriweather"/>
                <a:sym typeface="Merriweather"/>
              </a:rPr>
              <a:t>Balanced Trees: Structures like red-black trees ensure that operations like insertion, deletion, and lookup remain efficient (O(log n)), maintaining system performance.</a:t>
            </a:r>
            <a:endParaRPr sz="17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700">
                <a:solidFill>
                  <a:schemeClr val="dk1"/>
                </a:solidFill>
                <a:latin typeface="Merriweather"/>
                <a:ea typeface="Merriweather"/>
                <a:cs typeface="Merriweather"/>
                <a:sym typeface="Merriweather"/>
              </a:rPr>
              <a:t>Flexibility: Can efficiently manage sorted data, making it useful for scheduling and memory management tasks.</a:t>
            </a:r>
            <a:endParaRPr sz="17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7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7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None/>
            </a:pPr>
            <a:r>
              <a:t/>
            </a:r>
            <a:endParaRPr sz="1700">
              <a:solidFill>
                <a:schemeClr val="dk1"/>
              </a:solidFill>
              <a:latin typeface="Merriweather"/>
              <a:ea typeface="Merriweather"/>
              <a:cs typeface="Merriweather"/>
              <a:sym typeface="Merriweathe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2ec140cf938_0_158"/>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89" name="Google Shape;389;g2ec140cf938_0_158"/>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g2ec140cf938_0_158"/>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g2ec140cf938_0_158"/>
          <p:cNvSpPr txBox="1"/>
          <p:nvPr>
            <p:ph idx="4294967295" type="ctrTitle"/>
          </p:nvPr>
        </p:nvSpPr>
        <p:spPr>
          <a:xfrm>
            <a:off x="441675" y="356225"/>
            <a:ext cx="8284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Advantages of using Kernel data structures</a:t>
            </a:r>
            <a:endParaRPr b="1" i="0" sz="2700" u="none" cap="none" strike="noStrike">
              <a:solidFill>
                <a:srgbClr val="198754"/>
              </a:solidFill>
              <a:latin typeface="Roboto Slab"/>
              <a:ea typeface="Roboto Slab"/>
              <a:cs typeface="Roboto Slab"/>
              <a:sym typeface="Roboto Slab"/>
            </a:endParaRPr>
          </a:p>
        </p:txBody>
      </p:sp>
      <p:sp>
        <p:nvSpPr>
          <p:cNvPr id="392" name="Google Shape;392;g2ec140cf938_0_158"/>
          <p:cNvSpPr txBox="1"/>
          <p:nvPr/>
        </p:nvSpPr>
        <p:spPr>
          <a:xfrm>
            <a:off x="592425" y="1188075"/>
            <a:ext cx="7720800" cy="4260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000"/>
              </a:spcBef>
              <a:spcAft>
                <a:spcPts val="0"/>
              </a:spcAft>
              <a:buNone/>
            </a:pPr>
            <a:r>
              <a:rPr b="1" lang="en" sz="1900">
                <a:solidFill>
                  <a:schemeClr val="dk1"/>
                </a:solidFill>
                <a:latin typeface="Merriweather"/>
                <a:ea typeface="Merriweather"/>
                <a:cs typeface="Merriweather"/>
                <a:sym typeface="Merriweather"/>
              </a:rPr>
              <a:t>Bitmap</a:t>
            </a:r>
            <a:endParaRPr b="1" sz="19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700">
                <a:solidFill>
                  <a:schemeClr val="dk1"/>
                </a:solidFill>
                <a:latin typeface="Merriweather"/>
                <a:ea typeface="Merriweather"/>
                <a:cs typeface="Merriweather"/>
                <a:sym typeface="Merriweather"/>
              </a:rPr>
              <a:t>Compact Storage: Uses minimal memory to track the state of resources, such as free and used memory blocks, making it memory-efficient.</a:t>
            </a:r>
            <a:endParaRPr sz="17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700">
                <a:solidFill>
                  <a:schemeClr val="dk1"/>
                </a:solidFill>
                <a:latin typeface="Merriweather"/>
                <a:ea typeface="Merriweather"/>
                <a:cs typeface="Merriweather"/>
                <a:sym typeface="Merriweather"/>
              </a:rPr>
              <a:t>Fast Operations: Provides quick and simple operations to set, clear, and test bits, making resource management tasks efficient.</a:t>
            </a:r>
            <a:endParaRPr sz="17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rPr lang="en" sz="1700">
                <a:solidFill>
                  <a:schemeClr val="dk1"/>
                </a:solidFill>
                <a:latin typeface="Merriweather"/>
                <a:ea typeface="Merriweather"/>
                <a:cs typeface="Merriweather"/>
                <a:sym typeface="Merriweather"/>
              </a:rPr>
              <a:t>Scalability: Can easily manage large numbers of resources, such as disk blocks or memory pages, with minimal overhead.</a:t>
            </a:r>
            <a:endParaRPr sz="17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700">
              <a:solidFill>
                <a:schemeClr val="dk1"/>
              </a:solidFill>
              <a:latin typeface="Merriweather"/>
              <a:ea typeface="Merriweather"/>
              <a:cs typeface="Merriweather"/>
              <a:sym typeface="Merriweather"/>
            </a:endParaRPr>
          </a:p>
          <a:p>
            <a:pPr indent="0" lvl="0" marL="0" rtl="0" algn="just">
              <a:lnSpc>
                <a:spcPct val="115000"/>
              </a:lnSpc>
              <a:spcBef>
                <a:spcPts val="1000"/>
              </a:spcBef>
              <a:spcAft>
                <a:spcPts val="0"/>
              </a:spcAft>
              <a:buNone/>
            </a:pPr>
            <a:r>
              <a:t/>
            </a:r>
            <a:endParaRPr sz="17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None/>
            </a:pPr>
            <a:r>
              <a:t/>
            </a:r>
            <a:endParaRPr sz="1700">
              <a:solidFill>
                <a:schemeClr val="dk1"/>
              </a:solidFill>
              <a:latin typeface="Merriweather"/>
              <a:ea typeface="Merriweather"/>
              <a:cs typeface="Merriweather"/>
              <a:sym typeface="Merriweathe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9"/>
          <p:cNvSpPr txBox="1"/>
          <p:nvPr>
            <p:ph idx="4294967295" type="ctrTitle"/>
          </p:nvPr>
        </p:nvSpPr>
        <p:spPr>
          <a:xfrm>
            <a:off x="1097900" y="1111225"/>
            <a:ext cx="52305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4300" u="none" cap="none" strike="noStrike">
                <a:solidFill>
                  <a:srgbClr val="198754"/>
                </a:solidFill>
                <a:latin typeface="Roboto Slab"/>
                <a:ea typeface="Roboto Slab"/>
                <a:cs typeface="Roboto Slab"/>
                <a:sym typeface="Roboto Slab"/>
              </a:rPr>
              <a:t>Let’s do some exercises!</a:t>
            </a:r>
            <a:endParaRPr b="1" i="0" sz="4300" u="none" cap="none" strike="noStrike">
              <a:solidFill>
                <a:srgbClr val="198754"/>
              </a:solidFill>
              <a:latin typeface="Roboto Slab"/>
              <a:ea typeface="Roboto Slab"/>
              <a:cs typeface="Roboto Slab"/>
              <a:sym typeface="Roboto Slab"/>
            </a:endParaRPr>
          </a:p>
        </p:txBody>
      </p:sp>
      <p:sp>
        <p:nvSpPr>
          <p:cNvPr id="398" name="Google Shape;398;p39"/>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pic>
        <p:nvPicPr>
          <p:cNvPr id="399" name="Google Shape;399;p39"/>
          <p:cNvPicPr preferRelativeResize="0"/>
          <p:nvPr/>
        </p:nvPicPr>
        <p:blipFill rotWithShape="1">
          <a:blip r:embed="rId3">
            <a:alphaModFix/>
          </a:blip>
          <a:srcRect b="0" l="0" r="0" t="0"/>
          <a:stretch/>
        </p:blipFill>
        <p:spPr>
          <a:xfrm>
            <a:off x="4994700" y="1647275"/>
            <a:ext cx="2920650" cy="29206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3" name="Shape 403"/>
        <p:cNvGrpSpPr/>
        <p:nvPr/>
      </p:nvGrpSpPr>
      <p:grpSpPr>
        <a:xfrm>
          <a:off x="0" y="0"/>
          <a:ext cx="0" cy="0"/>
          <a:chOff x="0" y="0"/>
          <a:chExt cx="0" cy="0"/>
        </a:xfrm>
      </p:grpSpPr>
      <p:sp>
        <p:nvSpPr>
          <p:cNvPr id="404" name="Google Shape;404;p40"/>
          <p:cNvSpPr/>
          <p:nvPr/>
        </p:nvSpPr>
        <p:spPr>
          <a:xfrm>
            <a:off x="1617825" y="422850"/>
            <a:ext cx="59082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40"/>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
        <p:nvSpPr>
          <p:cNvPr id="406" name="Google Shape;406;p40"/>
          <p:cNvSpPr txBox="1"/>
          <p:nvPr>
            <p:ph idx="4294967295" type="ctrTitle"/>
          </p:nvPr>
        </p:nvSpPr>
        <p:spPr>
          <a:xfrm>
            <a:off x="3427300" y="295400"/>
            <a:ext cx="3134400" cy="613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Exercises</a:t>
            </a:r>
            <a:endParaRPr b="1" i="0" sz="3000" u="none" cap="none" strike="noStrike">
              <a:solidFill>
                <a:srgbClr val="198754"/>
              </a:solidFill>
              <a:latin typeface="Roboto Slab"/>
              <a:ea typeface="Roboto Slab"/>
              <a:cs typeface="Roboto Slab"/>
              <a:sym typeface="Roboto Slab"/>
            </a:endParaRPr>
          </a:p>
        </p:txBody>
      </p:sp>
      <p:sp>
        <p:nvSpPr>
          <p:cNvPr id="407" name="Google Shape;407;p40"/>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40"/>
          <p:cNvSpPr txBox="1"/>
          <p:nvPr/>
        </p:nvSpPr>
        <p:spPr>
          <a:xfrm>
            <a:off x="676850" y="781150"/>
            <a:ext cx="8002500" cy="3968700"/>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115000"/>
              </a:lnSpc>
              <a:spcBef>
                <a:spcPts val="2900"/>
              </a:spcBef>
              <a:spcAft>
                <a:spcPts val="0"/>
              </a:spcAft>
              <a:buClr>
                <a:srgbClr val="374151"/>
              </a:buClr>
              <a:buSzPts val="1500"/>
              <a:buFont typeface="Merriweather"/>
              <a:buAutoNum type="arabicPeriod"/>
            </a:pPr>
            <a:r>
              <a:rPr lang="en" sz="1500">
                <a:solidFill>
                  <a:srgbClr val="374151"/>
                </a:solidFill>
                <a:latin typeface="Merriweather"/>
                <a:ea typeface="Merriweather"/>
                <a:cs typeface="Merriweather"/>
                <a:sym typeface="Merriweather"/>
              </a:rPr>
              <a:t>Explain what a kernel is in an operating system and describe its primary functions.</a:t>
            </a:r>
            <a:endParaRPr b="0" i="0" sz="1500" u="none" cap="none" strike="noStrike">
              <a:solidFill>
                <a:srgbClr val="374151"/>
              </a:solidFill>
              <a:latin typeface="Merriweather"/>
              <a:ea typeface="Merriweather"/>
              <a:cs typeface="Merriweather"/>
              <a:sym typeface="Merriweather"/>
            </a:endParaRPr>
          </a:p>
          <a:p>
            <a:pPr indent="-323850" lvl="0" marL="457200" marR="0" rtl="0" algn="just">
              <a:lnSpc>
                <a:spcPct val="115000"/>
              </a:lnSpc>
              <a:spcBef>
                <a:spcPts val="1000"/>
              </a:spcBef>
              <a:spcAft>
                <a:spcPts val="0"/>
              </a:spcAft>
              <a:buClr>
                <a:srgbClr val="374151"/>
              </a:buClr>
              <a:buSzPts val="1500"/>
              <a:buFont typeface="Merriweather"/>
              <a:buAutoNum type="arabicPeriod"/>
            </a:pPr>
            <a:r>
              <a:rPr lang="en" sz="1500">
                <a:solidFill>
                  <a:srgbClr val="374151"/>
                </a:solidFill>
                <a:latin typeface="Merriweather"/>
                <a:ea typeface="Merriweather"/>
                <a:cs typeface="Merriweather"/>
                <a:sym typeface="Merriweather"/>
              </a:rPr>
              <a:t>List and briefly explain the different types of kernels.</a:t>
            </a:r>
            <a:endParaRPr b="0" i="0" sz="1500" u="none" cap="none" strike="noStrike">
              <a:solidFill>
                <a:srgbClr val="374151"/>
              </a:solidFill>
              <a:latin typeface="Merriweather"/>
              <a:ea typeface="Merriweather"/>
              <a:cs typeface="Merriweather"/>
              <a:sym typeface="Merriweather"/>
            </a:endParaRPr>
          </a:p>
          <a:p>
            <a:pPr indent="-323850" lvl="0" marL="457200" marR="0" rtl="0" algn="just">
              <a:lnSpc>
                <a:spcPct val="115000"/>
              </a:lnSpc>
              <a:spcBef>
                <a:spcPts val="1000"/>
              </a:spcBef>
              <a:spcAft>
                <a:spcPts val="0"/>
              </a:spcAft>
              <a:buClr>
                <a:srgbClr val="374151"/>
              </a:buClr>
              <a:buSzPts val="1500"/>
              <a:buFont typeface="Merriweather"/>
              <a:buAutoNum type="arabicPeriod"/>
            </a:pPr>
            <a:r>
              <a:rPr lang="en" sz="1500">
                <a:solidFill>
                  <a:srgbClr val="374151"/>
                </a:solidFill>
                <a:latin typeface="Merriweather"/>
                <a:ea typeface="Merriweather"/>
                <a:cs typeface="Merriweather"/>
                <a:sym typeface="Merriweather"/>
              </a:rPr>
              <a:t>What information is typically stored in the process table?</a:t>
            </a:r>
            <a:endParaRPr b="0" i="0" sz="1500" u="none" cap="none" strike="noStrike">
              <a:solidFill>
                <a:srgbClr val="374151"/>
              </a:solidFill>
              <a:latin typeface="Merriweather"/>
              <a:ea typeface="Merriweather"/>
              <a:cs typeface="Merriweather"/>
              <a:sym typeface="Merriweather"/>
            </a:endParaRPr>
          </a:p>
          <a:p>
            <a:pPr indent="-323850" lvl="0" marL="457200" marR="0" rtl="0" algn="just">
              <a:lnSpc>
                <a:spcPct val="115000"/>
              </a:lnSpc>
              <a:spcBef>
                <a:spcPts val="1000"/>
              </a:spcBef>
              <a:spcAft>
                <a:spcPts val="0"/>
              </a:spcAft>
              <a:buClr>
                <a:srgbClr val="374151"/>
              </a:buClr>
              <a:buSzPts val="1500"/>
              <a:buFont typeface="Merriweather"/>
              <a:buAutoNum type="arabicPeriod"/>
            </a:pPr>
            <a:r>
              <a:rPr lang="en" sz="1500">
                <a:solidFill>
                  <a:srgbClr val="374151"/>
                </a:solidFill>
                <a:latin typeface="Merriweather"/>
                <a:ea typeface="Merriweather"/>
                <a:cs typeface="Merriweather"/>
                <a:sym typeface="Merriweather"/>
              </a:rPr>
              <a:t>Describe the use of lists as a kernel data structure and provide an example of where it might be used.</a:t>
            </a:r>
            <a:endParaRPr b="0" i="0" sz="1500" u="none" cap="none" strike="noStrike">
              <a:solidFill>
                <a:srgbClr val="374151"/>
              </a:solidFill>
              <a:latin typeface="Merriweather"/>
              <a:ea typeface="Merriweather"/>
              <a:cs typeface="Merriweather"/>
              <a:sym typeface="Merriweather"/>
            </a:endParaRPr>
          </a:p>
          <a:p>
            <a:pPr indent="-323850" lvl="0" marL="457200" marR="0" rtl="0" algn="just">
              <a:lnSpc>
                <a:spcPct val="115000"/>
              </a:lnSpc>
              <a:spcBef>
                <a:spcPts val="1000"/>
              </a:spcBef>
              <a:spcAft>
                <a:spcPts val="0"/>
              </a:spcAft>
              <a:buClr>
                <a:schemeClr val="dk1"/>
              </a:buClr>
              <a:buSzPts val="1500"/>
              <a:buFont typeface="Merriweather"/>
              <a:buAutoNum type="arabicPeriod"/>
            </a:pPr>
            <a:r>
              <a:rPr lang="en" sz="1500">
                <a:solidFill>
                  <a:schemeClr val="dk1"/>
                </a:solidFill>
                <a:latin typeface="Merriweather"/>
                <a:ea typeface="Merriweather"/>
                <a:cs typeface="Merriweather"/>
                <a:sym typeface="Merriweather"/>
              </a:rPr>
              <a:t>Explain the role of stacks in the kernel and provide an example of their use.</a:t>
            </a:r>
            <a:endParaRPr sz="1500">
              <a:solidFill>
                <a:schemeClr val="dk1"/>
              </a:solidFill>
              <a:latin typeface="Merriweather"/>
              <a:ea typeface="Merriweather"/>
              <a:cs typeface="Merriweather"/>
              <a:sym typeface="Merriweather"/>
            </a:endParaRPr>
          </a:p>
          <a:p>
            <a:pPr indent="-323850" lvl="0" marL="457200" marR="0" rtl="0" algn="just">
              <a:lnSpc>
                <a:spcPct val="115000"/>
              </a:lnSpc>
              <a:spcBef>
                <a:spcPts val="1000"/>
              </a:spcBef>
              <a:spcAft>
                <a:spcPts val="0"/>
              </a:spcAft>
              <a:buClr>
                <a:schemeClr val="dk1"/>
              </a:buClr>
              <a:buSzPts val="1500"/>
              <a:buFont typeface="Merriweather"/>
              <a:buAutoNum type="arabicPeriod"/>
            </a:pPr>
            <a:r>
              <a:rPr lang="en" sz="1500">
                <a:solidFill>
                  <a:schemeClr val="dk1"/>
                </a:solidFill>
                <a:latin typeface="Merriweather"/>
                <a:ea typeface="Merriweather"/>
                <a:cs typeface="Merriweather"/>
                <a:sym typeface="Merriweather"/>
              </a:rPr>
              <a:t>What are queues used for in the kernel? Provide an example.</a:t>
            </a:r>
            <a:endParaRPr sz="1500">
              <a:solidFill>
                <a:schemeClr val="dk1"/>
              </a:solidFill>
              <a:latin typeface="Merriweather"/>
              <a:ea typeface="Merriweather"/>
              <a:cs typeface="Merriweather"/>
              <a:sym typeface="Merriweather"/>
            </a:endParaRPr>
          </a:p>
          <a:p>
            <a:pPr indent="-323850" lvl="0" marL="457200" marR="0" rtl="0" algn="just">
              <a:lnSpc>
                <a:spcPct val="115000"/>
              </a:lnSpc>
              <a:spcBef>
                <a:spcPts val="1000"/>
              </a:spcBef>
              <a:spcAft>
                <a:spcPts val="0"/>
              </a:spcAft>
              <a:buClr>
                <a:schemeClr val="dk1"/>
              </a:buClr>
              <a:buSzPts val="1500"/>
              <a:buFont typeface="Merriweather"/>
              <a:buAutoNum type="arabicPeriod"/>
            </a:pPr>
            <a:r>
              <a:rPr lang="en" sz="1500">
                <a:solidFill>
                  <a:schemeClr val="dk1"/>
                </a:solidFill>
                <a:latin typeface="Merriweather"/>
                <a:ea typeface="Merriweather"/>
                <a:cs typeface="Merriweather"/>
                <a:sym typeface="Merriweather"/>
              </a:rPr>
              <a:t>How are hash tables utilized in the kernel, and what is their primary advantage?</a:t>
            </a:r>
            <a:endParaRPr sz="1500">
              <a:solidFill>
                <a:schemeClr val="dk1"/>
              </a:solidFill>
              <a:latin typeface="Merriweather"/>
              <a:ea typeface="Merriweather"/>
              <a:cs typeface="Merriweather"/>
              <a:sym typeface="Merriweather"/>
            </a:endParaRPr>
          </a:p>
          <a:p>
            <a:pPr indent="-323850" lvl="0" marL="457200" marR="0" rtl="0" algn="just">
              <a:lnSpc>
                <a:spcPct val="115000"/>
              </a:lnSpc>
              <a:spcBef>
                <a:spcPts val="1000"/>
              </a:spcBef>
              <a:spcAft>
                <a:spcPts val="1000"/>
              </a:spcAft>
              <a:buClr>
                <a:schemeClr val="dk1"/>
              </a:buClr>
              <a:buSzPts val="1500"/>
              <a:buFont typeface="Merriweather"/>
              <a:buAutoNum type="arabicPeriod"/>
            </a:pPr>
            <a:r>
              <a:rPr lang="en" sz="1500">
                <a:solidFill>
                  <a:schemeClr val="dk1"/>
                </a:solidFill>
                <a:latin typeface="Merriweather"/>
                <a:ea typeface="Merriweather"/>
                <a:cs typeface="Merriweather"/>
                <a:sym typeface="Merriweather"/>
              </a:rPr>
              <a:t>What is a bitmap, and how is it used in the kernel?</a:t>
            </a:r>
            <a:endParaRPr sz="1500">
              <a:solidFill>
                <a:schemeClr val="dk1"/>
              </a:solidFill>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2e9e71d3c2c_0_3"/>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94" name="Google Shape;94;g2e9e71d3c2c_0_3"/>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Key Functions of </a:t>
            </a:r>
            <a:r>
              <a:rPr b="1" lang="en" sz="2700">
                <a:solidFill>
                  <a:srgbClr val="198754"/>
                </a:solidFill>
              </a:rPr>
              <a:t>Kernel </a:t>
            </a:r>
            <a:r>
              <a:rPr b="1" i="0" lang="en" sz="2700" u="none" cap="none" strike="noStrike">
                <a:solidFill>
                  <a:srgbClr val="198754"/>
                </a:solidFill>
                <a:latin typeface="Roboto Slab"/>
                <a:ea typeface="Roboto Slab"/>
                <a:cs typeface="Roboto Slab"/>
                <a:sym typeface="Roboto Slab"/>
              </a:rPr>
              <a:t>?</a:t>
            </a:r>
            <a:endParaRPr b="1" i="0" sz="2700" u="none" cap="none" strike="noStrike">
              <a:solidFill>
                <a:srgbClr val="198754"/>
              </a:solidFill>
              <a:latin typeface="Roboto Slab"/>
              <a:ea typeface="Roboto Slab"/>
              <a:cs typeface="Roboto Slab"/>
              <a:sym typeface="Roboto Slab"/>
            </a:endParaRPr>
          </a:p>
        </p:txBody>
      </p:sp>
      <p:sp>
        <p:nvSpPr>
          <p:cNvPr id="95" name="Google Shape;95;g2e9e71d3c2c_0_3"/>
          <p:cNvSpPr txBox="1"/>
          <p:nvPr/>
        </p:nvSpPr>
        <p:spPr>
          <a:xfrm>
            <a:off x="570675" y="1634300"/>
            <a:ext cx="4671600" cy="2209200"/>
          </a:xfrm>
          <a:prstGeom prst="rect">
            <a:avLst/>
          </a:prstGeom>
          <a:noFill/>
          <a:ln>
            <a:noFill/>
          </a:ln>
        </p:spPr>
        <p:txBody>
          <a:bodyPr anchorCtr="0" anchor="t" bIns="91425" lIns="91425" spcFirstLastPara="1" rIns="91425" wrap="square" tIns="91425">
            <a:spAutoFit/>
          </a:bodyPr>
          <a:lstStyle/>
          <a:p>
            <a:pPr indent="-368300" lvl="0" marL="457200" marR="0" rtl="0" algn="just">
              <a:lnSpc>
                <a:spcPct val="115000"/>
              </a:lnSpc>
              <a:spcBef>
                <a:spcPts val="1000"/>
              </a:spcBef>
              <a:spcAft>
                <a:spcPts val="0"/>
              </a:spcAft>
              <a:buClr>
                <a:schemeClr val="dk1"/>
              </a:buClr>
              <a:buSzPts val="2200"/>
              <a:buFont typeface="Merriweather"/>
              <a:buAutoNum type="arabicPeriod"/>
            </a:pPr>
            <a:r>
              <a:rPr lang="en" sz="2200">
                <a:solidFill>
                  <a:schemeClr val="dk1"/>
                </a:solidFill>
                <a:latin typeface="Merriweather"/>
                <a:ea typeface="Merriweather"/>
                <a:cs typeface="Merriweather"/>
                <a:sym typeface="Merriweather"/>
              </a:rPr>
              <a:t>Process Management</a:t>
            </a:r>
            <a:endParaRPr sz="2200">
              <a:solidFill>
                <a:schemeClr val="dk1"/>
              </a:solidFill>
              <a:latin typeface="Merriweather"/>
              <a:ea typeface="Merriweather"/>
              <a:cs typeface="Merriweather"/>
              <a:sym typeface="Merriweather"/>
            </a:endParaRPr>
          </a:p>
          <a:p>
            <a:pPr indent="-368300" lvl="0" marL="457200" marR="0" rtl="0" algn="just">
              <a:lnSpc>
                <a:spcPct val="115000"/>
              </a:lnSpc>
              <a:spcBef>
                <a:spcPts val="0"/>
              </a:spcBef>
              <a:spcAft>
                <a:spcPts val="0"/>
              </a:spcAft>
              <a:buClr>
                <a:schemeClr val="dk1"/>
              </a:buClr>
              <a:buSzPts val="2200"/>
              <a:buFont typeface="Merriweather"/>
              <a:buAutoNum type="arabicPeriod"/>
            </a:pPr>
            <a:r>
              <a:rPr lang="en" sz="2200">
                <a:solidFill>
                  <a:schemeClr val="dk1"/>
                </a:solidFill>
                <a:latin typeface="Merriweather"/>
                <a:ea typeface="Merriweather"/>
                <a:cs typeface="Merriweather"/>
                <a:sym typeface="Merriweather"/>
              </a:rPr>
              <a:t>Memory Management</a:t>
            </a:r>
            <a:endParaRPr sz="2200">
              <a:solidFill>
                <a:schemeClr val="dk1"/>
              </a:solidFill>
              <a:latin typeface="Merriweather"/>
              <a:ea typeface="Merriweather"/>
              <a:cs typeface="Merriweather"/>
              <a:sym typeface="Merriweather"/>
            </a:endParaRPr>
          </a:p>
          <a:p>
            <a:pPr indent="-368300" lvl="0" marL="457200" marR="0" rtl="0" algn="just">
              <a:lnSpc>
                <a:spcPct val="115000"/>
              </a:lnSpc>
              <a:spcBef>
                <a:spcPts val="0"/>
              </a:spcBef>
              <a:spcAft>
                <a:spcPts val="0"/>
              </a:spcAft>
              <a:buClr>
                <a:schemeClr val="dk1"/>
              </a:buClr>
              <a:buSzPts val="2200"/>
              <a:buFont typeface="Merriweather"/>
              <a:buAutoNum type="arabicPeriod"/>
            </a:pPr>
            <a:r>
              <a:rPr lang="en" sz="2200">
                <a:solidFill>
                  <a:schemeClr val="dk1"/>
                </a:solidFill>
                <a:latin typeface="Merriweather"/>
                <a:ea typeface="Merriweather"/>
                <a:cs typeface="Merriweather"/>
                <a:sym typeface="Merriweather"/>
              </a:rPr>
              <a:t>Device Management</a:t>
            </a:r>
            <a:endParaRPr sz="2200">
              <a:solidFill>
                <a:schemeClr val="dk1"/>
              </a:solidFill>
              <a:latin typeface="Merriweather"/>
              <a:ea typeface="Merriweather"/>
              <a:cs typeface="Merriweather"/>
              <a:sym typeface="Merriweather"/>
            </a:endParaRPr>
          </a:p>
          <a:p>
            <a:pPr indent="-368300" lvl="0" marL="457200" marR="0" rtl="0" algn="just">
              <a:lnSpc>
                <a:spcPct val="115000"/>
              </a:lnSpc>
              <a:spcBef>
                <a:spcPts val="0"/>
              </a:spcBef>
              <a:spcAft>
                <a:spcPts val="0"/>
              </a:spcAft>
              <a:buClr>
                <a:schemeClr val="dk1"/>
              </a:buClr>
              <a:buSzPts val="2200"/>
              <a:buFont typeface="Merriweather"/>
              <a:buAutoNum type="arabicPeriod"/>
            </a:pPr>
            <a:r>
              <a:rPr lang="en" sz="2200">
                <a:solidFill>
                  <a:schemeClr val="dk1"/>
                </a:solidFill>
                <a:latin typeface="Merriweather"/>
                <a:ea typeface="Merriweather"/>
                <a:cs typeface="Merriweather"/>
                <a:sym typeface="Merriweather"/>
              </a:rPr>
              <a:t>File System Management</a:t>
            </a:r>
            <a:endParaRPr sz="2200">
              <a:solidFill>
                <a:schemeClr val="dk1"/>
              </a:solidFill>
              <a:latin typeface="Merriweather"/>
              <a:ea typeface="Merriweather"/>
              <a:cs typeface="Merriweather"/>
              <a:sym typeface="Merriweather"/>
            </a:endParaRPr>
          </a:p>
          <a:p>
            <a:pPr indent="0" lvl="0" marL="457200" marR="0" rtl="0" algn="just">
              <a:lnSpc>
                <a:spcPct val="115000"/>
              </a:lnSpc>
              <a:spcBef>
                <a:spcPts val="1000"/>
              </a:spcBef>
              <a:spcAft>
                <a:spcPts val="1000"/>
              </a:spcAft>
              <a:buNone/>
            </a:pPr>
            <a:r>
              <a:t/>
            </a:r>
            <a:endParaRPr sz="2200">
              <a:solidFill>
                <a:schemeClr val="dk1"/>
              </a:solidFill>
              <a:latin typeface="Merriweather"/>
              <a:ea typeface="Merriweather"/>
              <a:cs typeface="Merriweather"/>
              <a:sym typeface="Merriweather"/>
            </a:endParaRPr>
          </a:p>
        </p:txBody>
      </p:sp>
      <p:sp>
        <p:nvSpPr>
          <p:cNvPr id="96" name="Google Shape;96;g2e9e71d3c2c_0_3"/>
          <p:cNvSpPr txBox="1"/>
          <p:nvPr/>
        </p:nvSpPr>
        <p:spPr>
          <a:xfrm>
            <a:off x="5036300" y="1727200"/>
            <a:ext cx="3948600" cy="15588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000"/>
              </a:spcBef>
              <a:spcAft>
                <a:spcPts val="0"/>
              </a:spcAft>
              <a:buNone/>
            </a:pPr>
            <a:r>
              <a:rPr lang="en" sz="2200">
                <a:solidFill>
                  <a:schemeClr val="dk1"/>
                </a:solidFill>
                <a:latin typeface="Merriweather"/>
                <a:ea typeface="Merriweather"/>
                <a:cs typeface="Merriweather"/>
                <a:sym typeface="Merriweather"/>
              </a:rPr>
              <a:t>5.</a:t>
            </a:r>
            <a:r>
              <a:rPr lang="en" sz="2200">
                <a:solidFill>
                  <a:schemeClr val="dk1"/>
                </a:solidFill>
                <a:latin typeface="Merriweather"/>
                <a:ea typeface="Merriweather"/>
                <a:cs typeface="Merriweather"/>
                <a:sym typeface="Merriweather"/>
              </a:rPr>
              <a:t> System Calls</a:t>
            </a:r>
            <a:endParaRPr sz="22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0"/>
              </a:spcAft>
              <a:buNone/>
            </a:pPr>
            <a:r>
              <a:rPr lang="en" sz="2200">
                <a:solidFill>
                  <a:schemeClr val="dk1"/>
                </a:solidFill>
                <a:latin typeface="Merriweather"/>
                <a:ea typeface="Merriweather"/>
                <a:cs typeface="Merriweather"/>
                <a:sym typeface="Merriweather"/>
              </a:rPr>
              <a:t>6.Interrupt Handling</a:t>
            </a:r>
            <a:endParaRPr sz="2200">
              <a:solidFill>
                <a:schemeClr val="dk1"/>
              </a:solidFill>
              <a:latin typeface="Merriweather"/>
              <a:ea typeface="Merriweather"/>
              <a:cs typeface="Merriweather"/>
              <a:sym typeface="Merriweather"/>
            </a:endParaRPr>
          </a:p>
          <a:p>
            <a:pPr indent="0" lvl="0" marL="0" marR="0" rtl="0" algn="just">
              <a:lnSpc>
                <a:spcPct val="115000"/>
              </a:lnSpc>
              <a:spcBef>
                <a:spcPts val="1000"/>
              </a:spcBef>
              <a:spcAft>
                <a:spcPts val="1000"/>
              </a:spcAft>
              <a:buNone/>
            </a:pPr>
            <a:r>
              <a:rPr lang="en" sz="2200">
                <a:solidFill>
                  <a:schemeClr val="dk1"/>
                </a:solidFill>
                <a:latin typeface="Merriweather"/>
                <a:ea typeface="Merriweather"/>
                <a:cs typeface="Merriweather"/>
                <a:sym typeface="Merriweather"/>
              </a:rPr>
              <a:t>7.Security and Protection</a:t>
            </a:r>
            <a:endParaRPr sz="2200">
              <a:solidFill>
                <a:schemeClr val="dk1"/>
              </a:solidFill>
              <a:latin typeface="Merriweather"/>
              <a:ea typeface="Merriweather"/>
              <a:cs typeface="Merriweather"/>
              <a:sym typeface="Merriweathe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5"/>
          <p:cNvSpPr txBox="1"/>
          <p:nvPr>
            <p:ph idx="4294967295" type="ctrTitle"/>
          </p:nvPr>
        </p:nvSpPr>
        <p:spPr>
          <a:xfrm>
            <a:off x="1097900" y="1111225"/>
            <a:ext cx="39627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6000" u="none" cap="none" strike="noStrike">
                <a:solidFill>
                  <a:srgbClr val="198754"/>
                </a:solidFill>
                <a:latin typeface="Roboto Slab"/>
                <a:ea typeface="Roboto Slab"/>
                <a:cs typeface="Roboto Slab"/>
                <a:sym typeface="Roboto Slab"/>
              </a:rPr>
              <a:t>Thanks!</a:t>
            </a:r>
            <a:endParaRPr b="1" i="0" sz="6000" u="none" cap="none" strike="noStrike">
              <a:solidFill>
                <a:srgbClr val="198754"/>
              </a:solidFill>
              <a:latin typeface="Roboto Slab"/>
              <a:ea typeface="Roboto Slab"/>
              <a:cs typeface="Roboto Slab"/>
              <a:sym typeface="Roboto Slab"/>
            </a:endParaRPr>
          </a:p>
        </p:txBody>
      </p:sp>
      <p:pic>
        <p:nvPicPr>
          <p:cNvPr id="414" name="Google Shape;414;p45"/>
          <p:cNvPicPr preferRelativeResize="0"/>
          <p:nvPr/>
        </p:nvPicPr>
        <p:blipFill rotWithShape="1">
          <a:blip r:embed="rId3">
            <a:alphaModFix/>
          </a:blip>
          <a:srcRect b="8969" l="24460" r="11305" t="8716"/>
          <a:stretch/>
        </p:blipFill>
        <p:spPr>
          <a:xfrm flipH="1">
            <a:off x="4933050" y="1490025"/>
            <a:ext cx="3350425" cy="3468275"/>
          </a:xfrm>
          <a:prstGeom prst="rect">
            <a:avLst/>
          </a:prstGeom>
          <a:noFill/>
          <a:ln>
            <a:noFill/>
          </a:ln>
        </p:spPr>
      </p:pic>
      <p:sp>
        <p:nvSpPr>
          <p:cNvPr id="415" name="Google Shape;415;p45"/>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ec140cf938_0_0"/>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02" name="Google Shape;102;g2ec140cf938_0_0"/>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Process Management</a:t>
            </a:r>
            <a:endParaRPr b="1" i="0" sz="2700" u="none" cap="none" strike="noStrike">
              <a:solidFill>
                <a:srgbClr val="198754"/>
              </a:solidFill>
              <a:latin typeface="Roboto Slab"/>
              <a:ea typeface="Roboto Slab"/>
              <a:cs typeface="Roboto Slab"/>
              <a:sym typeface="Roboto Slab"/>
            </a:endParaRPr>
          </a:p>
        </p:txBody>
      </p:sp>
      <p:sp>
        <p:nvSpPr>
          <p:cNvPr id="103" name="Google Shape;103;g2ec140cf938_0_0"/>
          <p:cNvSpPr txBox="1"/>
          <p:nvPr/>
        </p:nvSpPr>
        <p:spPr>
          <a:xfrm>
            <a:off x="663575" y="1475050"/>
            <a:ext cx="7806600" cy="18471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000"/>
              </a:spcBef>
              <a:spcAft>
                <a:spcPts val="1000"/>
              </a:spcAft>
              <a:buNone/>
            </a:pPr>
            <a:r>
              <a:rPr lang="en" sz="1600">
                <a:solidFill>
                  <a:schemeClr val="dk1"/>
                </a:solidFill>
                <a:latin typeface="Merriweather"/>
                <a:ea typeface="Merriweather"/>
                <a:cs typeface="Merriweather"/>
                <a:sym typeface="Merriweather"/>
              </a:rPr>
              <a:t>Process management involves the creation, scheduling, and termination of processes in an operating system. It ensures that processes are efficiently executed by the CPU, managing resources like CPU time and memory allocation. Key functions include process synchronization, inter-process communication, and handling deadlocks to maintain smooth system operation.</a:t>
            </a:r>
            <a:endParaRPr i="0" sz="1600" u="none" cap="none" strike="noStrike">
              <a:solidFill>
                <a:schemeClr val="dk1"/>
              </a:solidFill>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ec140cf938_0_9"/>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09" name="Google Shape;109;g2ec140cf938_0_9"/>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Memory</a:t>
            </a:r>
            <a:r>
              <a:rPr b="1" lang="en" sz="2700">
                <a:solidFill>
                  <a:srgbClr val="198754"/>
                </a:solidFill>
              </a:rPr>
              <a:t> Management</a:t>
            </a:r>
            <a:endParaRPr b="1" i="0" sz="2700" u="none" cap="none" strike="noStrike">
              <a:solidFill>
                <a:srgbClr val="198754"/>
              </a:solidFill>
              <a:latin typeface="Roboto Slab"/>
              <a:ea typeface="Roboto Slab"/>
              <a:cs typeface="Roboto Slab"/>
              <a:sym typeface="Roboto Slab"/>
            </a:endParaRPr>
          </a:p>
        </p:txBody>
      </p:sp>
      <p:sp>
        <p:nvSpPr>
          <p:cNvPr id="110" name="Google Shape;110;g2ec140cf938_0_9"/>
          <p:cNvSpPr txBox="1"/>
          <p:nvPr/>
        </p:nvSpPr>
        <p:spPr>
          <a:xfrm>
            <a:off x="663575" y="1475050"/>
            <a:ext cx="7806600" cy="18471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000"/>
              </a:spcBef>
              <a:spcAft>
                <a:spcPts val="1000"/>
              </a:spcAft>
              <a:buNone/>
            </a:pPr>
            <a:r>
              <a:rPr lang="en" sz="1600">
                <a:solidFill>
                  <a:schemeClr val="dk1"/>
                </a:solidFill>
                <a:latin typeface="Merriweather"/>
                <a:ea typeface="Merriweather"/>
                <a:cs typeface="Merriweather"/>
                <a:sym typeface="Merriweather"/>
              </a:rPr>
              <a:t>Memory management is responsible for controlling and coordinating computer memory, assigning blocks to various running programs to optimize overall system performance. It involves memory allocation and deallocation, swapping, and paging. Effective memory management ensures that applications have sufficient memory while optimizing the use of physical and virtual memory.</a:t>
            </a:r>
            <a:endParaRPr i="0" sz="1600" u="none" cap="none" strike="noStrike">
              <a:solidFill>
                <a:schemeClr val="dk1"/>
              </a:solidFill>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ec140cf938_0_16"/>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16" name="Google Shape;116;g2ec140cf938_0_16"/>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Device</a:t>
            </a:r>
            <a:r>
              <a:rPr b="1" lang="en" sz="2700">
                <a:solidFill>
                  <a:srgbClr val="198754"/>
                </a:solidFill>
              </a:rPr>
              <a:t> Management</a:t>
            </a:r>
            <a:endParaRPr b="1" i="0" sz="2700" u="none" cap="none" strike="noStrike">
              <a:solidFill>
                <a:srgbClr val="198754"/>
              </a:solidFill>
              <a:latin typeface="Roboto Slab"/>
              <a:ea typeface="Roboto Slab"/>
              <a:cs typeface="Roboto Slab"/>
              <a:sym typeface="Roboto Slab"/>
            </a:endParaRPr>
          </a:p>
        </p:txBody>
      </p:sp>
      <p:sp>
        <p:nvSpPr>
          <p:cNvPr id="117" name="Google Shape;117;g2ec140cf938_0_16"/>
          <p:cNvSpPr txBox="1"/>
          <p:nvPr/>
        </p:nvSpPr>
        <p:spPr>
          <a:xfrm>
            <a:off x="663575" y="1475050"/>
            <a:ext cx="7806600" cy="15639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000"/>
              </a:spcBef>
              <a:spcAft>
                <a:spcPts val="1000"/>
              </a:spcAft>
              <a:buNone/>
            </a:pPr>
            <a:r>
              <a:rPr lang="en" sz="1600">
                <a:solidFill>
                  <a:schemeClr val="dk1"/>
                </a:solidFill>
                <a:latin typeface="Merriweather"/>
                <a:ea typeface="Merriweather"/>
                <a:cs typeface="Merriweather"/>
                <a:sym typeface="Merriweather"/>
              </a:rPr>
              <a:t>Device management oversees the control and utilization of hardware devices through the operating system. It involves managing input/output operations, device drivers, and buffering. Device management ensures that hardware resources are efficiently allocated and accessed by applications, providing a smooth interface between software and hardware.</a:t>
            </a:r>
            <a:endParaRPr i="0" sz="1600" u="none" cap="none" strike="noStrike">
              <a:solidFill>
                <a:schemeClr val="dk1"/>
              </a:solidFill>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ec140cf938_0_23"/>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23" name="Google Shape;123;g2ec140cf938_0_23"/>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File System</a:t>
            </a:r>
            <a:r>
              <a:rPr b="1" lang="en" sz="2700">
                <a:solidFill>
                  <a:srgbClr val="198754"/>
                </a:solidFill>
              </a:rPr>
              <a:t> Management</a:t>
            </a:r>
            <a:endParaRPr b="1" i="0" sz="2700" u="none" cap="none" strike="noStrike">
              <a:solidFill>
                <a:srgbClr val="198754"/>
              </a:solidFill>
              <a:latin typeface="Roboto Slab"/>
              <a:ea typeface="Roboto Slab"/>
              <a:cs typeface="Roboto Slab"/>
              <a:sym typeface="Roboto Slab"/>
            </a:endParaRPr>
          </a:p>
        </p:txBody>
      </p:sp>
      <p:sp>
        <p:nvSpPr>
          <p:cNvPr id="124" name="Google Shape;124;g2ec140cf938_0_23"/>
          <p:cNvSpPr txBox="1"/>
          <p:nvPr/>
        </p:nvSpPr>
        <p:spPr>
          <a:xfrm>
            <a:off x="663575" y="1475050"/>
            <a:ext cx="7806600" cy="15639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000"/>
              </a:spcBef>
              <a:spcAft>
                <a:spcPts val="1000"/>
              </a:spcAft>
              <a:buNone/>
            </a:pPr>
            <a:r>
              <a:rPr lang="en" sz="1600">
                <a:solidFill>
                  <a:schemeClr val="dk1"/>
                </a:solidFill>
                <a:latin typeface="Merriweather"/>
                <a:ea typeface="Merriweather"/>
                <a:cs typeface="Merriweather"/>
                <a:sym typeface="Merriweather"/>
              </a:rPr>
              <a:t>File system management handles the storage, retrieval, and organization of data on storage devices. It includes the management of file directories, access permissions, and file operations like reading, writing, and deletion. A well-managed file system ensures data integrity, security, and efficient data access.</a:t>
            </a:r>
            <a:endParaRPr i="0" sz="1600" u="none" cap="none" strike="noStrike">
              <a:solidFill>
                <a:schemeClr val="dk1"/>
              </a:solidFill>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ec140cf938_0_30"/>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30" name="Google Shape;130;g2ec140cf938_0_30"/>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2700">
                <a:solidFill>
                  <a:srgbClr val="198754"/>
                </a:solidFill>
              </a:rPr>
              <a:t>System Calls</a:t>
            </a:r>
            <a:endParaRPr b="1" i="0" sz="2700" u="none" cap="none" strike="noStrike">
              <a:solidFill>
                <a:srgbClr val="198754"/>
              </a:solidFill>
              <a:latin typeface="Roboto Slab"/>
              <a:ea typeface="Roboto Slab"/>
              <a:cs typeface="Roboto Slab"/>
              <a:sym typeface="Roboto Slab"/>
            </a:endParaRPr>
          </a:p>
        </p:txBody>
      </p:sp>
      <p:sp>
        <p:nvSpPr>
          <p:cNvPr id="131" name="Google Shape;131;g2ec140cf938_0_30"/>
          <p:cNvSpPr txBox="1"/>
          <p:nvPr/>
        </p:nvSpPr>
        <p:spPr>
          <a:xfrm>
            <a:off x="663575" y="1475050"/>
            <a:ext cx="7806600" cy="18471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000"/>
              </a:spcBef>
              <a:spcAft>
                <a:spcPts val="1000"/>
              </a:spcAft>
              <a:buNone/>
            </a:pPr>
            <a:r>
              <a:rPr lang="en" sz="1600">
                <a:solidFill>
                  <a:schemeClr val="dk1"/>
                </a:solidFill>
                <a:latin typeface="Merriweather"/>
                <a:ea typeface="Merriweather"/>
                <a:cs typeface="Merriweather"/>
                <a:sym typeface="Merriweather"/>
              </a:rPr>
              <a:t>System calls are the interface between a program and the operating system, allowing user-level applications to request services from the kernel. They provide essential functions such as process control, file manipulation, and communication. System calls are crucial for enabling applications to perform tasks that require interaction with the hardware or other system resources.</a:t>
            </a:r>
            <a:endParaRPr i="0" sz="1600" u="none" cap="none" strike="noStrike">
              <a:solidFill>
                <a:schemeClr val="dk1"/>
              </a:solidFill>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