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Slab"/>
      <p:regular r:id="rId41"/>
      <p:bold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jpR0OzmK0yJJhMlQwVj1vE2Hh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8.xml"/><Relationship Id="rId44" Type="http://schemas.openxmlformats.org/officeDocument/2006/relationships/font" Target="fonts/Merriweather-bold.fntdata"/><Relationship Id="rId21" Type="http://schemas.openxmlformats.org/officeDocument/2006/relationships/slide" Target="slides/slide17.xml"/><Relationship Id="rId43" Type="http://schemas.openxmlformats.org/officeDocument/2006/relationships/font" Target="fonts/Merriweather-regular.fntdata"/><Relationship Id="rId24" Type="http://schemas.openxmlformats.org/officeDocument/2006/relationships/slide" Target="slides/slide20.xml"/><Relationship Id="rId46" Type="http://schemas.openxmlformats.org/officeDocument/2006/relationships/font" Target="fonts/Merriweather-boldItalic.fntdata"/><Relationship Id="rId23" Type="http://schemas.openxmlformats.org/officeDocument/2006/relationships/slide" Target="slides/slide19.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6b3c6779e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76b3c6779e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6b3c6779e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76b3c6779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6b3c6779e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76b3c6779e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6b3c6779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76b3c6779e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6b3c6779e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76b3c6779e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6b3c6779e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76b3c6779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b3c6779e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76b3c6779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6b3c6779e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76b3c6779e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6b3c6779e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76b3c6779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6b3c6779e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76b3c6779e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6b3c6779e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6b3c6779e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6b3c6779e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76b3c6779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6b3c6779e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76b3c6779e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6b3c6779e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76b3c6779e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6b3c6779e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76b3c6779e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6b3c6779e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76b3c6779e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6b3c6779e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76b3c6779e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c13eb567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ec13eb567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c13eb567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ec13eb56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c13eb567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ec13eb567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a235dae9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ea235dae9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c13eb567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ec13eb567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c13eb567e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ec13eb567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c13eb567e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ec13eb567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6b3c6779e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76b3c6779e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6b3c6779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76b3c6779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6b3c6779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76b3c6779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6b3c6779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76b3c6779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b3c6779e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76b3c6779e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6b3c6779e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76b3c6779e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6b3c6779e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76b3c6779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4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4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4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245250" y="45305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7</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359850" y="1966775"/>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6b3c6779e_0_5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7" name="Google Shape;147;g276b3c6779e_0_5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76b3c6779e_0_5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76b3c6779e_0_5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Call</a:t>
            </a:r>
            <a:endParaRPr b="1" i="0" sz="2700" u="none" cap="none" strike="noStrike">
              <a:solidFill>
                <a:srgbClr val="198754"/>
              </a:solidFill>
              <a:latin typeface="Roboto Slab"/>
              <a:ea typeface="Roboto Slab"/>
              <a:cs typeface="Roboto Slab"/>
              <a:sym typeface="Roboto Slab"/>
            </a:endParaRPr>
          </a:p>
        </p:txBody>
      </p:sp>
      <p:pic>
        <p:nvPicPr>
          <p:cNvPr id="150" name="Google Shape;150;g276b3c6779e_0_50"/>
          <p:cNvPicPr preferRelativeResize="0"/>
          <p:nvPr/>
        </p:nvPicPr>
        <p:blipFill rotWithShape="1">
          <a:blip r:embed="rId3">
            <a:alphaModFix/>
          </a:blip>
          <a:srcRect b="15139" l="22442" r="22524" t="0"/>
          <a:stretch/>
        </p:blipFill>
        <p:spPr>
          <a:xfrm>
            <a:off x="3206600" y="872525"/>
            <a:ext cx="2941752" cy="406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6b3c6779e_0_5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6" name="Google Shape;156;g276b3c6779e_0_5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76b3c6779e_0_5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76b3c6779e_0_5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Call Implementation</a:t>
            </a:r>
            <a:endParaRPr b="1" i="0" sz="2700" u="none" cap="none" strike="noStrike">
              <a:solidFill>
                <a:srgbClr val="198754"/>
              </a:solidFill>
              <a:latin typeface="Roboto Slab"/>
              <a:ea typeface="Roboto Slab"/>
              <a:cs typeface="Roboto Slab"/>
              <a:sym typeface="Roboto Slab"/>
            </a:endParaRPr>
          </a:p>
        </p:txBody>
      </p:sp>
      <p:sp>
        <p:nvSpPr>
          <p:cNvPr id="159" name="Google Shape;159;g276b3c6779e_0_58"/>
          <p:cNvSpPr txBox="1"/>
          <p:nvPr/>
        </p:nvSpPr>
        <p:spPr>
          <a:xfrm>
            <a:off x="795750" y="977750"/>
            <a:ext cx="7552500" cy="3674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00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Typically, a number associated with each system call</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System-call interface maintains a table indexed according to these numbers</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The system call interface invokes the intended system call in OS kernel and returns status of the system call and any return values</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The caller need know nothing about how the system call is implemented</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Just needs to obey API and understand what OS will do as a result call</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Most details of OS interface hidden from programmer by</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Managed by run-time support library (set of functions built into    libraries  included with compiler)</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6b3c6779e_0_6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5" name="Google Shape;165;g276b3c6779e_0_6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76b3c6779e_0_6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76b3c6779e_0_66"/>
          <p:cNvSpPr txBox="1"/>
          <p:nvPr>
            <p:ph idx="4294967295" type="ctrTitle"/>
          </p:nvPr>
        </p:nvSpPr>
        <p:spPr>
          <a:xfrm>
            <a:off x="1669725" y="289700"/>
            <a:ext cx="6339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API – System Call – OS Relationship</a:t>
            </a:r>
            <a:endParaRPr b="1" i="0" sz="2700" u="none" cap="none" strike="noStrike">
              <a:solidFill>
                <a:srgbClr val="198754"/>
              </a:solidFill>
              <a:latin typeface="Roboto Slab"/>
              <a:ea typeface="Roboto Slab"/>
              <a:cs typeface="Roboto Slab"/>
              <a:sym typeface="Roboto Slab"/>
            </a:endParaRPr>
          </a:p>
        </p:txBody>
      </p:sp>
      <p:pic>
        <p:nvPicPr>
          <p:cNvPr id="168" name="Google Shape;168;g276b3c6779e_0_66"/>
          <p:cNvPicPr preferRelativeResize="0"/>
          <p:nvPr/>
        </p:nvPicPr>
        <p:blipFill>
          <a:blip r:embed="rId3">
            <a:alphaModFix/>
          </a:blip>
          <a:stretch>
            <a:fillRect/>
          </a:stretch>
        </p:blipFill>
        <p:spPr>
          <a:xfrm>
            <a:off x="1566425" y="929000"/>
            <a:ext cx="6259574" cy="382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6b3c6779e_0_8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4" name="Google Shape;174;g276b3c6779e_0_8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76b3c6779e_0_8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76b3c6779e_0_87"/>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Call Parameter Passing</a:t>
            </a:r>
            <a:endParaRPr b="1" i="0" sz="2700" u="none" cap="none" strike="noStrike">
              <a:solidFill>
                <a:srgbClr val="198754"/>
              </a:solidFill>
              <a:latin typeface="Roboto Slab"/>
              <a:ea typeface="Roboto Slab"/>
              <a:cs typeface="Roboto Slab"/>
              <a:sym typeface="Roboto Slab"/>
            </a:endParaRPr>
          </a:p>
        </p:txBody>
      </p:sp>
      <p:sp>
        <p:nvSpPr>
          <p:cNvPr id="177" name="Google Shape;177;g276b3c6779e_0_87"/>
          <p:cNvSpPr txBox="1"/>
          <p:nvPr/>
        </p:nvSpPr>
        <p:spPr>
          <a:xfrm>
            <a:off x="795750" y="872525"/>
            <a:ext cx="7552500" cy="503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Often, more information is required than simply identity of desired system call</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Exact type and amount of information vary according to OS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and call</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Three general methods used to pass parameters to the OS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Simplest: pass the parameters in registers. In some cases, may be more parameters than registers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Parameters stored in a block, or table, in memory, and address of block passed as a parameter in a register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This approach taken by Linux and Solaris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Parameters placed, or pushed, onto the stack by the program and popped off the stack by the operating system</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Block and stack methods do not limit the number or length of  parameters being passed</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6b3c6779e_0_9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3" name="Google Shape;183;g276b3c6779e_0_9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76b3c6779e_0_9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76b3c6779e_0_9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Parameter Passing via Table</a:t>
            </a:r>
            <a:endParaRPr b="1" i="0" sz="2700" u="none" cap="none" strike="noStrike">
              <a:solidFill>
                <a:srgbClr val="198754"/>
              </a:solidFill>
              <a:latin typeface="Roboto Slab"/>
              <a:ea typeface="Roboto Slab"/>
              <a:cs typeface="Roboto Slab"/>
              <a:sym typeface="Roboto Slab"/>
            </a:endParaRPr>
          </a:p>
        </p:txBody>
      </p:sp>
      <p:pic>
        <p:nvPicPr>
          <p:cNvPr id="186" name="Google Shape;186;g276b3c6779e_0_95"/>
          <p:cNvPicPr preferRelativeResize="0"/>
          <p:nvPr/>
        </p:nvPicPr>
        <p:blipFill>
          <a:blip r:embed="rId3">
            <a:alphaModFix/>
          </a:blip>
          <a:stretch>
            <a:fillRect/>
          </a:stretch>
        </p:blipFill>
        <p:spPr>
          <a:xfrm>
            <a:off x="1228775" y="1184250"/>
            <a:ext cx="6448101" cy="341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6b3c6779e_0_10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2" name="Google Shape;192;g276b3c6779e_0_10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76b3c6779e_0_10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76b3c6779e_0_10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System Calls</a:t>
            </a:r>
            <a:endParaRPr b="1" i="0" sz="2700" u="none" cap="none" strike="noStrike">
              <a:solidFill>
                <a:srgbClr val="198754"/>
              </a:solidFill>
              <a:latin typeface="Roboto Slab"/>
              <a:ea typeface="Roboto Slab"/>
              <a:cs typeface="Roboto Slab"/>
              <a:sym typeface="Roboto Slab"/>
            </a:endParaRPr>
          </a:p>
        </p:txBody>
      </p:sp>
      <p:sp>
        <p:nvSpPr>
          <p:cNvPr id="195" name="Google Shape;195;g276b3c6779e_0_103"/>
          <p:cNvSpPr txBox="1"/>
          <p:nvPr/>
        </p:nvSpPr>
        <p:spPr>
          <a:xfrm>
            <a:off x="795750" y="977750"/>
            <a:ext cx="7552500" cy="398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Process control</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create process, terminate process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end, abort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load, execute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process attributes, set process attributes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wait for time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wait event, signal event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allocate and free memory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Dump memory if error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Debugger for determining bugs, single step execution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Locks for managing access to shared data between processes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76b3c6779e_0_1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1" name="Google Shape;201;g276b3c6779e_0_1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76b3c6779e_0_1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76b3c6779e_0_11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System Calls</a:t>
            </a:r>
            <a:endParaRPr b="1" i="0" sz="2700" u="none" cap="none" strike="noStrike">
              <a:solidFill>
                <a:srgbClr val="198754"/>
              </a:solidFill>
              <a:latin typeface="Roboto Slab"/>
              <a:ea typeface="Roboto Slab"/>
              <a:cs typeface="Roboto Slab"/>
              <a:sym typeface="Roboto Slab"/>
            </a:endParaRPr>
          </a:p>
        </p:txBody>
      </p:sp>
      <p:sp>
        <p:nvSpPr>
          <p:cNvPr id="204" name="Google Shape;204;g276b3c6779e_0_111"/>
          <p:cNvSpPr txBox="1"/>
          <p:nvPr/>
        </p:nvSpPr>
        <p:spPr>
          <a:xfrm>
            <a:off x="795750" y="977750"/>
            <a:ext cx="7552500" cy="397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File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create file, delete file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open, close file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read, write, reposition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and set file attributes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Device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request device, release device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read, write, reposition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device attributes, set device attributes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logically attach or detach devices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76b3c6779e_0_1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0" name="Google Shape;210;g276b3c6779e_0_1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276b3c6779e_0_11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76b3c6779e_0_11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System Calls</a:t>
            </a:r>
            <a:endParaRPr b="1" i="0" sz="2700" u="none" cap="none" strike="noStrike">
              <a:solidFill>
                <a:srgbClr val="198754"/>
              </a:solidFill>
              <a:latin typeface="Roboto Slab"/>
              <a:ea typeface="Roboto Slab"/>
              <a:cs typeface="Roboto Slab"/>
              <a:sym typeface="Roboto Slab"/>
            </a:endParaRPr>
          </a:p>
        </p:txBody>
      </p:sp>
      <p:sp>
        <p:nvSpPr>
          <p:cNvPr id="213" name="Google Shape;213;g276b3c6779e_0_119"/>
          <p:cNvSpPr txBox="1"/>
          <p:nvPr/>
        </p:nvSpPr>
        <p:spPr>
          <a:xfrm>
            <a:off x="795750" y="977750"/>
            <a:ext cx="7552500" cy="477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Information maintenance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time or date, set time or date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system data, set system data</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and set process, file, or device attributes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Communications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create, delete communication connection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send, receive messages if message passing model to host  name or process name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From client to server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Shared-memory model create and gain access to memory</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regions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transfer status information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attach and detach remote devices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76b3c6779e_0_13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9" name="Google Shape;219;g276b3c6779e_0_13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76b3c6779e_0_13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76b3c6779e_0_13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System Calls</a:t>
            </a:r>
            <a:endParaRPr b="1" i="0" sz="2700" u="none" cap="none" strike="noStrike">
              <a:solidFill>
                <a:srgbClr val="198754"/>
              </a:solidFill>
              <a:latin typeface="Roboto Slab"/>
              <a:ea typeface="Roboto Slab"/>
              <a:cs typeface="Roboto Slab"/>
              <a:sym typeface="Roboto Slab"/>
            </a:endParaRPr>
          </a:p>
        </p:txBody>
      </p:sp>
      <p:sp>
        <p:nvSpPr>
          <p:cNvPr id="222" name="Google Shape;222;g276b3c6779e_0_139"/>
          <p:cNvSpPr txBox="1"/>
          <p:nvPr/>
        </p:nvSpPr>
        <p:spPr>
          <a:xfrm>
            <a:off x="795750" y="977750"/>
            <a:ext cx="7552500" cy="212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Protection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Control access to resources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Get and set permissions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Allow and deny user access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76b3c6779e_0_14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8" name="Google Shape;228;g276b3c6779e_0_14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76b3c6779e_0_14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76b3c6779e_0_147"/>
          <p:cNvSpPr txBox="1"/>
          <p:nvPr>
            <p:ph idx="4294967295" type="ctrTitle"/>
          </p:nvPr>
        </p:nvSpPr>
        <p:spPr>
          <a:xfrm>
            <a:off x="524925" y="356225"/>
            <a:ext cx="8290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Examples of Windows and	Unix System Calls</a:t>
            </a:r>
            <a:endParaRPr b="1" i="0" sz="2700" u="none" cap="none" strike="noStrike">
              <a:solidFill>
                <a:srgbClr val="198754"/>
              </a:solidFill>
              <a:latin typeface="Roboto Slab"/>
              <a:ea typeface="Roboto Slab"/>
              <a:cs typeface="Roboto Slab"/>
              <a:sym typeface="Roboto Slab"/>
            </a:endParaRPr>
          </a:p>
        </p:txBody>
      </p:sp>
      <p:pic>
        <p:nvPicPr>
          <p:cNvPr id="231" name="Google Shape;231;g276b3c6779e_0_147"/>
          <p:cNvPicPr preferRelativeResize="0"/>
          <p:nvPr/>
        </p:nvPicPr>
        <p:blipFill>
          <a:blip r:embed="rId3">
            <a:alphaModFix/>
          </a:blip>
          <a:stretch>
            <a:fillRect/>
          </a:stretch>
        </p:blipFill>
        <p:spPr>
          <a:xfrm>
            <a:off x="2160700" y="935375"/>
            <a:ext cx="4584231" cy="3877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65" l="24460" r="11305" t="8716"/>
          <a:stretch/>
        </p:blipFill>
        <p:spPr>
          <a:xfrm flipH="1">
            <a:off x="5236150" y="1425725"/>
            <a:ext cx="3350425" cy="3468275"/>
          </a:xfrm>
          <a:prstGeom prst="rect">
            <a:avLst/>
          </a:prstGeom>
          <a:noFill/>
          <a:ln>
            <a:noFill/>
          </a:ln>
        </p:spPr>
      </p:pic>
      <p:sp>
        <p:nvSpPr>
          <p:cNvPr id="77" name="Google Shape;77;p2"/>
          <p:cNvSpPr txBox="1"/>
          <p:nvPr>
            <p:ph idx="4294967295" type="ctrTitle"/>
          </p:nvPr>
        </p:nvSpPr>
        <p:spPr>
          <a:xfrm>
            <a:off x="415550" y="698425"/>
            <a:ext cx="4559700" cy="25737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lang="en" sz="3100">
                <a:solidFill>
                  <a:srgbClr val="198754"/>
                </a:solidFill>
              </a:rPr>
              <a:t>Operating System Services, System Call, System services, Linkers and Loaders</a:t>
            </a:r>
            <a:endParaRPr b="1" i="0" sz="3100" u="none" cap="none" strike="noStrike">
              <a:solidFill>
                <a:srgbClr val="198754"/>
              </a:solidFill>
              <a:latin typeface="Roboto Slab"/>
              <a:ea typeface="Roboto Slab"/>
              <a:cs typeface="Roboto Slab"/>
              <a:sym typeface="Roboto Slab"/>
            </a:endParaRPr>
          </a:p>
        </p:txBody>
      </p:sp>
      <p:sp>
        <p:nvSpPr>
          <p:cNvPr id="78" name="Google Shape;78;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6b3c6779e_0_15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7" name="Google Shape;237;g276b3c6779e_0_15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76b3c6779e_0_15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76b3c6779e_0_15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Standard C Library Example</a:t>
            </a:r>
            <a:endParaRPr b="1" i="0" sz="2700" u="none" cap="none" strike="noStrike">
              <a:solidFill>
                <a:srgbClr val="198754"/>
              </a:solidFill>
              <a:latin typeface="Roboto Slab"/>
              <a:ea typeface="Roboto Slab"/>
              <a:cs typeface="Roboto Slab"/>
              <a:sym typeface="Roboto Slab"/>
            </a:endParaRPr>
          </a:p>
        </p:txBody>
      </p:sp>
      <p:sp>
        <p:nvSpPr>
          <p:cNvPr id="240" name="Google Shape;240;g276b3c6779e_0_155"/>
          <p:cNvSpPr txBox="1"/>
          <p:nvPr/>
        </p:nvSpPr>
        <p:spPr>
          <a:xfrm>
            <a:off x="795750" y="977750"/>
            <a:ext cx="7552500" cy="120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 program invoking printf() library call, which calls write() system call</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pic>
        <p:nvPicPr>
          <p:cNvPr id="241" name="Google Shape;241;g276b3c6779e_0_155"/>
          <p:cNvPicPr preferRelativeResize="0"/>
          <p:nvPr/>
        </p:nvPicPr>
        <p:blipFill>
          <a:blip r:embed="rId3">
            <a:alphaModFix/>
          </a:blip>
          <a:stretch>
            <a:fillRect/>
          </a:stretch>
        </p:blipFill>
        <p:spPr>
          <a:xfrm>
            <a:off x="2745525" y="1491825"/>
            <a:ext cx="3414600" cy="34545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76b3c6779e_0_16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7" name="Google Shape;247;g276b3c6779e_0_16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76b3c6779e_0_16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76b3c6779e_0_16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Example: MS-DOS</a:t>
            </a:r>
            <a:endParaRPr b="1" i="0" sz="2700" u="none" cap="none" strike="noStrike">
              <a:solidFill>
                <a:srgbClr val="198754"/>
              </a:solidFill>
              <a:latin typeface="Roboto Slab"/>
              <a:ea typeface="Roboto Slab"/>
              <a:cs typeface="Roboto Slab"/>
              <a:sym typeface="Roboto Slab"/>
            </a:endParaRPr>
          </a:p>
        </p:txBody>
      </p:sp>
      <p:sp>
        <p:nvSpPr>
          <p:cNvPr id="250" name="Google Shape;250;g276b3c6779e_0_163"/>
          <p:cNvSpPr txBox="1"/>
          <p:nvPr/>
        </p:nvSpPr>
        <p:spPr>
          <a:xfrm>
            <a:off x="654350" y="1182000"/>
            <a:ext cx="3621000" cy="3327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Single-tasking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Shell invoked when system booted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Simple method to run  program</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No process created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Single memory space</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Loads program into memory, overwriting all but the kernel</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Program exit -&gt; shell reloaded</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pic>
        <p:nvPicPr>
          <p:cNvPr id="251" name="Google Shape;251;g276b3c6779e_0_163"/>
          <p:cNvPicPr preferRelativeResize="0"/>
          <p:nvPr/>
        </p:nvPicPr>
        <p:blipFill>
          <a:blip r:embed="rId3">
            <a:alphaModFix/>
          </a:blip>
          <a:stretch>
            <a:fillRect/>
          </a:stretch>
        </p:blipFill>
        <p:spPr>
          <a:xfrm>
            <a:off x="4632000" y="1073638"/>
            <a:ext cx="3699153" cy="3135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76b3c6779e_0_17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7" name="Google Shape;257;g276b3c6779e_0_17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76b3c6779e_0_17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76b3c6779e_0_17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Example: FreeBSD</a:t>
            </a:r>
            <a:endParaRPr b="1" i="0" sz="2700" u="none" cap="none" strike="noStrike">
              <a:solidFill>
                <a:srgbClr val="198754"/>
              </a:solidFill>
              <a:latin typeface="Roboto Slab"/>
              <a:ea typeface="Roboto Slab"/>
              <a:cs typeface="Roboto Slab"/>
              <a:sym typeface="Roboto Slab"/>
            </a:endParaRPr>
          </a:p>
        </p:txBody>
      </p:sp>
      <p:sp>
        <p:nvSpPr>
          <p:cNvPr id="260" name="Google Shape;260;g276b3c6779e_0_171"/>
          <p:cNvSpPr txBox="1"/>
          <p:nvPr/>
        </p:nvSpPr>
        <p:spPr>
          <a:xfrm>
            <a:off x="795750" y="1134850"/>
            <a:ext cx="4673700" cy="4123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Unix variant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Multitasking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 login -&gt; invoke user’s choice of shell</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Shell executes fork() system call to create process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Executes exec() to load program into process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Shell waits for process to terminate or  continues with user commands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Process exits with:</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code = 0 – no error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code &gt; 0 – error code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pic>
        <p:nvPicPr>
          <p:cNvPr id="261" name="Google Shape;261;g276b3c6779e_0_171"/>
          <p:cNvPicPr preferRelativeResize="0"/>
          <p:nvPr/>
        </p:nvPicPr>
        <p:blipFill>
          <a:blip r:embed="rId3">
            <a:alphaModFix/>
          </a:blip>
          <a:stretch>
            <a:fillRect/>
          </a:stretch>
        </p:blipFill>
        <p:spPr>
          <a:xfrm>
            <a:off x="6160125" y="977750"/>
            <a:ext cx="1795447" cy="357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76b3c6779e_0_17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7" name="Google Shape;267;g276b3c6779e_0_17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76b3c6779e_0_17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76b3c6779e_0_17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Programs</a:t>
            </a:r>
            <a:endParaRPr b="1" i="0" sz="2700" u="none" cap="none" strike="noStrike">
              <a:solidFill>
                <a:srgbClr val="198754"/>
              </a:solidFill>
              <a:latin typeface="Roboto Slab"/>
              <a:ea typeface="Roboto Slab"/>
              <a:cs typeface="Roboto Slab"/>
              <a:sym typeface="Roboto Slab"/>
            </a:endParaRPr>
          </a:p>
        </p:txBody>
      </p:sp>
      <p:sp>
        <p:nvSpPr>
          <p:cNvPr id="270" name="Google Shape;270;g276b3c6779e_0_179"/>
          <p:cNvSpPr txBox="1"/>
          <p:nvPr/>
        </p:nvSpPr>
        <p:spPr>
          <a:xfrm>
            <a:off x="795750" y="977750"/>
            <a:ext cx="7552500" cy="411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System programs provide a convenient environment for program development and execution. They can be divided into:</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File manipulation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Status information sometimes stored in a File modification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Programming language support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Program loading and execution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Communications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Background services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Application programs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Most users’ view of the </a:t>
            </a:r>
            <a:r>
              <a:rPr lang="en" sz="1500">
                <a:solidFill>
                  <a:schemeClr val="dk1"/>
                </a:solidFill>
                <a:latin typeface="Merriweather"/>
                <a:ea typeface="Merriweather"/>
                <a:cs typeface="Merriweather"/>
                <a:sym typeface="Merriweather"/>
              </a:rPr>
              <a:t>operating</a:t>
            </a:r>
            <a:r>
              <a:rPr lang="en" sz="1500">
                <a:solidFill>
                  <a:schemeClr val="dk1"/>
                </a:solidFill>
                <a:latin typeface="Merriweather"/>
                <a:ea typeface="Merriweather"/>
                <a:cs typeface="Merriweather"/>
                <a:sym typeface="Merriweather"/>
              </a:rPr>
              <a:t> system is defined by system programs, not the actual system calls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6b3c6779e_0_20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6" name="Google Shape;276;g276b3c6779e_0_20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76b3c6779e_0_20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76b3c6779e_0_20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Programs</a:t>
            </a:r>
            <a:endParaRPr b="1" i="0" sz="2700" u="none" cap="none" strike="noStrike">
              <a:solidFill>
                <a:srgbClr val="198754"/>
              </a:solidFill>
              <a:latin typeface="Roboto Slab"/>
              <a:ea typeface="Roboto Slab"/>
              <a:cs typeface="Roboto Slab"/>
              <a:sym typeface="Roboto Slab"/>
            </a:endParaRPr>
          </a:p>
        </p:txBody>
      </p:sp>
      <p:sp>
        <p:nvSpPr>
          <p:cNvPr id="279" name="Google Shape;279;g276b3c6779e_0_202"/>
          <p:cNvSpPr txBox="1"/>
          <p:nvPr/>
        </p:nvSpPr>
        <p:spPr>
          <a:xfrm>
            <a:off x="795750" y="789225"/>
            <a:ext cx="7552500" cy="516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Provide a convenient environment for program development and execution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Some of them are simply user interfaces to system calls; others are considerably more complex</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File management</a:t>
            </a:r>
            <a:r>
              <a:rPr lang="en" sz="1500">
                <a:solidFill>
                  <a:schemeClr val="dk1"/>
                </a:solidFill>
                <a:latin typeface="Merriweather"/>
                <a:ea typeface="Merriweather"/>
                <a:cs typeface="Merriweather"/>
                <a:sym typeface="Merriweather"/>
              </a:rPr>
              <a:t> - Create, delete, copy, rename, print, dump, list, and generally manipulate files and directories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Status information</a:t>
            </a:r>
            <a:endParaRPr b="1"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Some ask the system for info - date, time, amount of available memory, disk space, number of users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Others provide detailed performance, logging, and debugging information</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Typically, these programs format and print the output to the terminal or other output devices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Some systems implement a registry - used to store and  retrieve configuration information</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76b3c6779e_0_2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5" name="Google Shape;285;g276b3c6779e_0_2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76b3c6779e_0_2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276b3c6779e_0_21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Programs</a:t>
            </a:r>
            <a:endParaRPr b="1" i="0" sz="2700" u="none" cap="none" strike="noStrike">
              <a:solidFill>
                <a:srgbClr val="198754"/>
              </a:solidFill>
              <a:latin typeface="Roboto Slab"/>
              <a:ea typeface="Roboto Slab"/>
              <a:cs typeface="Roboto Slab"/>
              <a:sym typeface="Roboto Slab"/>
            </a:endParaRPr>
          </a:p>
        </p:txBody>
      </p:sp>
      <p:sp>
        <p:nvSpPr>
          <p:cNvPr id="288" name="Google Shape;288;g276b3c6779e_0_210"/>
          <p:cNvSpPr txBox="1"/>
          <p:nvPr/>
        </p:nvSpPr>
        <p:spPr>
          <a:xfrm>
            <a:off x="795750" y="977750"/>
            <a:ext cx="7552500" cy="38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File modification</a:t>
            </a:r>
            <a:endParaRPr b="1"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Text editors to create and modify files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Special commands to search contents of files or perform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transformations of the text</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Programming-language support</a:t>
            </a:r>
            <a:r>
              <a:rPr lang="en" sz="1500">
                <a:solidFill>
                  <a:schemeClr val="dk1"/>
                </a:solidFill>
                <a:latin typeface="Merriweather"/>
                <a:ea typeface="Merriweather"/>
                <a:cs typeface="Merriweather"/>
                <a:sym typeface="Merriweather"/>
              </a:rPr>
              <a:t> - Compilers, assemblers, debuggers and interpreters sometimes provided</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Program loading and execution</a:t>
            </a:r>
            <a:r>
              <a:rPr lang="en" sz="1500">
                <a:solidFill>
                  <a:schemeClr val="dk1"/>
                </a:solidFill>
                <a:latin typeface="Merriweather"/>
                <a:ea typeface="Merriweather"/>
                <a:cs typeface="Merriweather"/>
                <a:sym typeface="Merriweather"/>
              </a:rPr>
              <a:t>- Absolute loaders, relocatable  loaders, linkage editors, and overlay-loaders, debugging systems  for higher-level and machine language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76b3c6779e_0_25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4" name="Google Shape;294;g276b3c6779e_0_25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76b3c6779e_0_25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76b3c6779e_0_25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Linkers</a:t>
            </a:r>
            <a:endParaRPr b="1" i="0" sz="2700" u="none" cap="none" strike="noStrike">
              <a:solidFill>
                <a:srgbClr val="198754"/>
              </a:solidFill>
              <a:latin typeface="Roboto Slab"/>
              <a:ea typeface="Roboto Slab"/>
              <a:cs typeface="Roboto Slab"/>
              <a:sym typeface="Roboto Slab"/>
            </a:endParaRPr>
          </a:p>
        </p:txBody>
      </p:sp>
      <p:sp>
        <p:nvSpPr>
          <p:cNvPr id="297" name="Google Shape;297;g276b3c6779e_0_253"/>
          <p:cNvSpPr txBox="1"/>
          <p:nvPr/>
        </p:nvSpPr>
        <p:spPr>
          <a:xfrm>
            <a:off x="795750" y="977750"/>
            <a:ext cx="7552500" cy="357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Linker:</a:t>
            </a:r>
            <a:r>
              <a:rPr lang="en" sz="1500">
                <a:solidFill>
                  <a:schemeClr val="dk1"/>
                </a:solidFill>
                <a:latin typeface="Merriweather"/>
                <a:ea typeface="Merriweather"/>
                <a:cs typeface="Merriweather"/>
                <a:sym typeface="Merriweather"/>
              </a:rPr>
              <a:t> A linker is a program that combines multiple object files generated by a compiler into a single executable file. It resolves references between these files and assigns final memory addresses to create a coherent, executable program.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Linkers are of 2 types: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1. Linkage Editor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2. Dynamic Linker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ec13eb567e_0_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3" name="Google Shape;303;g2ec13eb567e_0_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ec13eb567e_0_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ec13eb567e_0_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Linkers</a:t>
            </a:r>
            <a:endParaRPr b="1" i="0" sz="2700" u="none" cap="none" strike="noStrike">
              <a:solidFill>
                <a:srgbClr val="198754"/>
              </a:solidFill>
              <a:latin typeface="Roboto Slab"/>
              <a:ea typeface="Roboto Slab"/>
              <a:cs typeface="Roboto Slab"/>
              <a:sym typeface="Roboto Slab"/>
            </a:endParaRPr>
          </a:p>
        </p:txBody>
      </p:sp>
      <p:sp>
        <p:nvSpPr>
          <p:cNvPr id="306" name="Google Shape;306;g2ec13eb567e_0_9"/>
          <p:cNvSpPr txBox="1"/>
          <p:nvPr/>
        </p:nvSpPr>
        <p:spPr>
          <a:xfrm>
            <a:off x="795750" y="977750"/>
            <a:ext cx="7552500" cy="384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b="1" lang="en" sz="1500">
                <a:solidFill>
                  <a:schemeClr val="dk1"/>
                </a:solidFill>
                <a:latin typeface="Merriweather"/>
                <a:ea typeface="Merriweather"/>
                <a:cs typeface="Merriweather"/>
                <a:sym typeface="Merriweather"/>
              </a:rPr>
              <a:t> The linker performs several tasks, including:</a:t>
            </a:r>
            <a:endParaRPr b="1"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Symbol resolution: </a:t>
            </a:r>
            <a:r>
              <a:rPr lang="en" sz="1500">
                <a:solidFill>
                  <a:schemeClr val="dk1"/>
                </a:solidFill>
                <a:latin typeface="Merriweather"/>
                <a:ea typeface="Merriweather"/>
                <a:cs typeface="Merriweather"/>
                <a:sym typeface="Merriweather"/>
              </a:rPr>
              <a:t>The linker resolves symbols in the program that are defined in one module and referenced in another.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Code optimization: </a:t>
            </a:r>
            <a:r>
              <a:rPr lang="en" sz="1500">
                <a:solidFill>
                  <a:schemeClr val="dk1"/>
                </a:solidFill>
                <a:latin typeface="Merriweather"/>
                <a:ea typeface="Merriweather"/>
                <a:cs typeface="Merriweather"/>
                <a:sym typeface="Merriweather"/>
              </a:rPr>
              <a:t>The linker optimizes the code generated by the compiler to reduce code size and improve program performance.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Memory management:</a:t>
            </a:r>
            <a:r>
              <a:rPr lang="en" sz="1500">
                <a:solidFill>
                  <a:schemeClr val="dk1"/>
                </a:solidFill>
                <a:latin typeface="Merriweather"/>
                <a:ea typeface="Merriweather"/>
                <a:cs typeface="Merriweather"/>
                <a:sym typeface="Merriweather"/>
              </a:rPr>
              <a:t> The linker assigns memory addresses to the code and data sections of the program and resolves any conflicts that arise.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Library management:</a:t>
            </a:r>
            <a:r>
              <a:rPr lang="en" sz="1500">
                <a:solidFill>
                  <a:schemeClr val="dk1"/>
                </a:solidFill>
                <a:latin typeface="Merriweather"/>
                <a:ea typeface="Merriweather"/>
                <a:cs typeface="Merriweather"/>
                <a:sym typeface="Merriweather"/>
              </a:rPr>
              <a:t> The linker can link external libraries into the executable file to provide additional functionality.</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b="1"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b="1" sz="1500">
              <a:solidFill>
                <a:schemeClr val="dk1"/>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ec13eb567e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2" name="Google Shape;312;g2ec13eb567e_0_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ec13eb567e_0_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ec13eb567e_0_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Loaders</a:t>
            </a:r>
            <a:endParaRPr b="1" i="0" sz="2700" u="none" cap="none" strike="noStrike">
              <a:solidFill>
                <a:srgbClr val="198754"/>
              </a:solidFill>
              <a:latin typeface="Roboto Slab"/>
              <a:ea typeface="Roboto Slab"/>
              <a:cs typeface="Roboto Slab"/>
              <a:sym typeface="Roboto Slab"/>
            </a:endParaRPr>
          </a:p>
        </p:txBody>
      </p:sp>
      <p:sp>
        <p:nvSpPr>
          <p:cNvPr id="315" name="Google Shape;315;g2ec13eb567e_0_0"/>
          <p:cNvSpPr txBox="1"/>
          <p:nvPr/>
        </p:nvSpPr>
        <p:spPr>
          <a:xfrm>
            <a:off x="795750" y="977750"/>
            <a:ext cx="7552500" cy="38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Loader:</a:t>
            </a:r>
            <a:r>
              <a:rPr lang="en" sz="1500">
                <a:solidFill>
                  <a:schemeClr val="dk1"/>
                </a:solidFill>
                <a:latin typeface="Merriweather"/>
                <a:ea typeface="Merriweather"/>
                <a:cs typeface="Merriweather"/>
                <a:sym typeface="Merriweather"/>
              </a:rPr>
              <a:t> A loader is a part of an operating system that loads an executable file into memory for execution. It sets up the program's memory space, initializes the program's variables, and starts the execution of the program. The embedded computer systems don’t have loaders. In them, code is executed through ROM. There are following various loading schemes: </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1. Absolute Loaders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2. Relocating Loaders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3. Direct Linking Loaders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4. Bootstrap Loaders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ec13eb567e_0_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1" name="Google Shape;321;g2ec13eb567e_0_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ec13eb567e_0_2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ec13eb567e_0_2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Loaders</a:t>
            </a:r>
            <a:endParaRPr b="1" i="0" sz="2700" u="none" cap="none" strike="noStrike">
              <a:solidFill>
                <a:srgbClr val="198754"/>
              </a:solidFill>
              <a:latin typeface="Roboto Slab"/>
              <a:ea typeface="Roboto Slab"/>
              <a:cs typeface="Roboto Slab"/>
              <a:sym typeface="Roboto Slab"/>
            </a:endParaRPr>
          </a:p>
        </p:txBody>
      </p:sp>
      <p:sp>
        <p:nvSpPr>
          <p:cNvPr id="324" name="Google Shape;324;g2ec13eb567e_0_21"/>
          <p:cNvSpPr txBox="1"/>
          <p:nvPr/>
        </p:nvSpPr>
        <p:spPr>
          <a:xfrm>
            <a:off x="795750" y="977750"/>
            <a:ext cx="7552500" cy="3446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b="1" lang="en" sz="1500">
                <a:solidFill>
                  <a:schemeClr val="dk1"/>
                </a:solidFill>
                <a:latin typeface="Merriweather"/>
                <a:ea typeface="Merriweather"/>
                <a:cs typeface="Merriweather"/>
                <a:sym typeface="Merriweather"/>
              </a:rPr>
              <a:t>The loader performs several tasks, including:</a:t>
            </a:r>
            <a:endParaRPr b="1"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Loading:</a:t>
            </a:r>
            <a:r>
              <a:rPr lang="en" sz="1500">
                <a:solidFill>
                  <a:schemeClr val="dk1"/>
                </a:solidFill>
                <a:latin typeface="Merriweather"/>
                <a:ea typeface="Merriweather"/>
                <a:cs typeface="Merriweather"/>
                <a:sym typeface="Merriweather"/>
              </a:rPr>
              <a:t> The loader loads the executable file into memory and allocates memory for the program.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Relocation:</a:t>
            </a:r>
            <a:r>
              <a:rPr lang="en" sz="1500">
                <a:solidFill>
                  <a:schemeClr val="dk1"/>
                </a:solidFill>
                <a:latin typeface="Merriweather"/>
                <a:ea typeface="Merriweather"/>
                <a:cs typeface="Merriweather"/>
                <a:sym typeface="Merriweather"/>
              </a:rPr>
              <a:t> The loader adjusts the program’s memory addresses to reflect its location in memory.</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Symbol resolution:</a:t>
            </a:r>
            <a:r>
              <a:rPr lang="en" sz="1500">
                <a:solidFill>
                  <a:schemeClr val="dk1"/>
                </a:solidFill>
                <a:latin typeface="Merriweather"/>
                <a:ea typeface="Merriweather"/>
                <a:cs typeface="Merriweather"/>
                <a:sym typeface="Merriweather"/>
              </a:rPr>
              <a:t> The loader resolves any unresolved external symbols that are required by the program.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Dynamic linking:</a:t>
            </a:r>
            <a:r>
              <a:rPr lang="en" sz="1500">
                <a:solidFill>
                  <a:schemeClr val="dk1"/>
                </a:solidFill>
                <a:latin typeface="Merriweather"/>
                <a:ea typeface="Merriweather"/>
                <a:cs typeface="Merriweather"/>
                <a:sym typeface="Merriweather"/>
              </a:rPr>
              <a:t> The loader can dynamically link libraries into the program at runtime to provide additional functionality.</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b="1" sz="15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ea235dae9c_0_6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g2ea235dae9c_0_6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ea235dae9c_0_6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ea235dae9c_0_6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87" name="Google Shape;87;g2ea235dae9c_0_66"/>
          <p:cNvSpPr txBox="1"/>
          <p:nvPr/>
        </p:nvSpPr>
        <p:spPr>
          <a:xfrm>
            <a:off x="795750" y="977750"/>
            <a:ext cx="7552500" cy="3565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Operating systems provide an environment for execution of programs</a:t>
            </a:r>
            <a:endParaRPr sz="1500">
              <a:solidFill>
                <a:schemeClr val="dk1"/>
              </a:solidFill>
              <a:latin typeface="Merriweather"/>
              <a:ea typeface="Merriweather"/>
              <a:cs typeface="Merriweather"/>
              <a:sym typeface="Merriweather"/>
            </a:endParaRPr>
          </a:p>
          <a:p>
            <a:pPr indent="0" lvl="0" marL="45720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and services to programs and users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One set of operating-system services provides functions that are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          helpful to the user: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User interface</a:t>
            </a:r>
            <a:r>
              <a:rPr lang="en" sz="1500">
                <a:solidFill>
                  <a:schemeClr val="dk1"/>
                </a:solidFill>
                <a:latin typeface="Merriweather"/>
                <a:ea typeface="Merriweather"/>
                <a:cs typeface="Merriweather"/>
                <a:sym typeface="Merriweather"/>
              </a:rPr>
              <a:t> - Almost all operating systems have a user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interface (UI).</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Varies between Command-Line (CLI), Graphics User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Interface (GUI), Batch</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ec13eb567e_0_3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0" name="Google Shape;330;g2ec13eb567e_0_3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2ec13eb567e_0_3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ec13eb567e_0_3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Loaders</a:t>
            </a:r>
            <a:endParaRPr b="1" i="0" sz="2700" u="none" cap="none" strike="noStrike">
              <a:solidFill>
                <a:srgbClr val="198754"/>
              </a:solidFill>
              <a:latin typeface="Roboto Slab"/>
              <a:ea typeface="Roboto Slab"/>
              <a:cs typeface="Roboto Slab"/>
              <a:sym typeface="Roboto Slab"/>
            </a:endParaRPr>
          </a:p>
        </p:txBody>
      </p:sp>
      <p:sp>
        <p:nvSpPr>
          <p:cNvPr id="333" name="Google Shape;333;g2ec13eb567e_0_31"/>
          <p:cNvSpPr txBox="1"/>
          <p:nvPr/>
        </p:nvSpPr>
        <p:spPr>
          <a:xfrm>
            <a:off x="795750" y="977750"/>
            <a:ext cx="7552500" cy="3446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Clr>
                <a:srgbClr val="000000"/>
              </a:buClr>
              <a:buSzPts val="1600"/>
              <a:buFont typeface="Arial"/>
              <a:buNone/>
            </a:pPr>
            <a:r>
              <a:rPr b="1" lang="en" sz="1500">
                <a:solidFill>
                  <a:schemeClr val="dk1"/>
                </a:solidFill>
                <a:latin typeface="Merriweather"/>
                <a:ea typeface="Merriweather"/>
                <a:cs typeface="Merriweather"/>
                <a:sym typeface="Merriweather"/>
              </a:rPr>
              <a:t>The loader performs several tasks, including:</a:t>
            </a:r>
            <a:endParaRPr b="1"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Loading:</a:t>
            </a:r>
            <a:r>
              <a:rPr lang="en" sz="1500">
                <a:solidFill>
                  <a:schemeClr val="dk1"/>
                </a:solidFill>
                <a:latin typeface="Merriweather"/>
                <a:ea typeface="Merriweather"/>
                <a:cs typeface="Merriweather"/>
                <a:sym typeface="Merriweather"/>
              </a:rPr>
              <a:t> The loader loads the executable file into memory and allocates memory for the program.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Relocation:</a:t>
            </a:r>
            <a:r>
              <a:rPr lang="en" sz="1500">
                <a:solidFill>
                  <a:schemeClr val="dk1"/>
                </a:solidFill>
                <a:latin typeface="Merriweather"/>
                <a:ea typeface="Merriweather"/>
                <a:cs typeface="Merriweather"/>
                <a:sym typeface="Merriweather"/>
              </a:rPr>
              <a:t> The loader adjusts the program’s memory addresses to reflect its location in memory.</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Symbol resolution:</a:t>
            </a:r>
            <a:r>
              <a:rPr lang="en" sz="1500">
                <a:solidFill>
                  <a:schemeClr val="dk1"/>
                </a:solidFill>
                <a:latin typeface="Merriweather"/>
                <a:ea typeface="Merriweather"/>
                <a:cs typeface="Merriweather"/>
                <a:sym typeface="Merriweather"/>
              </a:rPr>
              <a:t> The loader resolves any unresolved external symbols that are required by the program.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b="1" lang="en" sz="1500">
                <a:solidFill>
                  <a:schemeClr val="dk1"/>
                </a:solidFill>
                <a:latin typeface="Merriweather"/>
                <a:ea typeface="Merriweather"/>
                <a:cs typeface="Merriweather"/>
                <a:sym typeface="Merriweather"/>
              </a:rPr>
              <a:t>Dynamic linking:</a:t>
            </a:r>
            <a:r>
              <a:rPr lang="en" sz="1500">
                <a:solidFill>
                  <a:schemeClr val="dk1"/>
                </a:solidFill>
                <a:latin typeface="Merriweather"/>
                <a:ea typeface="Merriweather"/>
                <a:cs typeface="Merriweather"/>
                <a:sym typeface="Merriweather"/>
              </a:rPr>
              <a:t> The loader can dynamically link libraries into the program at runtime to provide additional functionality.</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b="1" sz="1500">
              <a:solidFill>
                <a:schemeClr val="dk1"/>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ec13eb567e_0_3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9" name="Google Shape;339;g2ec13eb567e_0_3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ec13eb567e_0_3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ec13eb567e_0_39"/>
          <p:cNvSpPr txBox="1"/>
          <p:nvPr>
            <p:ph idx="4294967295" type="ctrTitle"/>
          </p:nvPr>
        </p:nvSpPr>
        <p:spPr>
          <a:xfrm>
            <a:off x="928725" y="356225"/>
            <a:ext cx="7552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Differences between Linker and </a:t>
            </a:r>
            <a:r>
              <a:rPr b="1" lang="en" sz="2700">
                <a:solidFill>
                  <a:srgbClr val="198754"/>
                </a:solidFill>
              </a:rPr>
              <a:t>Loaders</a:t>
            </a:r>
            <a:endParaRPr b="1" i="0" sz="2700" u="none" cap="none" strike="noStrike">
              <a:solidFill>
                <a:srgbClr val="198754"/>
              </a:solidFill>
              <a:latin typeface="Roboto Slab"/>
              <a:ea typeface="Roboto Slab"/>
              <a:cs typeface="Roboto Slab"/>
              <a:sym typeface="Roboto Slab"/>
            </a:endParaRPr>
          </a:p>
        </p:txBody>
      </p:sp>
      <p:pic>
        <p:nvPicPr>
          <p:cNvPr id="342" name="Google Shape;342;g2ec13eb567e_0_39"/>
          <p:cNvPicPr preferRelativeResize="0"/>
          <p:nvPr/>
        </p:nvPicPr>
        <p:blipFill rotWithShape="1">
          <a:blip r:embed="rId3">
            <a:alphaModFix/>
          </a:blip>
          <a:srcRect b="20458" l="0" r="0" t="0"/>
          <a:stretch/>
        </p:blipFill>
        <p:spPr>
          <a:xfrm>
            <a:off x="1876175" y="872525"/>
            <a:ext cx="5999851" cy="402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ec13eb567e_0_4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8" name="Google Shape;348;g2ec13eb567e_0_4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ec13eb567e_0_4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ec13eb567e_0_48"/>
          <p:cNvSpPr txBox="1"/>
          <p:nvPr>
            <p:ph idx="4294967295" type="ctrTitle"/>
          </p:nvPr>
        </p:nvSpPr>
        <p:spPr>
          <a:xfrm>
            <a:off x="928725" y="356225"/>
            <a:ext cx="7552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Differences between Linker and Loaders</a:t>
            </a:r>
            <a:endParaRPr b="1" i="0" sz="2700" u="none" cap="none" strike="noStrike">
              <a:solidFill>
                <a:srgbClr val="198754"/>
              </a:solidFill>
              <a:latin typeface="Roboto Slab"/>
              <a:ea typeface="Roboto Slab"/>
              <a:cs typeface="Roboto Slab"/>
              <a:sym typeface="Roboto Slab"/>
            </a:endParaRPr>
          </a:p>
        </p:txBody>
      </p:sp>
      <p:pic>
        <p:nvPicPr>
          <p:cNvPr id="351" name="Google Shape;351;g2ec13eb567e_0_48"/>
          <p:cNvPicPr preferRelativeResize="0"/>
          <p:nvPr/>
        </p:nvPicPr>
        <p:blipFill rotWithShape="1">
          <a:blip r:embed="rId3">
            <a:alphaModFix/>
          </a:blip>
          <a:srcRect b="90076" l="0" r="0" t="0"/>
          <a:stretch/>
        </p:blipFill>
        <p:spPr>
          <a:xfrm>
            <a:off x="1714750" y="1202450"/>
            <a:ext cx="5980476" cy="500391"/>
          </a:xfrm>
          <a:prstGeom prst="rect">
            <a:avLst/>
          </a:prstGeom>
          <a:noFill/>
          <a:ln>
            <a:noFill/>
          </a:ln>
        </p:spPr>
      </p:pic>
      <p:pic>
        <p:nvPicPr>
          <p:cNvPr id="352" name="Google Shape;352;g2ec13eb567e_0_48"/>
          <p:cNvPicPr preferRelativeResize="0"/>
          <p:nvPr/>
        </p:nvPicPr>
        <p:blipFill>
          <a:blip r:embed="rId4">
            <a:alphaModFix/>
          </a:blip>
          <a:stretch>
            <a:fillRect/>
          </a:stretch>
        </p:blipFill>
        <p:spPr>
          <a:xfrm>
            <a:off x="1714738" y="1703175"/>
            <a:ext cx="5980476" cy="2115425"/>
          </a:xfrm>
          <a:prstGeom prst="rect">
            <a:avLst/>
          </a:prstGeom>
          <a:noFill/>
          <a:ln>
            <a:noFill/>
          </a:ln>
        </p:spPr>
      </p:pic>
      <p:pic>
        <p:nvPicPr>
          <p:cNvPr id="353" name="Google Shape;353;g2ec13eb567e_0_48"/>
          <p:cNvPicPr preferRelativeResize="0"/>
          <p:nvPr/>
        </p:nvPicPr>
        <p:blipFill rotWithShape="1">
          <a:blip r:embed="rId5">
            <a:alphaModFix/>
          </a:blip>
          <a:srcRect b="0" l="1244" r="0" t="0"/>
          <a:stretch/>
        </p:blipFill>
        <p:spPr>
          <a:xfrm>
            <a:off x="1978600" y="3818925"/>
            <a:ext cx="5563774" cy="102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76b3c6779e_0_26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9" name="Google Shape;359;g276b3c6779e_0_26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276b3c6779e_0_26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276b3c6779e_0_26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Role of </a:t>
            </a:r>
            <a:r>
              <a:rPr b="1" lang="en" sz="2700">
                <a:solidFill>
                  <a:srgbClr val="198754"/>
                </a:solidFill>
              </a:rPr>
              <a:t>Linkers and Loaders</a:t>
            </a:r>
            <a:endParaRPr b="1" i="0" sz="2700" u="none" cap="none" strike="noStrike">
              <a:solidFill>
                <a:srgbClr val="198754"/>
              </a:solidFill>
              <a:latin typeface="Roboto Slab"/>
              <a:ea typeface="Roboto Slab"/>
              <a:cs typeface="Roboto Slab"/>
              <a:sym typeface="Roboto Slab"/>
            </a:endParaRPr>
          </a:p>
        </p:txBody>
      </p:sp>
      <p:pic>
        <p:nvPicPr>
          <p:cNvPr id="362" name="Google Shape;362;g276b3c6779e_0_262"/>
          <p:cNvPicPr preferRelativeResize="0"/>
          <p:nvPr/>
        </p:nvPicPr>
        <p:blipFill>
          <a:blip r:embed="rId3">
            <a:alphaModFix/>
          </a:blip>
          <a:stretch>
            <a:fillRect/>
          </a:stretch>
        </p:blipFill>
        <p:spPr>
          <a:xfrm>
            <a:off x="83275" y="1277050"/>
            <a:ext cx="8739101" cy="3068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68" name="Google Shape;368;p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69" name="Google Shape;369;p39"/>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376" name="Google Shape;376;p40"/>
          <p:cNvSpPr txBox="1"/>
          <p:nvPr>
            <p:ph idx="4294967295" type="ctrTitle"/>
          </p:nvPr>
        </p:nvSpPr>
        <p:spPr>
          <a:xfrm>
            <a:off x="3427300"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  Exercises</a:t>
            </a:r>
            <a:endParaRPr b="1" i="0" sz="3000" u="none" cap="none" strike="noStrike">
              <a:solidFill>
                <a:srgbClr val="198754"/>
              </a:solidFill>
              <a:latin typeface="Roboto Slab"/>
              <a:ea typeface="Roboto Slab"/>
              <a:cs typeface="Roboto Slab"/>
              <a:sym typeface="Roboto Slab"/>
            </a:endParaRPr>
          </a:p>
        </p:txBody>
      </p:sp>
      <p:sp>
        <p:nvSpPr>
          <p:cNvPr id="377" name="Google Shape;377;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0"/>
          <p:cNvSpPr txBox="1"/>
          <p:nvPr/>
        </p:nvSpPr>
        <p:spPr>
          <a:xfrm>
            <a:off x="570750" y="945675"/>
            <a:ext cx="8002500" cy="3767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a:solidFill>
                  <a:srgbClr val="374151"/>
                </a:solidFill>
                <a:latin typeface="Merriweather"/>
                <a:ea typeface="Merriweather"/>
                <a:cs typeface="Merriweather"/>
                <a:sym typeface="Merriweather"/>
              </a:rPr>
              <a:t>1. Explain the differences between Command-Line Interface (CLI) and Graphics User Interface (GUI) in operating systems, and provide examples of each.</a:t>
            </a:r>
            <a:endParaRPr>
              <a:solidFill>
                <a:srgbClr val="37415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a:solidFill>
                  <a:srgbClr val="374151"/>
                </a:solidFill>
                <a:latin typeface="Merriweather"/>
                <a:ea typeface="Merriweather"/>
                <a:cs typeface="Merriweather"/>
                <a:sym typeface="Merriweather"/>
              </a:rPr>
              <a:t>2. Describe the process of how an operating system handles file-system manipulation. Include steps for reading, writing, creating, and deleting files and directories.</a:t>
            </a:r>
            <a:endParaRPr>
              <a:solidFill>
                <a:srgbClr val="37415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a:solidFill>
                  <a:srgbClr val="374151"/>
                </a:solidFill>
                <a:latin typeface="Merriweather"/>
                <a:ea typeface="Merriweather"/>
                <a:cs typeface="Merriweather"/>
                <a:sym typeface="Merriweather"/>
              </a:rPr>
              <a:t>3. How does the error detection mechanism in an operating system enhance system stability and user experience? Provide examples of common errors and the corresponding actions taken by the OS.</a:t>
            </a:r>
            <a:endParaRPr>
              <a:solidFill>
                <a:srgbClr val="37415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a:solidFill>
                  <a:srgbClr val="374151"/>
                </a:solidFill>
                <a:latin typeface="Merriweather"/>
                <a:ea typeface="Merriweather"/>
                <a:cs typeface="Merriweather"/>
                <a:sym typeface="Merriweather"/>
              </a:rPr>
              <a:t>4. Discuss the role of system calls in an operating system. Describe how a system call is executed from the user's perspective and the operating system's perspective.</a:t>
            </a:r>
            <a:endParaRPr>
              <a:solidFill>
                <a:srgbClr val="37415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a:solidFill>
                  <a:srgbClr val="374151"/>
                </a:solidFill>
                <a:latin typeface="Merriweather"/>
                <a:ea typeface="Merriweather"/>
                <a:cs typeface="Merriweather"/>
                <a:sym typeface="Merriweather"/>
              </a:rPr>
              <a:t>5. What are the differences between a linker and a loader in the context of operating systems? Explain their roles and how they interact during program execution.</a:t>
            </a:r>
            <a:endParaRPr>
              <a:solidFill>
                <a:srgbClr val="374151"/>
              </a:solidFill>
              <a:latin typeface="Merriweather"/>
              <a:ea typeface="Merriweather"/>
              <a:cs typeface="Merriweather"/>
              <a:sym typeface="Merriweather"/>
            </a:endParaRPr>
          </a:p>
          <a:p>
            <a:pPr indent="0" lvl="0" marL="1371600" marR="0" rtl="0" algn="just">
              <a:lnSpc>
                <a:spcPct val="115000"/>
              </a:lnSpc>
              <a:spcBef>
                <a:spcPts val="1000"/>
              </a:spcBef>
              <a:spcAft>
                <a:spcPts val="1000"/>
              </a:spcAft>
              <a:buClr>
                <a:srgbClr val="000000"/>
              </a:buClr>
              <a:buSzPts val="1500"/>
              <a:buFont typeface="Arial"/>
              <a:buNone/>
            </a:pPr>
            <a:r>
              <a:t/>
            </a:r>
            <a:endParaRPr>
              <a:solidFill>
                <a:srgbClr val="374151"/>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pic>
        <p:nvPicPr>
          <p:cNvPr id="384" name="Google Shape;384;p45"/>
          <p:cNvPicPr preferRelativeResize="0"/>
          <p:nvPr/>
        </p:nvPicPr>
        <p:blipFill rotWithShape="1">
          <a:blip r:embed="rId3">
            <a:alphaModFix/>
          </a:blip>
          <a:srcRect b="8965" l="24460" r="11305" t="8716"/>
          <a:stretch/>
        </p:blipFill>
        <p:spPr>
          <a:xfrm flipH="1">
            <a:off x="4933050" y="1490025"/>
            <a:ext cx="3350425" cy="3468275"/>
          </a:xfrm>
          <a:prstGeom prst="rect">
            <a:avLst/>
          </a:prstGeom>
          <a:noFill/>
          <a:ln>
            <a:noFill/>
          </a:ln>
        </p:spPr>
      </p:pic>
      <p:sp>
        <p:nvSpPr>
          <p:cNvPr id="385" name="Google Shape;385;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6b3c6779e_0_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3" name="Google Shape;93;g276b3c6779e_0_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76b3c6779e_0_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76b3c6779e_0_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96" name="Google Shape;96;g276b3c6779e_0_2"/>
          <p:cNvSpPr txBox="1"/>
          <p:nvPr/>
        </p:nvSpPr>
        <p:spPr>
          <a:xfrm>
            <a:off x="795750" y="977750"/>
            <a:ext cx="7552500" cy="2778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Program execution</a:t>
            </a:r>
            <a:r>
              <a:rPr lang="en" sz="1500">
                <a:solidFill>
                  <a:schemeClr val="dk1"/>
                </a:solidFill>
                <a:latin typeface="Merriweather"/>
                <a:ea typeface="Merriweather"/>
                <a:cs typeface="Merriweather"/>
                <a:sym typeface="Merriweather"/>
              </a:rPr>
              <a:t> - The system must be able to load a</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program into memory and to run that program, end execution,</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either normally or abnormally (indicating error)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I/O operations </a:t>
            </a:r>
            <a:r>
              <a:rPr lang="en" sz="1500">
                <a:solidFill>
                  <a:schemeClr val="dk1"/>
                </a:solidFill>
                <a:latin typeface="Merriweather"/>
                <a:ea typeface="Merriweather"/>
                <a:cs typeface="Merriweather"/>
                <a:sym typeface="Merriweather"/>
              </a:rPr>
              <a:t>- A running program may require I/O, which may</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involve a file or an I/O device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6b3c6779e_0_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2" name="Google Shape;102;g276b3c6779e_0_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76b3c6779e_0_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76b3c6779e_0_1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105" name="Google Shape;105;g276b3c6779e_0_10"/>
          <p:cNvSpPr txBox="1"/>
          <p:nvPr/>
        </p:nvSpPr>
        <p:spPr>
          <a:xfrm>
            <a:off x="795750" y="977750"/>
            <a:ext cx="7552500" cy="395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One set of operating-system services provides functions that are helpful to</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the user (Cont.):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File-system manipulation </a:t>
            </a:r>
            <a:r>
              <a:rPr lang="en" sz="1500">
                <a:solidFill>
                  <a:schemeClr val="dk1"/>
                </a:solidFill>
                <a:latin typeface="Merriweather"/>
                <a:ea typeface="Merriweather"/>
                <a:cs typeface="Merriweather"/>
                <a:sym typeface="Merriweather"/>
              </a:rPr>
              <a:t>- The file system is of particular interest.</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Programs need to read and write files and directories, create and delete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them, search them, list file Information, permission management.</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Communications</a:t>
            </a:r>
            <a:r>
              <a:rPr lang="en" sz="1500">
                <a:solidFill>
                  <a:schemeClr val="dk1"/>
                </a:solidFill>
                <a:latin typeface="Merriweather"/>
                <a:ea typeface="Merriweather"/>
                <a:cs typeface="Merriweather"/>
                <a:sym typeface="Merriweather"/>
              </a:rPr>
              <a:t> – Processes may exchange information, on the same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computer or between computers over a network</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Communications may be via shared memory or through message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passing (packets moved by the OS)</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76b3c6779e_0_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1" name="Google Shape;111;g276b3c6779e_0_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76b3c6779e_0_1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76b3c6779e_0_1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114" name="Google Shape;114;g276b3c6779e_0_18"/>
          <p:cNvSpPr txBox="1"/>
          <p:nvPr/>
        </p:nvSpPr>
        <p:spPr>
          <a:xfrm>
            <a:off x="795750" y="977750"/>
            <a:ext cx="7552500" cy="3043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Error detection</a:t>
            </a:r>
            <a:r>
              <a:rPr lang="en" sz="1500">
                <a:solidFill>
                  <a:schemeClr val="dk1"/>
                </a:solidFill>
                <a:latin typeface="Merriweather"/>
                <a:ea typeface="Merriweather"/>
                <a:cs typeface="Merriweather"/>
                <a:sym typeface="Merriweather"/>
              </a:rPr>
              <a:t> – OS needs to be constantly aware of possible errors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May occur in the CPU and memory hardware, in I/O devices, in user</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program</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For each type of error, OS should take the appropriate action to</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ensure correct and consistent computing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Debugging facilities can greatly enhance the user’s and</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programmer’s abilities to efficiently use the system</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76b3c6779e_0_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0" name="Google Shape;120;g276b3c6779e_0_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76b3c6779e_0_2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76b3c6779e_0_2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123" name="Google Shape;123;g276b3c6779e_0_26"/>
          <p:cNvSpPr txBox="1"/>
          <p:nvPr/>
        </p:nvSpPr>
        <p:spPr>
          <a:xfrm>
            <a:off x="795750" y="977750"/>
            <a:ext cx="7552500" cy="356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Another set of OS functions exists for ensuring the efficient operation of the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system itself via resource sharing</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Resource allocation </a:t>
            </a:r>
            <a:r>
              <a:rPr lang="en" sz="1500">
                <a:solidFill>
                  <a:schemeClr val="dk1"/>
                </a:solidFill>
                <a:latin typeface="Merriweather"/>
                <a:ea typeface="Merriweather"/>
                <a:cs typeface="Merriweather"/>
                <a:sym typeface="Merriweather"/>
              </a:rPr>
              <a:t>- When multiple users or multiple jobs running</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concurrently, resources must be allocated to each of them</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Many types of resources - CPU cycles, main memory, file storage,</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I/O devices.</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Accounting</a:t>
            </a:r>
            <a:r>
              <a:rPr lang="en" sz="1500">
                <a:solidFill>
                  <a:schemeClr val="dk1"/>
                </a:solidFill>
                <a:latin typeface="Merriweather"/>
                <a:ea typeface="Merriweather"/>
                <a:cs typeface="Merriweather"/>
                <a:sym typeface="Merriweather"/>
              </a:rPr>
              <a:t> - To keep track of which users use how much and what</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kinds of computer resources</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6b3c6779e_0_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9" name="Google Shape;129;g276b3c6779e_0_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76b3c6779e_0_3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76b3c6779e_0_34"/>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Operating System Services</a:t>
            </a:r>
            <a:endParaRPr b="1" i="0" sz="2700" u="none" cap="none" strike="noStrike">
              <a:solidFill>
                <a:srgbClr val="198754"/>
              </a:solidFill>
              <a:latin typeface="Roboto Slab"/>
              <a:ea typeface="Roboto Slab"/>
              <a:cs typeface="Roboto Slab"/>
              <a:sym typeface="Roboto Slab"/>
            </a:endParaRPr>
          </a:p>
        </p:txBody>
      </p:sp>
      <p:sp>
        <p:nvSpPr>
          <p:cNvPr id="132" name="Google Shape;132;g276b3c6779e_0_34"/>
          <p:cNvSpPr txBox="1"/>
          <p:nvPr/>
        </p:nvSpPr>
        <p:spPr>
          <a:xfrm>
            <a:off x="795750" y="977750"/>
            <a:ext cx="7552500" cy="3565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Protection and security </a:t>
            </a:r>
            <a:r>
              <a:rPr lang="en" sz="1500">
                <a:solidFill>
                  <a:schemeClr val="dk1"/>
                </a:solidFill>
                <a:latin typeface="Merriweather"/>
                <a:ea typeface="Merriweather"/>
                <a:cs typeface="Merriweather"/>
                <a:sym typeface="Merriweather"/>
              </a:rPr>
              <a:t>- The owners of information stored in a</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multi user or networked computer system may want to control use of</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that information, concurrent processes should not interfere with each</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other</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Protection</a:t>
            </a:r>
            <a:r>
              <a:rPr lang="en" sz="1500">
                <a:solidFill>
                  <a:schemeClr val="dk1"/>
                </a:solidFill>
                <a:latin typeface="Merriweather"/>
                <a:ea typeface="Merriweather"/>
                <a:cs typeface="Merriweather"/>
                <a:sym typeface="Merriweather"/>
              </a:rPr>
              <a:t> involves ensuring that all access to system resources is</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controlled</a:t>
            </a:r>
            <a:endParaRPr sz="1500">
              <a:solidFill>
                <a:schemeClr val="dk1"/>
              </a:solidFill>
              <a:latin typeface="Merriweather"/>
              <a:ea typeface="Merriweather"/>
              <a:cs typeface="Merriweather"/>
              <a:sym typeface="Merriweather"/>
            </a:endParaRPr>
          </a:p>
          <a:p>
            <a:pPr indent="-323850" lvl="0" marL="457200" rtl="0" algn="just">
              <a:lnSpc>
                <a:spcPct val="115000"/>
              </a:lnSpc>
              <a:spcBef>
                <a:spcPts val="10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Security </a:t>
            </a:r>
            <a:r>
              <a:rPr lang="en" sz="1500">
                <a:solidFill>
                  <a:schemeClr val="dk1"/>
                </a:solidFill>
                <a:latin typeface="Merriweather"/>
                <a:ea typeface="Merriweather"/>
                <a:cs typeface="Merriweather"/>
                <a:sym typeface="Merriweather"/>
              </a:rPr>
              <a:t>of the system from outsiders requires user authentication,</a:t>
            </a:r>
            <a:endParaRPr sz="15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extends to defending external I/O devices from invalid access attempts</a:t>
            </a:r>
            <a:endParaRPr sz="15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76b3c6779e_0_4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8" name="Google Shape;138;g276b3c6779e_0_4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76b3c6779e_0_4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76b3c6779e_0_42"/>
          <p:cNvSpPr txBox="1"/>
          <p:nvPr>
            <p:ph idx="4294967295" type="ctrTitle"/>
          </p:nvPr>
        </p:nvSpPr>
        <p:spPr>
          <a:xfrm>
            <a:off x="1242950" y="356225"/>
            <a:ext cx="6582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Call</a:t>
            </a:r>
            <a:endParaRPr b="1" i="0" sz="2700" u="none" cap="none" strike="noStrike">
              <a:solidFill>
                <a:srgbClr val="198754"/>
              </a:solidFill>
              <a:latin typeface="Roboto Slab"/>
              <a:ea typeface="Roboto Slab"/>
              <a:cs typeface="Roboto Slab"/>
              <a:sym typeface="Roboto Slab"/>
            </a:endParaRPr>
          </a:p>
        </p:txBody>
      </p:sp>
      <p:sp>
        <p:nvSpPr>
          <p:cNvPr id="141" name="Google Shape;141;g276b3c6779e_0_42"/>
          <p:cNvSpPr txBox="1"/>
          <p:nvPr/>
        </p:nvSpPr>
        <p:spPr>
          <a:xfrm>
            <a:off x="795750" y="977750"/>
            <a:ext cx="7552500" cy="32364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100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Programming interface to the services provided by the OS</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Typically written in a high-level language (C or C++)</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Mostly accessed by programs via a high-level Application Programming Interface (API) rather than direct system call use</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Char char="●"/>
            </a:pPr>
            <a:r>
              <a:rPr lang="en" sz="1600">
                <a:solidFill>
                  <a:schemeClr val="dk1"/>
                </a:solidFill>
                <a:latin typeface="Merriweather"/>
                <a:ea typeface="Merriweather"/>
                <a:cs typeface="Merriweather"/>
                <a:sym typeface="Merriweather"/>
              </a:rPr>
              <a:t>Three most common APIs are Win32 API for Windows, POSIX API for POSIX-based systems (including virtually all versions of UNIX, Linux, and Mac OS X), and Java API for the Java virtual machine (JVM)</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Note that the system-call names used throughout this text are generic</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