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 Slab"/>
      <p:regular r:id="rId43"/>
      <p:bold r:id="rId44"/>
    </p:embeddedFont>
    <p:embeddedFont>
      <p:font typeface="Merriweather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9" roundtripDataSignature="AMtx7mhzRad4X/VfkEmMCOiwUm4rtSc9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Slab-bold.fntdata"/><Relationship Id="rId43" Type="http://schemas.openxmlformats.org/officeDocument/2006/relationships/font" Target="fonts/RobotoSlab-regular.fntdata"/><Relationship Id="rId46" Type="http://schemas.openxmlformats.org/officeDocument/2006/relationships/font" Target="fonts/Merriweather-bold.fntdata"/><Relationship Id="rId45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Merriweather-boldItalic.fntdata"/><Relationship Id="rId47" Type="http://schemas.openxmlformats.org/officeDocument/2006/relationships/font" Target="fonts/Merriweather-italic.fntdata"/><Relationship Id="rId4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b09845e5d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eb09845e5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b09845e5d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eb09845e5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8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108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08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08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08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08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08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8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8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08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08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08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08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08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8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08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7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b09845e5d_0_91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72" name="Google Shape;72;g2eb09845e5d_0_91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2eb09845e5d_0_91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2eb09845e5d_0_91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eb09845e5d_0_91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2eb09845e5d_0_91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2eb09845e5d_0_91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2eb09845e5d_0_91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2eb09845e5d_0_91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2eb09845e5d_0_91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eb09845e5d_0_91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eb09845e5d_0_91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2eb09845e5d_0_91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2eb09845e5d_0_91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2eb09845e5d_0_91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2eb09845e5d_0_91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b09845e5d_0_10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eb09845e5d_0_110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eb09845e5d_0_110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92" name="Google Shape;92;g2eb09845e5d_0_110"/>
          <p:cNvGrpSpPr/>
          <p:nvPr/>
        </p:nvGrpSpPr>
        <p:grpSpPr>
          <a:xfrm>
            <a:off x="3839646" y="782919"/>
            <a:ext cx="1464573" cy="842707"/>
            <a:chOff x="3593400" y="1729675"/>
            <a:chExt cx="1957200" cy="1123610"/>
          </a:xfrm>
        </p:grpSpPr>
        <p:sp>
          <p:nvSpPr>
            <p:cNvPr id="93" name="Google Shape;93;g2eb09845e5d_0_110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2eb09845e5d_0_110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2eb09845e5d_0_110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6" name="Google Shape;96;g2eb09845e5d_0_110"/>
          <p:cNvCxnSpPr>
            <a:endCxn id="94" idx="1"/>
          </p:cNvCxnSpPr>
          <p:nvPr/>
        </p:nvCxnSpPr>
        <p:spPr>
          <a:xfrm>
            <a:off x="3750511" y="390298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g2eb09845e5d_0_110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g2eb09845e5d_0_110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g2eb09845e5d_0_110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b09845e5d_0_121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102" name="Google Shape;102;g2eb09845e5d_0_121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b09845e5d_0_12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5" name="Google Shape;105;g2eb09845e5d_0_124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6" name="Google Shape;106;g2eb09845e5d_0_12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b09845e5d_0_12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09" name="Google Shape;109;g2eb09845e5d_0_128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10" name="Google Shape;110;g2eb09845e5d_0_128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11" name="Google Shape;111;g2eb09845e5d_0_12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b09845e5d_0_13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4" name="Google Shape;114;g2eb09845e5d_0_133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5" name="Google Shape;115;g2eb09845e5d_0_133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6" name="Google Shape;116;g2eb09845e5d_0_133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g2eb09845e5d_0_13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b09845e5d_0_13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g2eb09845e5d_0_13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b09845e5d_0_142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23" name="Google Shape;123;g2eb09845e5d_0_142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b09845e5d_0_145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eb09845e5d_0_14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10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10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1" name="Google Shape;31;p110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2" name="Google Shape;32;p110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0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0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" name="Google Shape;35;p110"/>
          <p:cNvCxnSpPr>
            <a:endCxn id="33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110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110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110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1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41" name="Google Shape;41;p111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2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112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5" name="Google Shape;45;p11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8" name="Google Shape;48;p113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113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1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4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114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114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114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1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11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6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2" name="Google Shape;62;p116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0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Char char="◎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◉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b09845e5d_0_8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8" name="Google Shape;68;g2eb09845e5d_0_87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Char char="◎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◉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g2eb09845e5d_0_8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b09845e5d_0_74"/>
          <p:cNvSpPr txBox="1"/>
          <p:nvPr>
            <p:ph type="ctrTitle"/>
          </p:nvPr>
        </p:nvSpPr>
        <p:spPr>
          <a:xfrm>
            <a:off x="2277900" y="771538"/>
            <a:ext cx="4269900" cy="22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2500">
                <a:solidFill>
                  <a:srgbClr val="198754"/>
                </a:solidFill>
              </a:rPr>
              <a:t>PC Hardware and Support Fundamentals</a:t>
            </a:r>
            <a:endParaRPr sz="2500">
              <a:solidFill>
                <a:srgbClr val="19875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t/>
            </a:r>
            <a:endParaRPr sz="1900">
              <a:solidFill>
                <a:srgbClr val="19875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2500">
                <a:solidFill>
                  <a:srgbClr val="198754"/>
                </a:solidFill>
              </a:rPr>
              <a:t>Lecture : 10</a:t>
            </a:r>
            <a:endParaRPr sz="2500">
              <a:solidFill>
                <a:srgbClr val="198754"/>
              </a:solidFill>
            </a:endParaRPr>
          </a:p>
        </p:txBody>
      </p:sp>
      <p:sp>
        <p:nvSpPr>
          <p:cNvPr id="132" name="Google Shape;132;g2eb09845e5d_0_74"/>
          <p:cNvSpPr/>
          <p:nvPr/>
        </p:nvSpPr>
        <p:spPr>
          <a:xfrm>
            <a:off x="1563250" y="2944650"/>
            <a:ext cx="845100" cy="13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2eb09845e5d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500" y="3212650"/>
            <a:ext cx="1685400" cy="168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09" name="Google Shape;209;p12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/>
          <p:nvPr>
            <p:ph idx="4294967295" type="ctrTitle"/>
          </p:nvPr>
        </p:nvSpPr>
        <p:spPr>
          <a:xfrm>
            <a:off x="909500" y="280850"/>
            <a:ext cx="73164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Ensuring Compatibility With the Operating System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824325" y="1048850"/>
            <a:ext cx="7475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Verify the architecture (32-bit or 64-bit):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Determine whether your operating system is 32-bit or 64-bit.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Some devices may have specific drivers for each architecture.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Check the device specifications or the manufacturer's website to download the correct drivers accordingly.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18" name="Google Shape;218;p13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3"/>
          <p:cNvSpPr/>
          <p:nvPr/>
        </p:nvSpPr>
        <p:spPr>
          <a:xfrm>
            <a:off x="661950" y="212450"/>
            <a:ext cx="79215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3"/>
          <p:cNvSpPr txBox="1"/>
          <p:nvPr>
            <p:ph idx="4294967295" type="ctrTitle"/>
          </p:nvPr>
        </p:nvSpPr>
        <p:spPr>
          <a:xfrm>
            <a:off x="661950" y="280850"/>
            <a:ext cx="77931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Reviewing User Manuals and Documentation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781150" y="727850"/>
            <a:ext cx="74265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To ensure a smooth installation and configuration process, it is beneficial to review the user manuals and documentation provided by the device manufacturer.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Here's what you should do: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Read the user manual: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Take the time to read the user manual thoroughly. It contains essential information about installation procedures, configuration options, troubleshooting steps, and maintenance guidelines specific to your device.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Check online resources: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In addition to the user manual, explore the manufacturer's website or online forums for additional documentation, FAQs, and troubleshooting guides. These resources can provide valuable insights and solutions to common issues.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27" name="Google Shape;227;p14"/>
          <p:cNvSpPr txBox="1"/>
          <p:nvPr>
            <p:ph idx="4294967295" type="ctrTitle"/>
          </p:nvPr>
        </p:nvSpPr>
        <p:spPr>
          <a:xfrm>
            <a:off x="1609850" y="1058050"/>
            <a:ext cx="59925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Installing Peripherals and Input Devices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14"/>
          <p:cNvPicPr preferRelativeResize="0"/>
          <p:nvPr/>
        </p:nvPicPr>
        <p:blipFill rotWithShape="1">
          <a:blip r:embed="rId4">
            <a:alphaModFix/>
          </a:blip>
          <a:srcRect b="0" l="10954" r="11188" t="12785"/>
          <a:stretch/>
        </p:blipFill>
        <p:spPr>
          <a:xfrm>
            <a:off x="4542300" y="1874575"/>
            <a:ext cx="4554000" cy="2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35" name="Google Shape;235;p15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5"/>
          <p:cNvSpPr txBox="1"/>
          <p:nvPr>
            <p:ph idx="4294967295" type="ctrTitle"/>
          </p:nvPr>
        </p:nvSpPr>
        <p:spPr>
          <a:xfrm>
            <a:off x="1276250" y="280850"/>
            <a:ext cx="6582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Connecting Wired Devices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824325" y="727850"/>
            <a:ext cx="73545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Keyboards and mouses: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For a wired keyboard or mouse, locate the appropriate ports on your computer. Keyboards typically connect to USB ports, while mouses can connect to USB or PS/2 ports.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Align the connector with the port and insert it firmly but gently. USB connectors are usually symmetrical and can be inserted in either orientation, while PS/2 connectors are round and have specific orientations.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Once connected, the operating system should recognize the keyboard or mouse automatically.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9" name="Google Shape;2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5500" y="3760250"/>
            <a:ext cx="1093325" cy="109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6000" y="4019450"/>
            <a:ext cx="834125" cy="8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46" name="Google Shape;246;p16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6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6"/>
          <p:cNvSpPr txBox="1"/>
          <p:nvPr>
            <p:ph idx="4294967295" type="ctrTitle"/>
          </p:nvPr>
        </p:nvSpPr>
        <p:spPr>
          <a:xfrm>
            <a:off x="1276250" y="280850"/>
            <a:ext cx="6582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Connecting Wired Devices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9" name="Google Shape;249;p16"/>
          <p:cNvSpPr txBox="1"/>
          <p:nvPr/>
        </p:nvSpPr>
        <p:spPr>
          <a:xfrm>
            <a:off x="824325" y="727850"/>
            <a:ext cx="73545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Printers and scanners: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Connect the printer or scanner to your computer using the provided USB cable or other appropriate connections.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Ensure that the device is powered on and any necessary cables are connected to a power source.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Some printers and scanners may require you to install drivers or software before connecting them. Refer to the user manual or manufacturer's instructions for guidance.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50" name="Google Shape;2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7975" y="3524350"/>
            <a:ext cx="1090850" cy="10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1100" y="3570200"/>
            <a:ext cx="999150" cy="9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7"/>
          <p:cNvSpPr txBox="1"/>
          <p:nvPr>
            <p:ph idx="4294967295" type="ctrTitle"/>
          </p:nvPr>
        </p:nvSpPr>
        <p:spPr>
          <a:xfrm>
            <a:off x="1276250" y="280850"/>
            <a:ext cx="6582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Connecting Wired Devices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824325" y="727850"/>
            <a:ext cx="73545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Audio devices: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Connect speakers, headphones, or other audio devices to the appropriate audio ports on your computer. The color-coded ports are usually located on the back or sides of the computer.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Make sure the device is powered on and adjust the volume levels accordingly.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 most cases, audio devices do not require additional drivers unless they have advanced features. However, if the manufacturer provides specific software or drivers, follow their instructions for installation.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61" name="Google Shape;26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4225" y="3845250"/>
            <a:ext cx="904600" cy="90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67" name="Google Shape;267;p18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8"/>
          <p:cNvSpPr txBox="1"/>
          <p:nvPr>
            <p:ph idx="4294967295" type="ctrTitle"/>
          </p:nvPr>
        </p:nvSpPr>
        <p:spPr>
          <a:xfrm>
            <a:off x="1276250" y="280850"/>
            <a:ext cx="6582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Connecting Wired Devices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0" name="Google Shape;270;p18"/>
          <p:cNvSpPr txBox="1"/>
          <p:nvPr/>
        </p:nvSpPr>
        <p:spPr>
          <a:xfrm>
            <a:off x="824325" y="727850"/>
            <a:ext cx="73545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Other wired devices (if applicable):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Follow the manufacturer's instructions for connecting any other wired devices, such as external hard drives, webcams, or specialized peripherals.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Typically, these devices will have specific cables or connectors that need to be plugged into the appropriate ports on your computer.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71" name="Google Shape;27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9650" y="3313350"/>
            <a:ext cx="1289175" cy="12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824325" y="212450"/>
            <a:ext cx="7502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 txBox="1"/>
          <p:nvPr>
            <p:ph idx="4294967295" type="ctrTitle"/>
          </p:nvPr>
        </p:nvSpPr>
        <p:spPr>
          <a:xfrm>
            <a:off x="824325" y="280850"/>
            <a:ext cx="75024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Pairing and Connecting Wireless Devices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0" name="Google Shape;280;p19"/>
          <p:cNvSpPr txBox="1"/>
          <p:nvPr/>
        </p:nvSpPr>
        <p:spPr>
          <a:xfrm>
            <a:off x="824325" y="800350"/>
            <a:ext cx="73545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Bluetooth devices: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Activate Bluetooth on your computer by navigating to the system settings or control panel and enabling Bluetooth.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Put the Bluetooth device into pairing mode by following the manufacturer's instructions.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On your computer, scan for available Bluetooth devices and select the device you want to pair with.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Follow any on-screen prompts to complete the pairing process. Once paired, the device should connect automatically in the future when within range.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81" name="Google Shape;2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2250" y="3833275"/>
            <a:ext cx="916575" cy="9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824325" y="212450"/>
            <a:ext cx="7502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0"/>
          <p:cNvSpPr txBox="1"/>
          <p:nvPr>
            <p:ph idx="4294967295" type="ctrTitle"/>
          </p:nvPr>
        </p:nvSpPr>
        <p:spPr>
          <a:xfrm>
            <a:off x="824325" y="280850"/>
            <a:ext cx="75024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Pairing and Connecting Wireless Devices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824325" y="1113050"/>
            <a:ext cx="7354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Wireless mouse and keyboard with USB dongles: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Insert the USB dongle into an available USB port on your computer.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Ensure the device is powered on and within range of the dongle.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operating system should automatically recognize the wireless device and establish a connection.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91" name="Google Shape;29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025" y="3204725"/>
            <a:ext cx="1448925" cy="14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97" name="Google Shape;297;p21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1"/>
          <p:cNvSpPr/>
          <p:nvPr/>
        </p:nvSpPr>
        <p:spPr>
          <a:xfrm>
            <a:off x="588625" y="212450"/>
            <a:ext cx="78939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1"/>
          <p:cNvSpPr txBox="1"/>
          <p:nvPr>
            <p:ph idx="4294967295" type="ctrTitle"/>
          </p:nvPr>
        </p:nvSpPr>
        <p:spPr>
          <a:xfrm>
            <a:off x="634450" y="280850"/>
            <a:ext cx="78480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Installing Device Drivers and Software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0" name="Google Shape;300;p21"/>
          <p:cNvSpPr txBox="1"/>
          <p:nvPr/>
        </p:nvSpPr>
        <p:spPr>
          <a:xfrm>
            <a:off x="824325" y="800350"/>
            <a:ext cx="7354500" cy="2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Automatic installation through plug-and-play: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Many modern peripherals and input devices support plug-and-play functionality, meaning the operating system will automatically install the necessary drivers upon connection.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When you connect a device, the operating system will search for and install the appropriate drivers from its built-in driver database or Windows Update.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01" name="Google Shape;3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7500" y="3462550"/>
            <a:ext cx="1201325" cy="12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2eb09845e5d_0_80"/>
          <p:cNvPicPr preferRelativeResize="0"/>
          <p:nvPr/>
        </p:nvPicPr>
        <p:blipFill rotWithShape="1">
          <a:blip r:embed="rId3">
            <a:alphaModFix/>
          </a:blip>
          <a:srcRect b="8971" l="24460" r="11305" t="8716"/>
          <a:stretch/>
        </p:blipFill>
        <p:spPr>
          <a:xfrm flipH="1">
            <a:off x="6424907" y="1401622"/>
            <a:ext cx="2441875" cy="280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2eb09845e5d_0_80"/>
          <p:cNvSpPr txBox="1"/>
          <p:nvPr>
            <p:ph idx="4294967295" type="ctrTitle"/>
          </p:nvPr>
        </p:nvSpPr>
        <p:spPr>
          <a:xfrm>
            <a:off x="1320862" y="801022"/>
            <a:ext cx="50508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Table of Contents- 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0" name="Google Shape;140;g2eb09845e5d_0_8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g2eb09845e5d_0_80"/>
          <p:cNvSpPr txBox="1"/>
          <p:nvPr>
            <p:ph idx="4294967295" type="ctrTitle"/>
          </p:nvPr>
        </p:nvSpPr>
        <p:spPr>
          <a:xfrm>
            <a:off x="997812" y="1780371"/>
            <a:ext cx="56970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rgbClr val="198754"/>
              </a:buClr>
              <a:buSzPts val="2000"/>
              <a:buChar char="❑"/>
            </a:pPr>
            <a:r>
              <a:rPr b="1" lang="en">
                <a:solidFill>
                  <a:srgbClr val="198754"/>
                </a:solidFill>
              </a:rPr>
              <a:t>Install and Configure Peripherals and</a:t>
            </a:r>
            <a:endParaRPr b="1">
              <a:solidFill>
                <a:srgbClr val="1987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8754"/>
                </a:solidFill>
              </a:rPr>
              <a:t>Input Devices</a:t>
            </a:r>
            <a:endParaRPr b="1">
              <a:solidFill>
                <a:srgbClr val="19875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98754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2"/>
          <p:cNvSpPr/>
          <p:nvPr/>
        </p:nvSpPr>
        <p:spPr>
          <a:xfrm>
            <a:off x="588625" y="212450"/>
            <a:ext cx="78939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2"/>
          <p:cNvSpPr txBox="1"/>
          <p:nvPr>
            <p:ph idx="4294967295" type="ctrTitle"/>
          </p:nvPr>
        </p:nvSpPr>
        <p:spPr>
          <a:xfrm>
            <a:off x="634450" y="280850"/>
            <a:ext cx="78480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Installing Device Drivers and Software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824325" y="800350"/>
            <a:ext cx="73545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Manual installation from the manufacturer's website: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If automatic installation does not occur or if you prefer to install the drivers manually, visit the manufacturer's website and locate the support or downloads section.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Look for the drivers or software specific to your device model and operating system.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Download the drivers/software and run the installation file. Follow the on-screen prompts to complete the installation process.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689475" y="212450"/>
            <a:ext cx="78573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3"/>
          <p:cNvSpPr txBox="1"/>
          <p:nvPr>
            <p:ph idx="4294967295" type="ctrTitle"/>
          </p:nvPr>
        </p:nvSpPr>
        <p:spPr>
          <a:xfrm>
            <a:off x="882000" y="280850"/>
            <a:ext cx="7354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Troubleshooting Installation Issues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9" name="Google Shape;319;p23"/>
          <p:cNvSpPr txBox="1"/>
          <p:nvPr/>
        </p:nvSpPr>
        <p:spPr>
          <a:xfrm>
            <a:off x="824325" y="800350"/>
            <a:ext cx="73545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Ensure that the device is properly connected to the computer and powered on.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Try connecting the device to a different USB port or using a different cable if applicable.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Restart your computer and try the installation process again.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If the device requires specific drivers, make sure you have downloaded and installed the correct ones for your operating system.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Check the manufacturer's website for any troubleshooting guides or support resources related to installation issues.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If the problem persists, contact the manufacturer's customer support for further assistance.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25" name="Google Shape;325;p24"/>
          <p:cNvSpPr txBox="1"/>
          <p:nvPr>
            <p:ph idx="4294967295" type="ctrTitle"/>
          </p:nvPr>
        </p:nvSpPr>
        <p:spPr>
          <a:xfrm>
            <a:off x="1609850" y="1058050"/>
            <a:ext cx="5992500" cy="9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Configuring Peripherals and Input Devices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24"/>
          <p:cNvPicPr preferRelativeResize="0"/>
          <p:nvPr/>
        </p:nvPicPr>
        <p:blipFill rotWithShape="1">
          <a:blip r:embed="rId4">
            <a:alphaModFix/>
          </a:blip>
          <a:srcRect b="0" l="10954" r="11188" t="12785"/>
          <a:stretch/>
        </p:blipFill>
        <p:spPr>
          <a:xfrm>
            <a:off x="4542300" y="1874575"/>
            <a:ext cx="4554000" cy="2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5"/>
          <p:cNvSpPr/>
          <p:nvPr/>
        </p:nvSpPr>
        <p:spPr>
          <a:xfrm>
            <a:off x="689475" y="212450"/>
            <a:ext cx="78573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5"/>
          <p:cNvSpPr txBox="1"/>
          <p:nvPr>
            <p:ph idx="4294967295" type="ctrTitle"/>
          </p:nvPr>
        </p:nvSpPr>
        <p:spPr>
          <a:xfrm>
            <a:off x="689475" y="280850"/>
            <a:ext cx="7756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Adjusting Settings for Keyboards and Mouse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6" name="Google Shape;336;p25"/>
          <p:cNvSpPr txBox="1"/>
          <p:nvPr/>
        </p:nvSpPr>
        <p:spPr>
          <a:xfrm>
            <a:off x="824325" y="800350"/>
            <a:ext cx="73545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Key mappings and shortcuts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Access the keyboard settings through the operating system's control panel or system preferences.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Customize key mappings to remap specific keys or create shortcuts for commonly used functions.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Modify keyboard settings to enable features such as key repeat rate and delay.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37" name="Google Shape;33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1475" y="3266075"/>
            <a:ext cx="1377350" cy="13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43" name="Google Shape;343;p26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6"/>
          <p:cNvSpPr/>
          <p:nvPr/>
        </p:nvSpPr>
        <p:spPr>
          <a:xfrm>
            <a:off x="689475" y="212450"/>
            <a:ext cx="78573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6"/>
          <p:cNvSpPr txBox="1"/>
          <p:nvPr>
            <p:ph idx="4294967295" type="ctrTitle"/>
          </p:nvPr>
        </p:nvSpPr>
        <p:spPr>
          <a:xfrm>
            <a:off x="689475" y="280850"/>
            <a:ext cx="77565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Adjusting Settings for Keyboards and Mouse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46" name="Google Shape;346;p26"/>
          <p:cNvSpPr txBox="1"/>
          <p:nvPr/>
        </p:nvSpPr>
        <p:spPr>
          <a:xfrm>
            <a:off x="824325" y="1107550"/>
            <a:ext cx="73545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Pointer speed and acceleration: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Adjust the pointer speed to control the cursor sensitivity and movement across the screen.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Fine-tune acceleration settings to control how the cursor responds to mouse movements.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Experiment with different settings to find a configuration that suits your preferences and workflow.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52" name="Google Shape;352;p27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7"/>
          <p:cNvSpPr/>
          <p:nvPr/>
        </p:nvSpPr>
        <p:spPr>
          <a:xfrm>
            <a:off x="689475" y="212450"/>
            <a:ext cx="78573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7"/>
          <p:cNvSpPr txBox="1"/>
          <p:nvPr>
            <p:ph idx="4294967295" type="ctrTitle"/>
          </p:nvPr>
        </p:nvSpPr>
        <p:spPr>
          <a:xfrm>
            <a:off x="689475" y="280850"/>
            <a:ext cx="7756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Adjusting Settings for Keyboards and Mouse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5" name="Google Shape;355;p27"/>
          <p:cNvSpPr txBox="1"/>
          <p:nvPr/>
        </p:nvSpPr>
        <p:spPr>
          <a:xfrm>
            <a:off x="824325" y="1122350"/>
            <a:ext cx="73545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Mouse button customization: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Explore mouse settings to customize the functionality of different mouse buttons.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Assign specific functions or commands to each button, such as copy-paste, browser navigation, or application shortcuts.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Some mouses may offer additional features like gesture support or macros, allowing for advanced customization options.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8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61" name="Google Shape;361;p28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8"/>
          <p:cNvSpPr/>
          <p:nvPr/>
        </p:nvSpPr>
        <p:spPr>
          <a:xfrm>
            <a:off x="689475" y="212450"/>
            <a:ext cx="78573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8"/>
          <p:cNvSpPr txBox="1"/>
          <p:nvPr>
            <p:ph idx="4294967295" type="ctrTitle"/>
          </p:nvPr>
        </p:nvSpPr>
        <p:spPr>
          <a:xfrm>
            <a:off x="689475" y="280850"/>
            <a:ext cx="7756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Printer and Scanner Configuration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4" name="Google Shape;364;p28"/>
          <p:cNvSpPr txBox="1"/>
          <p:nvPr/>
        </p:nvSpPr>
        <p:spPr>
          <a:xfrm>
            <a:off x="824325" y="800350"/>
            <a:ext cx="73545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Paper size and type settings: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Access the printer settings either through the control panel or the printer's software interface.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Configure the paper size and type to match the paper you will be using for printing.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Set default preferences for paper trays, duplex (double-sided) printing, and other paper-related settings.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65" name="Google Shape;3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1050" y="3497000"/>
            <a:ext cx="1207775" cy="12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71" name="Google Shape;371;p29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9"/>
          <p:cNvSpPr/>
          <p:nvPr/>
        </p:nvSpPr>
        <p:spPr>
          <a:xfrm>
            <a:off x="689475" y="212450"/>
            <a:ext cx="78573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9"/>
          <p:cNvSpPr txBox="1"/>
          <p:nvPr>
            <p:ph idx="4294967295" type="ctrTitle"/>
          </p:nvPr>
        </p:nvSpPr>
        <p:spPr>
          <a:xfrm>
            <a:off x="689475" y="280850"/>
            <a:ext cx="7756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Printer and Scanner Configuration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4" name="Google Shape;374;p29"/>
          <p:cNvSpPr txBox="1"/>
          <p:nvPr/>
        </p:nvSpPr>
        <p:spPr>
          <a:xfrm>
            <a:off x="824325" y="800350"/>
            <a:ext cx="73545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Print quality and resolution adjustments: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Adjust the print quality settings to control the output's clarity, sharpness, and color accuracy.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Choose between different print resolutions depending on your needs, such as draft, normal, or high-quality printing.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Fine-tune additional settings like color management, saturation, or brightness for more precise control over the print output.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80" name="Google Shape;380;p30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0"/>
          <p:cNvSpPr/>
          <p:nvPr/>
        </p:nvSpPr>
        <p:spPr>
          <a:xfrm>
            <a:off x="689475" y="212450"/>
            <a:ext cx="78573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0"/>
          <p:cNvSpPr txBox="1"/>
          <p:nvPr>
            <p:ph idx="4294967295" type="ctrTitle"/>
          </p:nvPr>
        </p:nvSpPr>
        <p:spPr>
          <a:xfrm>
            <a:off x="689475" y="280850"/>
            <a:ext cx="7756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Printer and Scanner Configuration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3" name="Google Shape;383;p30"/>
          <p:cNvSpPr txBox="1"/>
          <p:nvPr/>
        </p:nvSpPr>
        <p:spPr>
          <a:xfrm>
            <a:off x="824325" y="800350"/>
            <a:ext cx="73545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Scanning preferences and file formats: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Access the scanner settings through the scanner's software interface or the operating system's scanning utility.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Select the desired scanning resolution, color mode, and file format (e.g., JPEG, PDF) for your scanned documents or images.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Explore additional settings like image enhancement, descreening, or OCR (Optical Character Recognition) options if available.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84" name="Google Shape;38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1050" y="3435650"/>
            <a:ext cx="1207775" cy="12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1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90" name="Google Shape;390;p31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1"/>
          <p:cNvSpPr/>
          <p:nvPr/>
        </p:nvSpPr>
        <p:spPr>
          <a:xfrm>
            <a:off x="689475" y="212450"/>
            <a:ext cx="78573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1"/>
          <p:cNvSpPr txBox="1"/>
          <p:nvPr>
            <p:ph idx="4294967295" type="ctrTitle"/>
          </p:nvPr>
        </p:nvSpPr>
        <p:spPr>
          <a:xfrm>
            <a:off x="689475" y="280850"/>
            <a:ext cx="7756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Audio Device Configuration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93" name="Google Shape;393;p31"/>
          <p:cNvSpPr txBox="1"/>
          <p:nvPr/>
        </p:nvSpPr>
        <p:spPr>
          <a:xfrm>
            <a:off x="824325" y="800350"/>
            <a:ext cx="73545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Volume levels and equalizer settings: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Adjust the volume levels for playback and recording to your desired preference.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Fine-tune the equalizer settings to enhance or customize the audio output by adjusting frequencies (e.g., bass, treble).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Some audio devices may offer preset equalizer profiles for different genres or user-defined profiles.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>
            <p:ph idx="4294967295" type="ctrTitle"/>
          </p:nvPr>
        </p:nvSpPr>
        <p:spPr>
          <a:xfrm>
            <a:off x="1820700" y="280850"/>
            <a:ext cx="55026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Peripherals and Input Devices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824325" y="800350"/>
            <a:ext cx="7354500" cy="34060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sng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Peripherals and input devices refer to external hardware components 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that are connected to a computer system to </a:t>
            </a:r>
            <a:r>
              <a:rPr b="0" i="0" lang="en" sz="1600" u="sng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provide additional functionality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and input capabilities.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These devices expand the capabilities of a computer beyond its core processing unit and allow users to interact with the system in various ways.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Peripherals typically include devices such as, and more.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Inp</a:t>
            </a:r>
            <a:r>
              <a:rPr b="0" i="0" lang="en" sz="1600" u="sng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keyboards, mouses, printers, scanners, external storage devices, audio devices, webcams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ut devices, as the name suggests, are specifically designed to input data or commands into the computer system.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2"/>
          <p:cNvSpPr/>
          <p:nvPr/>
        </p:nvSpPr>
        <p:spPr>
          <a:xfrm>
            <a:off x="689475" y="212450"/>
            <a:ext cx="78573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2"/>
          <p:cNvSpPr txBox="1"/>
          <p:nvPr>
            <p:ph idx="4294967295" type="ctrTitle"/>
          </p:nvPr>
        </p:nvSpPr>
        <p:spPr>
          <a:xfrm>
            <a:off x="689475" y="280850"/>
            <a:ext cx="7756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Audio Device Configuration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02" name="Google Shape;402;p32"/>
          <p:cNvSpPr txBox="1"/>
          <p:nvPr/>
        </p:nvSpPr>
        <p:spPr>
          <a:xfrm>
            <a:off x="824325" y="800350"/>
            <a:ext cx="73545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Microphone sensitivity and noise cancellation: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Configure microphone settings to adjust sensitivity levels and eliminate background noise.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Enable noise cancellation or suppression features to enhance the clarity of your voice recordings or communications.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Test and adjust settings based on your environment and specific microphone characteristics.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03" name="Google Shape;40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7625" y="3616850"/>
            <a:ext cx="1051200" cy="10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3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409" name="Google Shape;409;p33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3"/>
          <p:cNvSpPr/>
          <p:nvPr/>
        </p:nvSpPr>
        <p:spPr>
          <a:xfrm>
            <a:off x="689475" y="212450"/>
            <a:ext cx="78573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33"/>
          <p:cNvSpPr txBox="1"/>
          <p:nvPr>
            <p:ph idx="4294967295" type="ctrTitle"/>
          </p:nvPr>
        </p:nvSpPr>
        <p:spPr>
          <a:xfrm>
            <a:off x="689475" y="280850"/>
            <a:ext cx="7756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Webcam Configuration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12" name="Google Shape;412;p33"/>
          <p:cNvSpPr txBox="1"/>
          <p:nvPr/>
        </p:nvSpPr>
        <p:spPr>
          <a:xfrm>
            <a:off x="824325" y="727850"/>
            <a:ext cx="73545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Video resolution and frame rate settings: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Access the webcam settings either through the operating system's camera settings or the webcam's software interface.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Adjust the video resolution and frame rate to set the quality and smoothness of the captured video.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Higher resolutions provide sharper images, but they may require more system resources and bandwidth.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13" name="Google Shape;4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8425" y="3204175"/>
            <a:ext cx="1490400" cy="14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419" name="Google Shape;419;p34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4"/>
          <p:cNvSpPr/>
          <p:nvPr/>
        </p:nvSpPr>
        <p:spPr>
          <a:xfrm>
            <a:off x="689475" y="212450"/>
            <a:ext cx="78573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4"/>
          <p:cNvSpPr txBox="1"/>
          <p:nvPr>
            <p:ph idx="4294967295" type="ctrTitle"/>
          </p:nvPr>
        </p:nvSpPr>
        <p:spPr>
          <a:xfrm>
            <a:off x="689475" y="280850"/>
            <a:ext cx="7756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Webcam Configuration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22" name="Google Shape;422;p34"/>
          <p:cNvSpPr txBox="1"/>
          <p:nvPr/>
        </p:nvSpPr>
        <p:spPr>
          <a:xfrm>
            <a:off x="824325" y="800350"/>
            <a:ext cx="73545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Privacy and security settings:</a:t>
            </a:r>
            <a:endParaRPr b="1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Explore privacy settings to control the webcam's access and permissions within applications or the operating system.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Enable features like automatic video mirroring, face detection, or low-light compensation if available.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Ensure that you are aware of the privacy implications of webcam usage and take necessary precautions to protect your privacy.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23" name="Google Shape;42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4350" y="3399625"/>
            <a:ext cx="1274475" cy="12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429" name="Google Shape;429;p35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5"/>
          <p:cNvSpPr/>
          <p:nvPr/>
        </p:nvSpPr>
        <p:spPr>
          <a:xfrm>
            <a:off x="689475" y="212450"/>
            <a:ext cx="78573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5"/>
          <p:cNvSpPr txBox="1"/>
          <p:nvPr>
            <p:ph idx="4294967295" type="ctrTitle"/>
          </p:nvPr>
        </p:nvSpPr>
        <p:spPr>
          <a:xfrm>
            <a:off x="689475" y="280850"/>
            <a:ext cx="77565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Other Configuration Options For Specific Peripherals (if applicable)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32" name="Google Shape;432;p35"/>
          <p:cNvSpPr txBox="1"/>
          <p:nvPr/>
        </p:nvSpPr>
        <p:spPr>
          <a:xfrm>
            <a:off x="824325" y="1122350"/>
            <a:ext cx="73545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Depending on the specific peripherals you have, there may be additional configuration options available. Here are some examples: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External storage devices: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Configure options like disk formatting, encryption, or power-saving settings.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Gaming peripherals: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Customize button assignments, lighting effects, or macros using dedicated software.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Specialized peripherals: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Explore settings specific to devices like graphics tablets, MIDI controllers, or specialized input devices.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Consult the user manual or the manufacturer's website for instructions on configuring these peripherals according to your needs.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01"/>
          <p:cNvSpPr txBox="1"/>
          <p:nvPr>
            <p:ph idx="4294967295" type="ctrTitle"/>
          </p:nvPr>
        </p:nvSpPr>
        <p:spPr>
          <a:xfrm>
            <a:off x="1097900" y="1111225"/>
            <a:ext cx="5230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43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Let’s do some exercises!</a:t>
            </a:r>
            <a:endParaRPr b="1" i="0" sz="43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38" name="Google Shape;438;p101"/>
          <p:cNvSpPr txBox="1"/>
          <p:nvPr>
            <p:ph idx="12" type="sldNum"/>
          </p:nvPr>
        </p:nvSpPr>
        <p:spPr>
          <a:xfrm>
            <a:off x="8404374" y="4749850"/>
            <a:ext cx="641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pic>
        <p:nvPicPr>
          <p:cNvPr id="439" name="Google Shape;439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700" y="1647275"/>
            <a:ext cx="2920650" cy="29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02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445" name="Google Shape;445;p102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02"/>
          <p:cNvSpPr/>
          <p:nvPr/>
        </p:nvSpPr>
        <p:spPr>
          <a:xfrm>
            <a:off x="2043000" y="205525"/>
            <a:ext cx="5104800" cy="135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02"/>
          <p:cNvSpPr txBox="1"/>
          <p:nvPr>
            <p:ph idx="4294967295" type="ctrTitle"/>
          </p:nvPr>
        </p:nvSpPr>
        <p:spPr>
          <a:xfrm>
            <a:off x="2724300" y="278100"/>
            <a:ext cx="3695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Exercises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8" name="Google Shape;448;p102"/>
          <p:cNvSpPr txBox="1"/>
          <p:nvPr/>
        </p:nvSpPr>
        <p:spPr>
          <a:xfrm>
            <a:off x="735450" y="723900"/>
            <a:ext cx="7628100" cy="4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Explain the steps to connect a wireless mouse to a computer using Bluetooth.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Create a checklist of necessary steps to install a scanner on a Windows operating system.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Compare and contrast the installation process for a wired and a wireless printer.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Identify three common troubleshooting issues during the installation of input devices and provide solutions.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List five different types of input devices and describe their primary functions.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 with your classmates and compare the advantages and disadvantages of using a wired vs. wireless keyboard.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Compare the installation process for a USB and a PS/2 keyboard and discuss their pros and cons.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Merriweather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 with your classmates and explain the steps to install and configure a wireless headset for seamless audio communication.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03"/>
          <p:cNvSpPr/>
          <p:nvPr/>
        </p:nvSpPr>
        <p:spPr>
          <a:xfrm>
            <a:off x="2043000" y="205525"/>
            <a:ext cx="5104800" cy="135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03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455" name="Google Shape;455;p103"/>
          <p:cNvSpPr txBox="1"/>
          <p:nvPr>
            <p:ph idx="4294967295" type="ctrTitle"/>
          </p:nvPr>
        </p:nvSpPr>
        <p:spPr>
          <a:xfrm>
            <a:off x="2724300" y="278100"/>
            <a:ext cx="36954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Exercises (cont.)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56" name="Google Shape;456;p103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03"/>
          <p:cNvSpPr txBox="1"/>
          <p:nvPr/>
        </p:nvSpPr>
        <p:spPr>
          <a:xfrm>
            <a:off x="735450" y="723900"/>
            <a:ext cx="76281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AutoNum type="arabicPeriod" startAt="9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Demonstrate how to configure a gaming mouse with customizable buttons and macros for specific game commands.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AutoNum type="arabicPeriod" startAt="9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Create a checklist for installing and configuring a multi-function printer (printer, scanner, copier) on a network.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106"/>
          <p:cNvPicPr preferRelativeResize="0"/>
          <p:nvPr/>
        </p:nvPicPr>
        <p:blipFill rotWithShape="1">
          <a:blip r:embed="rId3">
            <a:alphaModFix/>
          </a:blip>
          <a:srcRect b="7746" l="12396" r="13103" t="7125"/>
          <a:stretch/>
        </p:blipFill>
        <p:spPr>
          <a:xfrm>
            <a:off x="5158250" y="1344025"/>
            <a:ext cx="2943175" cy="3486924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106"/>
          <p:cNvSpPr txBox="1"/>
          <p:nvPr>
            <p:ph idx="4294967295" type="ctrTitle"/>
          </p:nvPr>
        </p:nvSpPr>
        <p:spPr>
          <a:xfrm>
            <a:off x="1097900" y="1111225"/>
            <a:ext cx="3962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6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b="1" i="0" sz="6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64" name="Google Shape;464;p10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56" name="Google Shape;156;p6"/>
          <p:cNvSpPr txBox="1"/>
          <p:nvPr>
            <p:ph idx="4294967295" type="ctrTitle"/>
          </p:nvPr>
        </p:nvSpPr>
        <p:spPr>
          <a:xfrm>
            <a:off x="1609850" y="1159975"/>
            <a:ext cx="59925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Preparing for Installation and Configuration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4">
            <a:alphaModFix/>
          </a:blip>
          <a:srcRect b="0" l="10954" r="11188" t="12785"/>
          <a:stretch/>
        </p:blipFill>
        <p:spPr>
          <a:xfrm>
            <a:off x="4542300" y="1874575"/>
            <a:ext cx="4554000" cy="2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735300" y="212450"/>
            <a:ext cx="75639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 txBox="1"/>
          <p:nvPr>
            <p:ph idx="4294967295" type="ctrTitle"/>
          </p:nvPr>
        </p:nvSpPr>
        <p:spPr>
          <a:xfrm>
            <a:off x="891175" y="280850"/>
            <a:ext cx="7407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Checking System Requirements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824325" y="800350"/>
            <a:ext cx="73545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Before installing and configuring peripherals and input devices, it is important to check the system requirements.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Different devices may have specific hardware or software prerequisites to ensure compatibility and optimal performance.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Here's how you can check the system requirements: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Read the device specifications: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Consult the manufacturer's website, product packaging, or user manuals to find the device specifications.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Look for information regarding minimum system requirements, such as processor speed, RAM, available USB ports, operating system versions, and any specific software dependencies.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735300" y="212450"/>
            <a:ext cx="75639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 txBox="1"/>
          <p:nvPr>
            <p:ph idx="4294967295" type="ctrTitle"/>
          </p:nvPr>
        </p:nvSpPr>
        <p:spPr>
          <a:xfrm>
            <a:off x="891175" y="280850"/>
            <a:ext cx="74079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Checking System Requirements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824325" y="800350"/>
            <a:ext cx="73545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Compare with your computer's specifications: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Check your computer's specifications to determine if it meets the requirements specified by the device manufacturer.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Look for information about your computer's processor, RAM, available ports, and operating system version.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Ensure that your computer has the necessary hardware capabilities to support the device.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735300" y="212450"/>
            <a:ext cx="77838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 txBox="1"/>
          <p:nvPr>
            <p:ph idx="4294967295" type="ctrTitle"/>
          </p:nvPr>
        </p:nvSpPr>
        <p:spPr>
          <a:xfrm>
            <a:off x="900350" y="280850"/>
            <a:ext cx="73545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Gathering Necessary Drivers and Software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824325" y="800350"/>
            <a:ext cx="73545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To ensure proper installation and configuration, it is crucial to gather the necessary drivers and software for the peripherals and input devices. Here are the steps to follow: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Visit the manufacturer's website: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Go to the official website of the device manufacturer.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Look for a "Support" or "Downloads" section, where you can find the latest drivers and software for your specific device model.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Locate the correct drivers: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Search for the drivers or software that correspond to your operating system and device model.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Download the most up-to-date versions to ensure compatibility and access to the latest features and bug fixes.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735300" y="212450"/>
            <a:ext cx="77838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 txBox="1"/>
          <p:nvPr>
            <p:ph idx="4294967295" type="ctrTitle"/>
          </p:nvPr>
        </p:nvSpPr>
        <p:spPr>
          <a:xfrm>
            <a:off x="900350" y="280850"/>
            <a:ext cx="73545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Gathering Necessary Drivers and Software (cont.)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824325" y="1259750"/>
            <a:ext cx="73545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Store drivers and software in a convenient location: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Create a dedicated folder on your computer to store the downloaded drivers and software.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This will make it easier to locate them during the installation process.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1549600" y="212450"/>
            <a:ext cx="6041400" cy="14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"/>
          <p:cNvSpPr txBox="1"/>
          <p:nvPr>
            <p:ph idx="4294967295" type="ctrTitle"/>
          </p:nvPr>
        </p:nvSpPr>
        <p:spPr>
          <a:xfrm>
            <a:off x="909500" y="280850"/>
            <a:ext cx="73164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Ensuring Compatibility With the Operating System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824325" y="1048850"/>
            <a:ext cx="74751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Before proceeding with the installation, it is essential to ensure compatibility between the peripherals and input devices and your computer's operating system. Here's what you need to do: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Check operating system compatibility: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Verify that the drivers and software you downloaded are compatible with your operating system.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Most manufacturers provide separate versions for Windows, macOS, Linux, and other operating systems. 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1" marL="91440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○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Make sure you download the appropriate files for your specific operating system.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