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63" r:id="rId7"/>
    <p:sldId id="265" r:id="rId8"/>
    <p:sldId id="266" r:id="rId9"/>
    <p:sldId id="267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C1CB-55B4-1B0C-F295-B2C3AD801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2666C-8135-168B-605B-2C7FD7388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4681-55DB-BF03-9B48-3B075D6D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16A6-D382-1273-C3CB-2F9D8910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07C6-0545-6B7D-4E87-10F79088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929D-DAA6-8D08-F91A-A73DEF8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BEE31-EBC2-B296-9564-C13373930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F1CB3-2BBE-FE6B-343D-12251AC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DB6E-0154-E78F-3797-B66E5F6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64466-7FE0-2BF7-F0AA-01F64847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C4589-2807-214C-74BD-1A6C98D44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68141-414F-AC63-01AB-BEE4A756D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FEF6-1976-42C8-222C-6C1902DA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E649-B8EE-1394-80D9-14D6F7D1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6D381-D76B-5126-F8D7-A48560FB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8EF1-4A6C-391A-0B61-5AEF0854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EC04-8F38-9F38-ED67-097BEEF8B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C9DE-5F17-0479-259B-EFB0E63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20E4-82D0-6E28-BA9D-BEAC24E6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5A2B-B255-C93E-2DDB-76C3B0FB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6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8F9A-5D5D-B2E8-8734-0B842C2F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9F608-477C-61B1-02B6-8D424D2A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8514-C524-80B8-44D3-5DB01643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2EF0-D524-3B62-2A6C-8E8432DA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5F13-72C5-B304-F1E3-6DF25DA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5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0F09-7FEB-1216-BB0F-07E5A101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3639-76A6-E721-AFB2-107B1E19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52B8B-C998-76AF-51FF-4DBB658D6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2990-5FD7-32F7-ABF5-90878743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D3BD-4155-07B8-8A35-5F96E74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E089-751B-46A9-DC55-C84D7160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8DA4-359F-9502-9583-C1BF7929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69259-A6A0-E859-F96A-C797053F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55C9-B44D-6472-3AAF-8F0B35ED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2A294-A74C-86CB-DF75-5C05D682A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D6957-1EBF-537E-741C-3A2B8E3D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C1ADD-A5C8-42A5-AA32-D8E01D93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3443-AE2B-5AEB-74AF-698C518E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91DC-8D19-72F0-9FD4-0B85CBC9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7DBF-4CEB-5FE8-1022-81B6ED13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5315F-2EA1-8DA0-ED4E-DA4616CA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486B1-E70E-68BB-B212-5F6E59BC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87F8D-220E-CF37-8ACE-7367E9B7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AE74B-BEE1-5A2D-C3E0-CC0EE2FD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4830E-2346-361D-7CB6-177C00AA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AFAE3-5627-31F2-57E9-8CFD1B73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70B2-9281-36F6-C083-6AA3DE21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6A3B-91D5-E26F-A2D5-F69F3C411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B5D9F-F32E-AF4D-6D5A-F16FA081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9A9E3-26B7-146F-BA18-492A2A51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918DD-D366-A27E-210D-9744E3FF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EA73-3D28-4E41-8774-9021EC94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20F9-0384-7716-9C0C-E3BDB622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75254-F28E-BDA8-EF99-C77375D4E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19BE4-CDF5-4CA2-C56E-1219D0F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68636-7736-DDA7-D918-288707D3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3BB7-49FA-3522-C65E-F95A5C9A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6CA28-CBBC-D7C6-0483-85348FF4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80D73-87DE-0642-D222-7426B2EC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17650-ACDC-0A53-0556-D3E3C96C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D027-C8F6-047C-68C0-53107E444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20772-B213-453C-8214-9DCA7ABEE0D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85C9-47DE-8579-E895-D6D4A6B9E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71BD-3D18-57D4-009B-33E41DEE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635E5-01FF-4DAC-805D-AC17B3302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Higg/animal-c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4FA2-77D6-D3D5-CB0E-4AE7E32AD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Marine Mammal Sound</a:t>
            </a:r>
            <a:br>
              <a:rPr lang="en-CA" dirty="0"/>
            </a:br>
            <a:r>
              <a:rPr lang="en-CA" dirty="0"/>
              <a:t>Classification Using a 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44593-18FB-6A56-6372-7EE201931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CS4795 Project</a:t>
            </a:r>
          </a:p>
          <a:p>
            <a:r>
              <a:rPr lang="en-CA" dirty="0"/>
              <a:t>Chris Higgins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99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C064-11E1-77FA-1F8C-A036E465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Conclusion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8047-DC74-08EB-3930-85C56BE8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/>
              <a:t>My findings mirrored the findings of my technical report:</a:t>
            </a:r>
          </a:p>
          <a:p>
            <a:pPr lvl="1"/>
            <a:r>
              <a:rPr lang="en-CA" dirty="0"/>
              <a:t>CNNs are very capable of classifying acoustic data</a:t>
            </a:r>
          </a:p>
          <a:p>
            <a:pPr lvl="1"/>
            <a:r>
              <a:rPr lang="en-CA" dirty="0"/>
              <a:t>There are two major challenges:</a:t>
            </a:r>
          </a:p>
          <a:p>
            <a:pPr marL="457200" lvl="1" indent="0">
              <a:buNone/>
            </a:pPr>
            <a:endParaRPr lang="en-CA" sz="800" dirty="0"/>
          </a:p>
          <a:p>
            <a:pPr lvl="2"/>
            <a:r>
              <a:rPr lang="en-CA" sz="2200" b="1" dirty="0"/>
              <a:t>Data scarcity and imbalance</a:t>
            </a:r>
          </a:p>
          <a:p>
            <a:pPr marL="914400" lvl="2" indent="0">
              <a:buNone/>
            </a:pPr>
            <a:endParaRPr lang="en-CA" sz="800" b="1" dirty="0"/>
          </a:p>
          <a:p>
            <a:pPr lvl="2"/>
            <a:r>
              <a:rPr lang="en-CA" sz="2200" b="1" dirty="0"/>
              <a:t>Poor model interpretability</a:t>
            </a:r>
          </a:p>
          <a:p>
            <a:pPr lvl="2"/>
            <a:endParaRPr lang="en-CA" sz="800" b="1" dirty="0"/>
          </a:p>
          <a:p>
            <a:r>
              <a:rPr lang="en-CA" dirty="0"/>
              <a:t>This was a valuable learning experiences and gave me additional insight into using CNNs for classifying animal sounds.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0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A726-311E-BDD3-FAB9-5272E684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E7076-AB98-4D62-C0D7-0C4AACCCD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https://github.com/chrisHigg/animal-call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9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58C5-A7BB-AB35-D126-D6E8BE09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Rationale: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A178-8FDA-9A35-1D5A-4D39A55C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600" dirty="0"/>
              <a:t>Builds off my technical report - which overviews CNNs for animal sound classification</a:t>
            </a:r>
          </a:p>
          <a:p>
            <a:endParaRPr lang="en-CA" sz="2600" dirty="0"/>
          </a:p>
          <a:p>
            <a:r>
              <a:rPr lang="en-CA" sz="2600" dirty="0"/>
              <a:t>Main challenge of CNN acoustic classification applications is the lack of data</a:t>
            </a:r>
          </a:p>
          <a:p>
            <a:endParaRPr lang="en-CA" sz="2600" dirty="0"/>
          </a:p>
          <a:p>
            <a:r>
              <a:rPr lang="en-CA" sz="2600" b="1" dirty="0"/>
              <a:t>How hard would it be to implement an effective model with a limited dataset?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1BC3-F896-59CF-DB1A-A13323A6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Description: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5F7B-0B50-55F8-A22B-12DE6368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/>
              <a:t>I have attempted to make a CNN model that could classify the sounds of 3 marine mammals with reasonable accuracy, while working with a limited dataset:</a:t>
            </a:r>
          </a:p>
          <a:p>
            <a:pPr marL="0" indent="0">
              <a:buNone/>
            </a:pPr>
            <a:endParaRPr lang="en-CA" sz="1000" dirty="0"/>
          </a:p>
          <a:p>
            <a:pPr lvl="1"/>
            <a:r>
              <a:rPr lang="en-CA" sz="2600" dirty="0"/>
              <a:t>Atlantic Spotted Dolphin -------------------------</a:t>
            </a:r>
          </a:p>
          <a:p>
            <a:pPr lvl="1"/>
            <a:endParaRPr lang="en-CA" sz="2600" dirty="0"/>
          </a:p>
          <a:p>
            <a:pPr lvl="1"/>
            <a:endParaRPr lang="en-CA" sz="1000" dirty="0"/>
          </a:p>
          <a:p>
            <a:pPr lvl="1"/>
            <a:r>
              <a:rPr lang="en-CA" sz="2600" dirty="0"/>
              <a:t>Beluga Whale -------------------------------</a:t>
            </a:r>
          </a:p>
          <a:p>
            <a:pPr lvl="1"/>
            <a:endParaRPr lang="en-CA" sz="2600" dirty="0"/>
          </a:p>
          <a:p>
            <a:pPr lvl="1"/>
            <a:endParaRPr lang="en-CA" sz="1000" dirty="0"/>
          </a:p>
          <a:p>
            <a:pPr lvl="1"/>
            <a:r>
              <a:rPr lang="en-CA" sz="2600" dirty="0"/>
              <a:t>North Atlantic Right Whale -----------</a:t>
            </a:r>
            <a:endParaRPr lang="en-US" sz="2600" dirty="0"/>
          </a:p>
        </p:txBody>
      </p:sp>
      <p:pic>
        <p:nvPicPr>
          <p:cNvPr id="1028" name="Picture 4" descr="Beluga Whale | NOAA Fisheries">
            <a:extLst>
              <a:ext uri="{FF2B5EF4-FFF2-40B4-BE49-F238E27FC236}">
                <a16:creationId xmlns:a16="http://schemas.microsoft.com/office/drawing/2014/main" id="{03073768-3492-6B4C-A47E-1B954F358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6" b="13382"/>
          <a:stretch/>
        </p:blipFill>
        <p:spPr bwMode="auto">
          <a:xfrm>
            <a:off x="8019062" y="4001294"/>
            <a:ext cx="1992272" cy="99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tlantic Spotted Dolphin | NOAA Fisheries">
            <a:extLst>
              <a:ext uri="{FF2B5EF4-FFF2-40B4-BE49-F238E27FC236}">
                <a16:creationId xmlns:a16="http://schemas.microsoft.com/office/drawing/2014/main" id="{0CB43FA1-A8C3-2A5D-DF64-A835D641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635" y="2931832"/>
            <a:ext cx="1489642" cy="99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rth Atlantic Right Whale | NOAA Fisheries">
            <a:extLst>
              <a:ext uri="{FF2B5EF4-FFF2-40B4-BE49-F238E27FC236}">
                <a16:creationId xmlns:a16="http://schemas.microsoft.com/office/drawing/2014/main" id="{C2CDD022-32D4-D915-F257-D58464F95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12" y="4558124"/>
            <a:ext cx="3130315" cy="20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8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B53E-910B-04E4-003C-76E8F44F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Most Interesting Idea I’ve Found: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7330-718D-FC31-2274-EFF44D13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 effort to combat my limited data I used data augmentation:</a:t>
            </a:r>
          </a:p>
          <a:p>
            <a:pPr lvl="1"/>
            <a:r>
              <a:rPr lang="en-CA" dirty="0"/>
              <a:t>Apply different techniques to my original dataset to artificially increase its volume and help to avoid overfitting:</a:t>
            </a:r>
          </a:p>
          <a:p>
            <a:pPr lvl="2"/>
            <a:endParaRPr lang="en-CA" dirty="0"/>
          </a:p>
          <a:p>
            <a:pPr lvl="2"/>
            <a:r>
              <a:rPr lang="en-CA" dirty="0"/>
              <a:t>Original</a:t>
            </a:r>
          </a:p>
          <a:p>
            <a:pPr lvl="1"/>
            <a:endParaRPr lang="en-CA" dirty="0"/>
          </a:p>
          <a:p>
            <a:pPr lvl="2"/>
            <a:r>
              <a:rPr lang="en-CA" dirty="0"/>
              <a:t>Adding additional noise</a:t>
            </a:r>
          </a:p>
          <a:p>
            <a:pPr lvl="2"/>
            <a:endParaRPr lang="en-CA" sz="2800" dirty="0"/>
          </a:p>
          <a:p>
            <a:pPr lvl="2"/>
            <a:r>
              <a:rPr lang="en-CA" dirty="0"/>
              <a:t>Time shifts</a:t>
            </a:r>
          </a:p>
          <a:p>
            <a:pPr lvl="2"/>
            <a:endParaRPr lang="en-CA" sz="2800" dirty="0"/>
          </a:p>
          <a:p>
            <a:pPr lvl="2"/>
            <a:r>
              <a:rPr lang="en-CA" dirty="0"/>
              <a:t>Pitch Shifts</a:t>
            </a:r>
          </a:p>
          <a:p>
            <a:pPr marL="914400" lvl="2" indent="0">
              <a:buNone/>
            </a:pPr>
            <a:endParaRPr lang="en-CA" dirty="0"/>
          </a:p>
          <a:p>
            <a:r>
              <a:rPr lang="en-CA" dirty="0"/>
              <a:t>This increased my dataset by 4x</a:t>
            </a:r>
          </a:p>
        </p:txBody>
      </p:sp>
      <p:pic>
        <p:nvPicPr>
          <p:cNvPr id="4" name="Picture 3" descr="A group of chairs in a row&#10;&#10;Description automatically generated">
            <a:extLst>
              <a:ext uri="{FF2B5EF4-FFF2-40B4-BE49-F238E27FC236}">
                <a16:creationId xmlns:a16="http://schemas.microsoft.com/office/drawing/2014/main" id="{6BC992E0-8037-0545-F7F4-F2E5419A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61" y="3835868"/>
            <a:ext cx="1966077" cy="781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green and blue background&#10;&#10;Description automatically generated">
            <a:extLst>
              <a:ext uri="{FF2B5EF4-FFF2-40B4-BE49-F238E27FC236}">
                <a16:creationId xmlns:a16="http://schemas.microsoft.com/office/drawing/2014/main" id="{BFAA15B6-5442-D987-B4B4-FF1534A7A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25" y="3000683"/>
            <a:ext cx="1966076" cy="781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green and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2FFD2B43-8CF9-D9BF-CEB9-32CA95CDB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260" y="5472210"/>
            <a:ext cx="1966078" cy="781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A green and blue gradient with a few lines&#10;&#10;Description automatically generated with medium confidence">
            <a:extLst>
              <a:ext uri="{FF2B5EF4-FFF2-40B4-BE49-F238E27FC236}">
                <a16:creationId xmlns:a16="http://schemas.microsoft.com/office/drawing/2014/main" id="{2008CEBC-0F6A-25D4-E40E-F24E83AFB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25" y="4654038"/>
            <a:ext cx="1966078" cy="7813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9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DD4E-4309-28CA-2891-9DFF3FC6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The Difference Between My Implementation and the Idea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F533-D5FE-B0AE-054D-7FEFA9A1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600" dirty="0"/>
              <a:t>I relied entirely on data augmentation</a:t>
            </a:r>
          </a:p>
          <a:p>
            <a:endParaRPr lang="en-CA" sz="2600" dirty="0"/>
          </a:p>
          <a:p>
            <a:r>
              <a:rPr lang="en-CA" sz="2600" dirty="0"/>
              <a:t>Data augmentation is a great way to improve performance in the event of a limited dataset, but it is not a concrete solution</a:t>
            </a:r>
          </a:p>
          <a:p>
            <a:endParaRPr lang="en-CA" sz="2600" dirty="0"/>
          </a:p>
          <a:p>
            <a:r>
              <a:rPr lang="en-CA" sz="2600" dirty="0"/>
              <a:t>Marine mammals can each produce a variety of sounds, and in a real-world application they could be recorded using a variety of tools.</a:t>
            </a:r>
          </a:p>
          <a:p>
            <a:pPr lvl="1"/>
            <a:r>
              <a:rPr lang="en-CA" sz="2200" b="1" dirty="0"/>
              <a:t>Data augmentation - while it  does improve generalization - can not make up for a lack of these real-world variations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68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50AE-633A-F8C0-5CE3-F3B4339E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General Process: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C843-1C19-092B-F016-E3E1A68B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600" dirty="0"/>
              <a:t>Data Preprocessing</a:t>
            </a:r>
          </a:p>
          <a:p>
            <a:pPr lvl="1"/>
            <a:r>
              <a:rPr lang="en-CA" sz="2200" dirty="0"/>
              <a:t>Normalize audio, apply data augmentation, and generate spectrograms</a:t>
            </a:r>
          </a:p>
          <a:p>
            <a:pPr lvl="1"/>
            <a:endParaRPr lang="en-CA" sz="2200" dirty="0"/>
          </a:p>
          <a:p>
            <a:r>
              <a:rPr lang="en-US" dirty="0"/>
              <a:t>Model Training &amp; Validation</a:t>
            </a:r>
          </a:p>
          <a:p>
            <a:pPr lvl="1"/>
            <a:r>
              <a:rPr lang="en-US" dirty="0"/>
              <a:t>MobileNetV2 pre-trained on ImageNet, fine-tuned to classify marine mammal vocalizations</a:t>
            </a:r>
          </a:p>
          <a:p>
            <a:pPr lvl="1"/>
            <a:r>
              <a:rPr lang="en-US" dirty="0"/>
              <a:t>Augmented Dataset (652 Spectrograms):</a:t>
            </a:r>
          </a:p>
          <a:p>
            <a:pPr lvl="2"/>
            <a:r>
              <a:rPr lang="en-US" dirty="0"/>
              <a:t>Training Set: 456</a:t>
            </a:r>
          </a:p>
          <a:p>
            <a:pPr lvl="2"/>
            <a:r>
              <a:rPr lang="en-US" dirty="0"/>
              <a:t>Validation Set: 98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Testing</a:t>
            </a:r>
          </a:p>
          <a:p>
            <a:pPr lvl="1"/>
            <a:r>
              <a:rPr lang="en-US" dirty="0"/>
              <a:t>Augmented Dataset:</a:t>
            </a:r>
          </a:p>
          <a:p>
            <a:pPr lvl="2"/>
            <a:r>
              <a:rPr lang="en-US" dirty="0"/>
              <a:t>Testing Set: 98 </a:t>
            </a:r>
          </a:p>
        </p:txBody>
      </p:sp>
    </p:spTree>
    <p:extLst>
      <p:ext uri="{BB962C8B-B14F-4D97-AF65-F5344CB8AC3E}">
        <p14:creationId xmlns:p14="http://schemas.microsoft.com/office/powerpoint/2010/main" val="137149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A0D8-2E42-8E54-BA4F-EC522F4D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Results: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96B9-DC4B-20E9-54AB-62395261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Successes:</a:t>
            </a:r>
          </a:p>
          <a:p>
            <a:pPr lvl="1"/>
            <a:r>
              <a:rPr lang="en-CA" dirty="0"/>
              <a:t>Performed exceptionally well within the bounds </a:t>
            </a:r>
          </a:p>
          <a:p>
            <a:pPr marL="457200" lvl="1" indent="0">
              <a:buNone/>
            </a:pPr>
            <a:r>
              <a:rPr lang="en-CA" dirty="0"/>
              <a:t>    of the dataset</a:t>
            </a:r>
          </a:p>
          <a:p>
            <a:pPr lvl="2"/>
            <a:r>
              <a:rPr lang="en-CA" dirty="0"/>
              <a:t>Avg. precision of ~ 94%</a:t>
            </a:r>
          </a:p>
          <a:p>
            <a:pPr lvl="2"/>
            <a:r>
              <a:rPr lang="en-CA" dirty="0"/>
              <a:t>Avg. recall of ~ 94%</a:t>
            </a:r>
          </a:p>
          <a:p>
            <a:pPr lvl="2"/>
            <a:r>
              <a:rPr lang="en-CA" dirty="0"/>
              <a:t>Could accurately classify unseen data from </a:t>
            </a:r>
          </a:p>
          <a:p>
            <a:pPr marL="914400" lvl="2" indent="0">
              <a:buNone/>
            </a:pPr>
            <a:r>
              <a:rPr lang="en-CA" dirty="0"/>
              <a:t>     the dataset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Failures:</a:t>
            </a:r>
          </a:p>
          <a:p>
            <a:pPr lvl="1"/>
            <a:r>
              <a:rPr lang="en-CA" dirty="0"/>
              <a:t>Unsurprisingly, the performance dropped significantly when testing on data from outside of the dataset</a:t>
            </a:r>
          </a:p>
          <a:p>
            <a:pPr lvl="2"/>
            <a:r>
              <a:rPr lang="en-CA" dirty="0"/>
              <a:t>Audio clips from YouTube or other PAM databases</a:t>
            </a:r>
          </a:p>
          <a:p>
            <a:pPr lvl="2"/>
            <a:r>
              <a:rPr lang="en-CA" dirty="0"/>
              <a:t>Both contained audio likely recorded at different qualities, which different equipment, and contained vocalizations not captured by my training dataset</a:t>
            </a:r>
          </a:p>
          <a:p>
            <a:pPr marL="914400" lvl="2" indent="0">
              <a:buNone/>
            </a:pPr>
            <a:endParaRPr lang="en-CA" dirty="0"/>
          </a:p>
          <a:p>
            <a:pPr lvl="3"/>
            <a:endParaRPr lang="en-CA" dirty="0"/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0167C-1992-7CB3-84C3-F9E18F9F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264" y="681037"/>
            <a:ext cx="4149536" cy="3319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56C94F-AAFF-0816-6926-939DC1EDE7FD}"/>
              </a:ext>
            </a:extLst>
          </p:cNvPr>
          <p:cNvSpPr txBox="1"/>
          <p:nvPr/>
        </p:nvSpPr>
        <p:spPr>
          <a:xfrm>
            <a:off x="6591300" y="1075073"/>
            <a:ext cx="733986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900" dirty="0"/>
              <a:t>0 - Dolphin</a:t>
            </a:r>
          </a:p>
          <a:p>
            <a:r>
              <a:rPr lang="en-CA" sz="900" dirty="0"/>
              <a:t>1 - Beluga</a:t>
            </a:r>
          </a:p>
          <a:p>
            <a:r>
              <a:rPr lang="en-CA" sz="900" dirty="0"/>
              <a:t>2 - NARW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1343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6A7-5F7D-4559-7A28-3BBDD25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Takeaways: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A3FD-A36E-A1F4-EF1C-089EFD18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Takeaways:</a:t>
            </a:r>
          </a:p>
          <a:p>
            <a:pPr lvl="1"/>
            <a:r>
              <a:rPr lang="en-CA" dirty="0"/>
              <a:t>Data augmentation is a great technique for improving sample size and variability in data, </a:t>
            </a:r>
            <a:r>
              <a:rPr lang="en-CA" b="1" dirty="0"/>
              <a:t>but it alone cannot make up for the lack of a comprehensive dataset</a:t>
            </a:r>
            <a:r>
              <a:rPr lang="en-CA" dirty="0"/>
              <a:t>.</a:t>
            </a:r>
          </a:p>
          <a:p>
            <a:pPr lvl="1"/>
            <a:endParaRPr lang="en-CA" sz="800" dirty="0"/>
          </a:p>
          <a:p>
            <a:pPr lvl="1"/>
            <a:r>
              <a:rPr lang="en-CA" dirty="0"/>
              <a:t>Collecting data is the most difficult and time-consuming aspect to applying CNNs to acoustic classification of animal sounds</a:t>
            </a:r>
          </a:p>
          <a:p>
            <a:pPr lvl="1"/>
            <a:endParaRPr lang="en-CA" sz="800" dirty="0"/>
          </a:p>
          <a:p>
            <a:pPr lvl="1"/>
            <a:r>
              <a:rPr lang="en-CA" dirty="0"/>
              <a:t>Tweaking and fine-tuning a model can be difficult, as it is hard to know what features the model thinks are important</a:t>
            </a:r>
          </a:p>
          <a:p>
            <a:pPr marL="914400" lvl="2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CB8D-72D9-A089-9BBD-2C65981E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F305-F165-CF5A-F8AC-7E796A5B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Potential Improvements: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33CD-AD12-9ABD-4DFB-A4253AD5C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Putting together a large and comprehensive dataset</a:t>
            </a:r>
          </a:p>
          <a:p>
            <a:pPr lvl="1"/>
            <a:r>
              <a:rPr lang="en-CA" dirty="0"/>
              <a:t>Taking the time to collect and process data from a variety of sources to capture the real-world variance in animal sounds</a:t>
            </a:r>
          </a:p>
          <a:p>
            <a:pPr lvl="1"/>
            <a:endParaRPr lang="en-CA" dirty="0"/>
          </a:p>
          <a:p>
            <a:r>
              <a:rPr lang="en-CA" dirty="0"/>
              <a:t>Narrowing scope:</a:t>
            </a:r>
          </a:p>
          <a:p>
            <a:pPr lvl="1"/>
            <a:r>
              <a:rPr lang="en-CA" dirty="0"/>
              <a:t>Switching to binary classification </a:t>
            </a:r>
          </a:p>
          <a:p>
            <a:pPr lvl="2"/>
            <a:r>
              <a:rPr lang="en-CA" dirty="0"/>
              <a:t>(Animal or Not-Animal)</a:t>
            </a:r>
          </a:p>
          <a:p>
            <a:pPr lvl="1"/>
            <a:r>
              <a:rPr lang="en-CA" dirty="0"/>
              <a:t>While this depends on purpose, building a more focused model around one species could help with generalization.</a:t>
            </a:r>
          </a:p>
          <a:p>
            <a:pPr marL="914400" lvl="2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572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Marine Mammal Sound Classification Using a CNN</vt:lpstr>
      <vt:lpstr>Rationale:</vt:lpstr>
      <vt:lpstr>Description:</vt:lpstr>
      <vt:lpstr>Most Interesting Idea I’ve Found:</vt:lpstr>
      <vt:lpstr>The Difference Between My Implementation and the Idea</vt:lpstr>
      <vt:lpstr>General Process:</vt:lpstr>
      <vt:lpstr>Results:</vt:lpstr>
      <vt:lpstr>Takeaways:</vt:lpstr>
      <vt:lpstr>Potential Improvements:</vt:lpstr>
      <vt:lpstr>Conclusion</vt:lpstr>
      <vt:lpstr>GitHub: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Sean Higgins</dc:creator>
  <cp:lastModifiedBy>Christopher Sean Higgins</cp:lastModifiedBy>
  <cp:revision>3</cp:revision>
  <dcterms:created xsi:type="dcterms:W3CDTF">2024-12-01T00:23:33Z</dcterms:created>
  <dcterms:modified xsi:type="dcterms:W3CDTF">2024-12-01T23:12:29Z</dcterms:modified>
</cp:coreProperties>
</file>