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howGuides="1">
      <p:cViewPr varScale="1">
        <p:scale>
          <a:sx n="101" d="100"/>
          <a:sy n="101" d="100"/>
        </p:scale>
        <p:origin x="132" y="366"/>
      </p:cViewPr>
      <p:guideLst>
        <p:guide orient="horz" pos="2160"/>
        <p:guide pos="384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5/26/2018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5/26/2018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5/26/2018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5/26/2018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5/26/2018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5/26/2018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5/26/2018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5/26/2018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5/26/2018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5/26/2018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5/26/2018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5/26/2018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FAcebox</a:t>
            </a:r>
            <a:endParaRPr lang="en-GB" dirty="0"/>
          </a:p>
        </p:txBody>
      </p:sp>
      <p:sp>
        <p:nvSpPr>
          <p:cNvPr id="3" name="Subtitle 2"/>
          <p:cNvSpPr>
            <a:spLocks noGrp="1"/>
          </p:cNvSpPr>
          <p:nvPr>
            <p:ph type="subTitle" idx="1"/>
          </p:nvPr>
        </p:nvSpPr>
        <p:spPr/>
        <p:txBody>
          <a:bodyPr/>
          <a:lstStyle/>
          <a:p>
            <a:r>
              <a:rPr lang="en-GB" dirty="0"/>
              <a:t>Slowing down Social media.</a:t>
            </a:r>
          </a:p>
        </p:txBody>
      </p:sp>
    </p:spTree>
    <p:extLst>
      <p:ext uri="{BB962C8B-B14F-4D97-AF65-F5344CB8AC3E}">
        <p14:creationId xmlns:p14="http://schemas.microsoft.com/office/powerpoint/2010/main" val="101765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Context</a:t>
            </a:r>
            <a:endParaRPr lang="en-GB" dirty="0"/>
          </a:p>
        </p:txBody>
      </p:sp>
      <p:sp>
        <p:nvSpPr>
          <p:cNvPr id="3" name="Content Placeholder 2"/>
          <p:cNvSpPr>
            <a:spLocks noGrp="1"/>
          </p:cNvSpPr>
          <p:nvPr>
            <p:ph idx="1"/>
          </p:nvPr>
        </p:nvSpPr>
        <p:spPr/>
        <p:txBody>
          <a:bodyPr/>
          <a:lstStyle/>
          <a:p>
            <a:r>
              <a:rPr lang="en-GB" dirty="0"/>
              <a:t>Social network penetration worldwide is </a:t>
            </a:r>
            <a:r>
              <a:rPr lang="en-GB" dirty="0" smtClean="0"/>
              <a:t>ever-increasing</a:t>
            </a:r>
          </a:p>
          <a:p>
            <a:r>
              <a:rPr lang="en-GB" dirty="0" smtClean="0"/>
              <a:t>Facebook user </a:t>
            </a:r>
            <a:r>
              <a:rPr lang="en-GB" dirty="0"/>
              <a:t>base is predicted to </a:t>
            </a:r>
            <a:r>
              <a:rPr lang="en-GB" dirty="0" smtClean="0"/>
              <a:t>rise </a:t>
            </a:r>
            <a:r>
              <a:rPr lang="en-GB" dirty="0"/>
              <a:t>to 65% in 2020  </a:t>
            </a:r>
            <a:r>
              <a:rPr lang="en-GB" sz="1600" dirty="0"/>
              <a:t>(</a:t>
            </a:r>
            <a:r>
              <a:rPr lang="en-GB" sz="1600" dirty="0" err="1"/>
              <a:t>Statista</a:t>
            </a:r>
            <a:r>
              <a:rPr lang="en-GB" sz="1600" dirty="0"/>
              <a:t>, 2018)</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7748" y="2996952"/>
            <a:ext cx="4816224" cy="3578455"/>
          </a:xfrm>
          <a:prstGeom prst="rect">
            <a:avLst/>
          </a:prstGeom>
        </p:spPr>
      </p:pic>
      <p:sp>
        <p:nvSpPr>
          <p:cNvPr id="5" name="TextBox 4"/>
          <p:cNvSpPr txBox="1"/>
          <p:nvPr/>
        </p:nvSpPr>
        <p:spPr>
          <a:xfrm>
            <a:off x="2279576" y="6210645"/>
            <a:ext cx="1728192" cy="307777"/>
          </a:xfrm>
          <a:prstGeom prst="rect">
            <a:avLst/>
          </a:prstGeom>
          <a:noFill/>
        </p:spPr>
        <p:txBody>
          <a:bodyPr wrap="square" rtlCol="0">
            <a:spAutoFit/>
          </a:bodyPr>
          <a:lstStyle/>
          <a:p>
            <a:r>
              <a:rPr lang="en-GB" sz="1400" dirty="0"/>
              <a:t>(</a:t>
            </a:r>
            <a:r>
              <a:rPr lang="en-GB" sz="1400" dirty="0" err="1"/>
              <a:t>Statista</a:t>
            </a:r>
            <a:r>
              <a:rPr lang="en-GB" sz="1400" dirty="0"/>
              <a:t>, </a:t>
            </a:r>
            <a:r>
              <a:rPr lang="en-GB" sz="1400" dirty="0" smtClean="0"/>
              <a:t>2018)</a:t>
            </a:r>
            <a:endParaRPr lang="en-GB" sz="1400" dirty="0"/>
          </a:p>
        </p:txBody>
      </p:sp>
    </p:spTree>
    <p:extLst>
      <p:ext uri="{BB962C8B-B14F-4D97-AF65-F5344CB8AC3E}">
        <p14:creationId xmlns:p14="http://schemas.microsoft.com/office/powerpoint/2010/main" val="3106860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Context 2</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5820" y="919300"/>
            <a:ext cx="6755585" cy="5019400"/>
          </a:xfrm>
        </p:spPr>
      </p:pic>
      <p:sp>
        <p:nvSpPr>
          <p:cNvPr id="5" name="TextBox 4"/>
          <p:cNvSpPr txBox="1"/>
          <p:nvPr/>
        </p:nvSpPr>
        <p:spPr>
          <a:xfrm>
            <a:off x="9876420" y="5553236"/>
            <a:ext cx="1800200" cy="276999"/>
          </a:xfrm>
          <a:prstGeom prst="rect">
            <a:avLst/>
          </a:prstGeom>
          <a:noFill/>
        </p:spPr>
        <p:txBody>
          <a:bodyPr wrap="square" rtlCol="0">
            <a:spAutoFit/>
          </a:bodyPr>
          <a:lstStyle/>
          <a:p>
            <a:r>
              <a:rPr lang="en-GB" sz="1200" dirty="0"/>
              <a:t>(</a:t>
            </a:r>
            <a:r>
              <a:rPr lang="en-GB" sz="1200" dirty="0" err="1"/>
              <a:t>Statista</a:t>
            </a:r>
            <a:r>
              <a:rPr lang="en-GB" sz="1200" dirty="0"/>
              <a:t>, </a:t>
            </a:r>
            <a:r>
              <a:rPr lang="en-GB" sz="1200" dirty="0" smtClean="0"/>
              <a:t>2018)</a:t>
            </a:r>
            <a:endParaRPr lang="en-GB" sz="1200" dirty="0"/>
          </a:p>
        </p:txBody>
      </p:sp>
      <p:sp>
        <p:nvSpPr>
          <p:cNvPr id="6" name="TextBox 5"/>
          <p:cNvSpPr txBox="1"/>
          <p:nvPr/>
        </p:nvSpPr>
        <p:spPr>
          <a:xfrm>
            <a:off x="839416" y="2093976"/>
            <a:ext cx="3492388" cy="2769989"/>
          </a:xfrm>
          <a:prstGeom prst="rect">
            <a:avLst/>
          </a:prstGeom>
          <a:noFill/>
        </p:spPr>
        <p:txBody>
          <a:bodyPr wrap="square" rtlCol="0">
            <a:spAutoFit/>
          </a:bodyPr>
          <a:lstStyle/>
          <a:p>
            <a:pPr marL="285750" indent="-285750">
              <a:buFont typeface="Arial" panose="020B0604020202020204" pitchFamily="34" charset="0"/>
              <a:buChar char="•"/>
            </a:pPr>
            <a:r>
              <a:rPr lang="en-GB" dirty="0" smtClean="0"/>
              <a:t>Smartphones are the most popular format for social media access</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a:t>Y</a:t>
            </a:r>
            <a:r>
              <a:rPr lang="en-GB" dirty="0" smtClean="0"/>
              <a:t>oung </a:t>
            </a:r>
            <a:r>
              <a:rPr lang="en-GB" dirty="0"/>
              <a:t>adults, the people with high levels of social media use feel a greater sense social </a:t>
            </a:r>
            <a:r>
              <a:rPr lang="en-GB" dirty="0" smtClean="0"/>
              <a:t>isolation </a:t>
            </a:r>
            <a:r>
              <a:rPr lang="en-GB" sz="1200" dirty="0"/>
              <a:t>(</a:t>
            </a:r>
            <a:r>
              <a:rPr lang="en-GB" sz="1200" dirty="0" err="1"/>
              <a:t>Primack</a:t>
            </a:r>
            <a:r>
              <a:rPr lang="en-GB" sz="1200" dirty="0"/>
              <a:t> et al. 2017)</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553516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Background (</a:t>
            </a:r>
            <a:r>
              <a:rPr lang="en-GB" dirty="0" err="1" smtClean="0"/>
              <a:t>techhology</a:t>
            </a:r>
            <a:r>
              <a:rPr lang="en-GB" dirty="0" smtClean="0"/>
              <a:t>)</a:t>
            </a:r>
            <a:endParaRPr lang="en-GB" dirty="0"/>
          </a:p>
        </p:txBody>
      </p:sp>
      <p:sp>
        <p:nvSpPr>
          <p:cNvPr id="3" name="Content Placeholder 2"/>
          <p:cNvSpPr>
            <a:spLocks noGrp="1"/>
          </p:cNvSpPr>
          <p:nvPr>
            <p:ph idx="1"/>
          </p:nvPr>
        </p:nvSpPr>
        <p:spPr>
          <a:xfrm>
            <a:off x="1069848" y="2121408"/>
            <a:ext cx="6538320" cy="4050792"/>
          </a:xfrm>
        </p:spPr>
        <p:txBody>
          <a:bodyPr>
            <a:normAutofit lnSpcReduction="10000"/>
          </a:bodyPr>
          <a:lstStyle/>
          <a:p>
            <a:pPr marL="0" indent="0">
              <a:buNone/>
            </a:pPr>
            <a:r>
              <a:rPr lang="en-GB" dirty="0"/>
              <a:t>The world’s first mobile phone call was carried out in Aug 1973 by Martin Cooper, a senior engineer at Motorola, the mobile he used was a prototype that weighed </a:t>
            </a:r>
            <a:r>
              <a:rPr lang="en-GB" dirty="0" smtClean="0"/>
              <a:t>1.1Kg.</a:t>
            </a:r>
          </a:p>
          <a:p>
            <a:pPr marL="0" indent="0">
              <a:buNone/>
            </a:pPr>
            <a:r>
              <a:rPr lang="en-GB" dirty="0"/>
              <a:t>As mobile devices became more akin  to the devices used today (Wi-Fi, 4G, touch screen interfaces), so the social media platforms migrated from desk top personal computers to mobile phones. </a:t>
            </a:r>
            <a:endParaRPr lang="en-GB" dirty="0" smtClean="0"/>
          </a:p>
          <a:p>
            <a:pPr marL="0" indent="0">
              <a:buNone/>
            </a:pPr>
            <a:r>
              <a:rPr lang="en-GB" dirty="0"/>
              <a:t>With the growth in mobile text and quick photo sharing </a:t>
            </a:r>
            <a:r>
              <a:rPr lang="en-GB" dirty="0" smtClean="0"/>
              <a:t>came </a:t>
            </a:r>
            <a:r>
              <a:rPr lang="en-GB" dirty="0"/>
              <a:t>the diminishing breadth of macro level news stories in favour of smaller more localised news feeds based on personal experience or social sharing.  One of the offsets of constant connectivity is always being available</a:t>
            </a:r>
            <a:endParaRPr lang="en-GB" dirty="0"/>
          </a:p>
        </p:txBody>
      </p:sp>
      <p:pic>
        <p:nvPicPr>
          <p:cNvPr id="1028" name="Picture 1" descr="Woman using a British Telecom Pearl mobile phone on Westminster Bridge, c19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4212" y="2121407"/>
            <a:ext cx="3390950" cy="340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8004212" y="5528170"/>
            <a:ext cx="3852428" cy="523220"/>
          </a:xfrm>
          <a:prstGeom prst="rect">
            <a:avLst/>
          </a:prstGeom>
          <a:noFill/>
        </p:spPr>
        <p:txBody>
          <a:bodyPr wrap="square" rtlCol="0">
            <a:spAutoFit/>
          </a:bodyPr>
          <a:lstStyle/>
          <a:p>
            <a:r>
              <a:rPr lang="en-GB" sz="1000" dirty="0"/>
              <a:t>BT Pearl Mobile 1986 (BT Pearl Mobile Phone 1986, 2018)</a:t>
            </a:r>
          </a:p>
          <a:p>
            <a:endParaRPr lang="en-GB" dirty="0"/>
          </a:p>
        </p:txBody>
      </p:sp>
    </p:spTree>
    <p:extLst>
      <p:ext uri="{BB962C8B-B14F-4D97-AF65-F5344CB8AC3E}">
        <p14:creationId xmlns:p14="http://schemas.microsoft.com/office/powerpoint/2010/main" val="932414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Background (</a:t>
            </a:r>
            <a:r>
              <a:rPr lang="en-GB" dirty="0" err="1" smtClean="0"/>
              <a:t>FoMO</a:t>
            </a:r>
            <a:r>
              <a:rPr lang="en-GB" dirty="0" smtClean="0"/>
              <a:t>)</a:t>
            </a:r>
            <a:endParaRPr lang="en-GB" dirty="0"/>
          </a:p>
        </p:txBody>
      </p:sp>
      <p:sp>
        <p:nvSpPr>
          <p:cNvPr id="3" name="Content Placeholder 2"/>
          <p:cNvSpPr>
            <a:spLocks noGrp="1"/>
          </p:cNvSpPr>
          <p:nvPr>
            <p:ph idx="1"/>
          </p:nvPr>
        </p:nvSpPr>
        <p:spPr>
          <a:xfrm>
            <a:off x="1069848" y="2121408"/>
            <a:ext cx="6538320" cy="4050792"/>
          </a:xfrm>
        </p:spPr>
        <p:txBody>
          <a:bodyPr>
            <a:normAutofit/>
          </a:bodyPr>
          <a:lstStyle/>
          <a:p>
            <a:r>
              <a:rPr lang="en-GB" dirty="0" err="1"/>
              <a:t>FoMO</a:t>
            </a:r>
            <a:r>
              <a:rPr lang="en-GB" dirty="0"/>
              <a:t> is characterized by the desire to stay continually connected with what others are </a:t>
            </a:r>
            <a:r>
              <a:rPr lang="en-GB" dirty="0" smtClean="0"/>
              <a:t>doing. </a:t>
            </a:r>
            <a:r>
              <a:rPr lang="en-GB" sz="1400" dirty="0"/>
              <a:t>(</a:t>
            </a:r>
            <a:r>
              <a:rPr lang="en-GB" sz="1400" dirty="0" err="1"/>
              <a:t>Przybylski</a:t>
            </a:r>
            <a:r>
              <a:rPr lang="en-GB" sz="1400" dirty="0"/>
              <a:t> et al. </a:t>
            </a:r>
            <a:r>
              <a:rPr lang="en-GB" sz="1400" dirty="0" smtClean="0"/>
              <a:t>2013)</a:t>
            </a:r>
          </a:p>
          <a:p>
            <a:r>
              <a:rPr lang="en-GB" dirty="0" smtClean="0"/>
              <a:t>Self Determination Theory -</a:t>
            </a:r>
            <a:r>
              <a:rPr lang="en-GB" dirty="0"/>
              <a:t> </a:t>
            </a:r>
            <a:r>
              <a:rPr lang="en-GB" dirty="0" smtClean="0"/>
              <a:t>fulfils </a:t>
            </a:r>
            <a:r>
              <a:rPr lang="en-GB" dirty="0"/>
              <a:t>three basic psychological </a:t>
            </a:r>
            <a:r>
              <a:rPr lang="en-GB" dirty="0" smtClean="0"/>
              <a:t>needs </a:t>
            </a:r>
            <a:r>
              <a:rPr lang="en-GB" sz="1600" dirty="0"/>
              <a:t>(</a:t>
            </a:r>
            <a:r>
              <a:rPr lang="en-GB" sz="1600" dirty="0" err="1"/>
              <a:t>Kirsh</a:t>
            </a:r>
            <a:r>
              <a:rPr lang="en-GB" sz="1600" dirty="0"/>
              <a:t>, 2012.p84</a:t>
            </a:r>
            <a:r>
              <a:rPr lang="en-GB" sz="1600" dirty="0" smtClean="0"/>
              <a:t>)</a:t>
            </a:r>
            <a:endParaRPr lang="en-GB" dirty="0"/>
          </a:p>
          <a:p>
            <a:pPr lvl="1"/>
            <a:r>
              <a:rPr lang="en-GB" sz="2000" dirty="0" smtClean="0"/>
              <a:t>Self Esteem</a:t>
            </a:r>
          </a:p>
          <a:p>
            <a:pPr lvl="1"/>
            <a:r>
              <a:rPr lang="en-GB" sz="2000" dirty="0" smtClean="0"/>
              <a:t>Positive Emotions</a:t>
            </a:r>
          </a:p>
          <a:p>
            <a:pPr lvl="1"/>
            <a:r>
              <a:rPr lang="en-GB" sz="2000" dirty="0" smtClean="0"/>
              <a:t>Vitality</a:t>
            </a:r>
            <a:endParaRPr lang="en-GB" sz="2000" dirty="0"/>
          </a:p>
          <a:p>
            <a:r>
              <a:rPr lang="en-GB" dirty="0" smtClean="0"/>
              <a:t>Imagined communities are formed through other </a:t>
            </a:r>
            <a:r>
              <a:rPr lang="en-GB" dirty="0"/>
              <a:t>psychological </a:t>
            </a:r>
            <a:r>
              <a:rPr lang="en-GB" dirty="0" smtClean="0"/>
              <a:t>needs too such as </a:t>
            </a:r>
            <a:r>
              <a:rPr lang="en-GB" i="1" dirty="0"/>
              <a:t>autonomy, competence, and relatedness</a:t>
            </a:r>
            <a:r>
              <a:rPr lang="en-GB" dirty="0"/>
              <a:t> </a:t>
            </a:r>
            <a:r>
              <a:rPr lang="en-GB" sz="1400" dirty="0"/>
              <a:t>(Ryan and </a:t>
            </a:r>
            <a:r>
              <a:rPr lang="en-GB" sz="1400" dirty="0" err="1"/>
              <a:t>Deci</a:t>
            </a:r>
            <a:r>
              <a:rPr lang="en-GB" sz="1400" dirty="0"/>
              <a:t>, 2000) </a:t>
            </a:r>
            <a:endParaRPr lang="en-GB" dirty="0"/>
          </a:p>
        </p:txBody>
      </p:sp>
      <p:pic>
        <p:nvPicPr>
          <p:cNvPr id="1028" name="Picture 1" descr="Woman using a British Telecom Pearl mobile phone on Westminster Bridge, c19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4212" y="2398501"/>
            <a:ext cx="3390950" cy="340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8004212" y="5805264"/>
            <a:ext cx="3852428" cy="246221"/>
          </a:xfrm>
          <a:prstGeom prst="rect">
            <a:avLst/>
          </a:prstGeom>
          <a:noFill/>
        </p:spPr>
        <p:txBody>
          <a:bodyPr wrap="square" rtlCol="0">
            <a:spAutoFit/>
          </a:bodyPr>
          <a:lstStyle/>
          <a:p>
            <a:r>
              <a:rPr lang="en-GB" sz="1000" dirty="0"/>
              <a:t>BT Pearl Mobile 1986 (BT Pearl Mobile Phone 1986, 2018</a:t>
            </a:r>
            <a:r>
              <a:rPr lang="en-GB" sz="1000" dirty="0" smtClean="0"/>
              <a:t>)</a:t>
            </a:r>
            <a:endParaRPr lang="en-GB" sz="1000" dirty="0"/>
          </a:p>
        </p:txBody>
      </p:sp>
    </p:spTree>
    <p:extLst>
      <p:ext uri="{BB962C8B-B14F-4D97-AF65-F5344CB8AC3E}">
        <p14:creationId xmlns:p14="http://schemas.microsoft.com/office/powerpoint/2010/main" val="29636496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57</TotalTime>
  <Words>291</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Rockwell</vt:lpstr>
      <vt:lpstr>Rockwell Condensed</vt:lpstr>
      <vt:lpstr>Wingdings</vt:lpstr>
      <vt:lpstr>Wood Type</vt:lpstr>
      <vt:lpstr>FAcebox</vt:lpstr>
      <vt:lpstr>Context</vt:lpstr>
      <vt:lpstr>Context 2</vt:lpstr>
      <vt:lpstr>Background (techhology)</vt:lpstr>
      <vt:lpstr>Background (FoMO)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FAcebox</dc:title>
  <dc:creator>Chris Maycock</dc:creator>
  <cp:lastModifiedBy>Chris Maycock</cp:lastModifiedBy>
  <cp:revision>7</cp:revision>
  <dcterms:created xsi:type="dcterms:W3CDTF">2018-05-26T21:57:31Z</dcterms:created>
  <dcterms:modified xsi:type="dcterms:W3CDTF">2018-05-26T22:55:01Z</dcterms:modified>
</cp:coreProperties>
</file>