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73" r:id="rId2"/>
    <p:sldId id="257" r:id="rId3"/>
    <p:sldId id="258" r:id="rId4"/>
    <p:sldId id="275" r:id="rId5"/>
    <p:sldId id="293" r:id="rId6"/>
    <p:sldId id="259" r:id="rId7"/>
    <p:sldId id="260" r:id="rId8"/>
    <p:sldId id="261" r:id="rId9"/>
    <p:sldId id="295"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98" r:id="rId23"/>
    <p:sldId id="296" r:id="rId24"/>
    <p:sldId id="276" r:id="rId25"/>
    <p:sldId id="277" r:id="rId26"/>
    <p:sldId id="278" r:id="rId27"/>
    <p:sldId id="292" r:id="rId28"/>
    <p:sldId id="279" r:id="rId29"/>
    <p:sldId id="280" r:id="rId30"/>
    <p:sldId id="281" r:id="rId31"/>
    <p:sldId id="282" r:id="rId32"/>
    <p:sldId id="299" r:id="rId33"/>
    <p:sldId id="300" r:id="rId34"/>
    <p:sldId id="283" r:id="rId35"/>
    <p:sldId id="284" r:id="rId36"/>
    <p:sldId id="285" r:id="rId37"/>
    <p:sldId id="286" r:id="rId38"/>
    <p:sldId id="287" r:id="rId39"/>
    <p:sldId id="288" r:id="rId40"/>
    <p:sldId id="289" r:id="rId41"/>
    <p:sldId id="294" r:id="rId42"/>
    <p:sldId id="290" r:id="rId43"/>
    <p:sldId id="301" r:id="rId44"/>
    <p:sldId id="302" r:id="rId45"/>
    <p:sldId id="291"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9B6A5A-90EC-4EFE-B25F-97ECE1E89B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9EFE3C-6C72-4558-995C-E6C717BA50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8BD75-C6FA-4CE2-A65B-750E38AD4792}" type="datetimeFigureOut">
              <a:rPr lang="en-US" smtClean="0"/>
              <a:t>6/25/2020</a:t>
            </a:fld>
            <a:endParaRPr lang="en-US" dirty="0"/>
          </a:p>
        </p:txBody>
      </p:sp>
      <p:sp>
        <p:nvSpPr>
          <p:cNvPr id="4" name="Footer Placeholder 3">
            <a:extLst>
              <a:ext uri="{FF2B5EF4-FFF2-40B4-BE49-F238E27FC236}">
                <a16:creationId xmlns:a16="http://schemas.microsoft.com/office/drawing/2014/main" id="{4D47B05B-45C1-4221-87B5-355C84DB41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702ECF1-F797-473A-9508-804CE025D0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B7810-EBF6-46CE-B051-7FEA774AED6E}" type="slidenum">
              <a:rPr lang="en-US" smtClean="0"/>
              <a:t>‹#›</a:t>
            </a:fld>
            <a:endParaRPr lang="en-US" dirty="0"/>
          </a:p>
        </p:txBody>
      </p:sp>
    </p:spTree>
    <p:extLst>
      <p:ext uri="{BB962C8B-B14F-4D97-AF65-F5344CB8AC3E}">
        <p14:creationId xmlns:p14="http://schemas.microsoft.com/office/powerpoint/2010/main" val="202621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BB2C7-3904-4CAC-9DC7-E899595B9ECF}"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4417E-6370-4C96-903D-07B3559D9202}" type="slidenum">
              <a:rPr lang="en-US" smtClean="0"/>
              <a:t>‹#›</a:t>
            </a:fld>
            <a:endParaRPr lang="en-US" dirty="0"/>
          </a:p>
        </p:txBody>
      </p:sp>
    </p:spTree>
    <p:extLst>
      <p:ext uri="{BB962C8B-B14F-4D97-AF65-F5344CB8AC3E}">
        <p14:creationId xmlns:p14="http://schemas.microsoft.com/office/powerpoint/2010/main" val="65814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99A3-02CA-4DBD-95F1-61237F959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AE805-D1D9-4912-AA57-45B702FE6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E7B02-9D1C-4F01-924E-3F269398CBC6}"/>
              </a:ext>
            </a:extLst>
          </p:cNvPr>
          <p:cNvSpPr>
            <a:spLocks noGrp="1"/>
          </p:cNvSpPr>
          <p:nvPr>
            <p:ph type="dt" sz="half" idx="10"/>
          </p:nvPr>
        </p:nvSpPr>
        <p:spPr/>
        <p:txBody>
          <a:bodyPr/>
          <a:lstStyle/>
          <a:p>
            <a:fld id="{6F4E9593-EA13-4E30-B6FE-A6E57B675955}" type="datetime1">
              <a:rPr lang="en-US" smtClean="0"/>
              <a:t>6/26/2020</a:t>
            </a:fld>
            <a:endParaRPr lang="en-US" dirty="0"/>
          </a:p>
        </p:txBody>
      </p:sp>
      <p:sp>
        <p:nvSpPr>
          <p:cNvPr id="5" name="Footer Placeholder 4">
            <a:extLst>
              <a:ext uri="{FF2B5EF4-FFF2-40B4-BE49-F238E27FC236}">
                <a16:creationId xmlns:a16="http://schemas.microsoft.com/office/drawing/2014/main" id="{0D7B19CA-79F7-4B60-83A4-B5E9C762F7DE}"/>
              </a:ext>
            </a:extLst>
          </p:cNvPr>
          <p:cNvSpPr>
            <a:spLocks noGrp="1"/>
          </p:cNvSpPr>
          <p:nvPr>
            <p:ph type="ftr" sz="quarter" idx="11"/>
          </p:nvPr>
        </p:nvSpPr>
        <p:spPr/>
        <p:txBody>
          <a:body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504EA4ED-1B94-4F96-AFC7-444E29B091C1}"/>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92093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067C-178C-4B12-B061-7E0F2F9BE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1C8945-3CE7-470E-AD21-403D1F7A0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080B2-780C-4E5A-A3A2-BACDF59C1F58}"/>
              </a:ext>
            </a:extLst>
          </p:cNvPr>
          <p:cNvSpPr>
            <a:spLocks noGrp="1"/>
          </p:cNvSpPr>
          <p:nvPr>
            <p:ph type="dt" sz="half" idx="10"/>
          </p:nvPr>
        </p:nvSpPr>
        <p:spPr/>
        <p:txBody>
          <a:bodyPr/>
          <a:lstStyle/>
          <a:p>
            <a:fld id="{0E165FE6-50F7-4328-8BEF-B1BE1AB8147C}" type="datetime1">
              <a:rPr lang="en-US" smtClean="0"/>
              <a:t>6/26/2020</a:t>
            </a:fld>
            <a:endParaRPr lang="en-US" dirty="0"/>
          </a:p>
        </p:txBody>
      </p:sp>
      <p:sp>
        <p:nvSpPr>
          <p:cNvPr id="5" name="Footer Placeholder 4">
            <a:extLst>
              <a:ext uri="{FF2B5EF4-FFF2-40B4-BE49-F238E27FC236}">
                <a16:creationId xmlns:a16="http://schemas.microsoft.com/office/drawing/2014/main" id="{7B361674-F654-4352-8913-EF2074465416}"/>
              </a:ext>
            </a:extLst>
          </p:cNvPr>
          <p:cNvSpPr>
            <a:spLocks noGrp="1"/>
          </p:cNvSpPr>
          <p:nvPr>
            <p:ph type="ftr" sz="quarter" idx="11"/>
          </p:nvPr>
        </p:nvSpPr>
        <p:spPr/>
        <p:txBody>
          <a:body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3336405D-30DB-492D-B1B5-2CF37AD473A5}"/>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211974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C7802-CA27-476A-898C-33B9D5E40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BC17FB-7FC2-4548-93C5-8F7723879E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F9FC7-2AB5-402E-9E76-86EB2024D253}"/>
              </a:ext>
            </a:extLst>
          </p:cNvPr>
          <p:cNvSpPr>
            <a:spLocks noGrp="1"/>
          </p:cNvSpPr>
          <p:nvPr>
            <p:ph type="dt" sz="half" idx="10"/>
          </p:nvPr>
        </p:nvSpPr>
        <p:spPr/>
        <p:txBody>
          <a:bodyPr/>
          <a:lstStyle/>
          <a:p>
            <a:fld id="{223BA425-46DC-4030-AE82-511227762B37}" type="datetime1">
              <a:rPr lang="en-US" smtClean="0"/>
              <a:t>6/26/2020</a:t>
            </a:fld>
            <a:endParaRPr lang="en-US" dirty="0"/>
          </a:p>
        </p:txBody>
      </p:sp>
      <p:sp>
        <p:nvSpPr>
          <p:cNvPr id="5" name="Footer Placeholder 4">
            <a:extLst>
              <a:ext uri="{FF2B5EF4-FFF2-40B4-BE49-F238E27FC236}">
                <a16:creationId xmlns:a16="http://schemas.microsoft.com/office/drawing/2014/main" id="{83ABA8C7-2F93-486C-BD61-40F098818AED}"/>
              </a:ext>
            </a:extLst>
          </p:cNvPr>
          <p:cNvSpPr>
            <a:spLocks noGrp="1"/>
          </p:cNvSpPr>
          <p:nvPr>
            <p:ph type="ftr" sz="quarter" idx="11"/>
          </p:nvPr>
        </p:nvSpPr>
        <p:spPr/>
        <p:txBody>
          <a:body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BEAF761A-9ECE-4DF1-B76F-34976620955E}"/>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37031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4B4D-FEF0-43D3-BB92-84D3F53045A9}"/>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71C56AD-48D3-40F1-9320-68DAC2B6E1E0}"/>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D608D-7CA8-4459-86C3-AA2A3BB65C06}"/>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8822F03-E847-4DDF-B3EC-15F3E91A843B}" type="datetime1">
              <a:rPr lang="en-US" smtClean="0"/>
              <a:t>6/26/2020</a:t>
            </a:fld>
            <a:endParaRPr lang="en-US" dirty="0"/>
          </a:p>
        </p:txBody>
      </p:sp>
      <p:sp>
        <p:nvSpPr>
          <p:cNvPr id="5" name="Footer Placeholder 4">
            <a:extLst>
              <a:ext uri="{FF2B5EF4-FFF2-40B4-BE49-F238E27FC236}">
                <a16:creationId xmlns:a16="http://schemas.microsoft.com/office/drawing/2014/main" id="{50934ED7-4F19-45FE-B8B9-EB7AE73E635C}"/>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0100C516-B2BD-4913-BFDB-12CE44B092C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6085797-AB24-4E99-8BDA-AEB3302E61E9}" type="slidenum">
              <a:rPr lang="en-US" smtClean="0"/>
              <a:pPr/>
              <a:t>‹#›</a:t>
            </a:fld>
            <a:endParaRPr lang="en-US" dirty="0"/>
          </a:p>
        </p:txBody>
      </p:sp>
    </p:spTree>
    <p:extLst>
      <p:ext uri="{BB962C8B-B14F-4D97-AF65-F5344CB8AC3E}">
        <p14:creationId xmlns:p14="http://schemas.microsoft.com/office/powerpoint/2010/main" val="124039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4D93-0D6E-4E61-8DEB-700FA1571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1E580-D1B7-49F6-8124-87966E84C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AD682-ADF7-41C2-89EC-08CB0CDBA5CE}"/>
              </a:ext>
            </a:extLst>
          </p:cNvPr>
          <p:cNvSpPr>
            <a:spLocks noGrp="1"/>
          </p:cNvSpPr>
          <p:nvPr>
            <p:ph type="dt" sz="half" idx="10"/>
          </p:nvPr>
        </p:nvSpPr>
        <p:spPr/>
        <p:txBody>
          <a:bodyPr/>
          <a:lstStyle/>
          <a:p>
            <a:fld id="{CC23D73B-64C7-46BF-A532-3F7C698996A2}" type="datetime1">
              <a:rPr lang="en-US" smtClean="0"/>
              <a:t>6/26/2020</a:t>
            </a:fld>
            <a:endParaRPr lang="en-US" dirty="0"/>
          </a:p>
        </p:txBody>
      </p:sp>
      <p:sp>
        <p:nvSpPr>
          <p:cNvPr id="5" name="Footer Placeholder 4">
            <a:extLst>
              <a:ext uri="{FF2B5EF4-FFF2-40B4-BE49-F238E27FC236}">
                <a16:creationId xmlns:a16="http://schemas.microsoft.com/office/drawing/2014/main" id="{A07FB9A0-DB61-40BD-85B7-4D618A108DC4}"/>
              </a:ext>
            </a:extLst>
          </p:cNvPr>
          <p:cNvSpPr>
            <a:spLocks noGrp="1"/>
          </p:cNvSpPr>
          <p:nvPr>
            <p:ph type="ftr" sz="quarter" idx="11"/>
          </p:nvPr>
        </p:nvSpPr>
        <p:spPr/>
        <p:txBody>
          <a:body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412629E8-1A4C-4363-80A5-B0AE8695F08F}"/>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26970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1D37-EED5-4164-858E-F9871FA74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86206-420E-410C-BB34-2583E559C5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E6093-DCCC-434A-A118-87C9E3871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EBAD22-18FC-4605-A150-B9D78668B993}"/>
              </a:ext>
            </a:extLst>
          </p:cNvPr>
          <p:cNvSpPr>
            <a:spLocks noGrp="1"/>
          </p:cNvSpPr>
          <p:nvPr>
            <p:ph type="dt" sz="half" idx="10"/>
          </p:nvPr>
        </p:nvSpPr>
        <p:spPr/>
        <p:txBody>
          <a:bodyPr/>
          <a:lstStyle/>
          <a:p>
            <a:fld id="{2426F9B8-AC99-4F7D-AC2A-16062D05F162}" type="datetime1">
              <a:rPr lang="en-US" smtClean="0"/>
              <a:t>6/26/2020</a:t>
            </a:fld>
            <a:endParaRPr lang="en-US" dirty="0"/>
          </a:p>
        </p:txBody>
      </p:sp>
      <p:sp>
        <p:nvSpPr>
          <p:cNvPr id="6" name="Footer Placeholder 5">
            <a:extLst>
              <a:ext uri="{FF2B5EF4-FFF2-40B4-BE49-F238E27FC236}">
                <a16:creationId xmlns:a16="http://schemas.microsoft.com/office/drawing/2014/main" id="{0431FB81-8AC6-4B71-BBDE-C46024779429}"/>
              </a:ext>
            </a:extLst>
          </p:cNvPr>
          <p:cNvSpPr>
            <a:spLocks noGrp="1"/>
          </p:cNvSpPr>
          <p:nvPr>
            <p:ph type="ftr" sz="quarter" idx="11"/>
          </p:nvPr>
        </p:nvSpPr>
        <p:spPr/>
        <p:txBody>
          <a:bodyPr/>
          <a:lstStyle/>
          <a:p>
            <a:r>
              <a:rPr lang="en-US"/>
              <a:t>https://github.com/chrisaberson/IntroStatsTutorials</a:t>
            </a:r>
            <a:endParaRPr lang="en-US" dirty="0"/>
          </a:p>
        </p:txBody>
      </p:sp>
      <p:sp>
        <p:nvSpPr>
          <p:cNvPr id="7" name="Slide Number Placeholder 6">
            <a:extLst>
              <a:ext uri="{FF2B5EF4-FFF2-40B4-BE49-F238E27FC236}">
                <a16:creationId xmlns:a16="http://schemas.microsoft.com/office/drawing/2014/main" id="{1D1414FE-3D4F-4401-A1C6-4F4911324D4B}"/>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7518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9982-C69A-483E-9079-319CF1D2C1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21185-C4BC-4FEF-8336-D0BFC3BCC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DC65A-D5E9-4433-BDEA-B2C2A9107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C4192-99FA-4768-841E-E2F53DA78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70B1E-C4A4-448B-9E6C-02BD4CA96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21494-DDCC-4317-9452-B59451778EB6}"/>
              </a:ext>
            </a:extLst>
          </p:cNvPr>
          <p:cNvSpPr>
            <a:spLocks noGrp="1"/>
          </p:cNvSpPr>
          <p:nvPr>
            <p:ph type="dt" sz="half" idx="10"/>
          </p:nvPr>
        </p:nvSpPr>
        <p:spPr/>
        <p:txBody>
          <a:bodyPr/>
          <a:lstStyle/>
          <a:p>
            <a:fld id="{9049272D-1A6D-435B-967B-EFD6477218CE}" type="datetime1">
              <a:rPr lang="en-US" smtClean="0"/>
              <a:t>6/26/2020</a:t>
            </a:fld>
            <a:endParaRPr lang="en-US" dirty="0"/>
          </a:p>
        </p:txBody>
      </p:sp>
      <p:sp>
        <p:nvSpPr>
          <p:cNvPr id="8" name="Footer Placeholder 7">
            <a:extLst>
              <a:ext uri="{FF2B5EF4-FFF2-40B4-BE49-F238E27FC236}">
                <a16:creationId xmlns:a16="http://schemas.microsoft.com/office/drawing/2014/main" id="{587053DB-0393-400C-99F9-B6215DF3210F}"/>
              </a:ext>
            </a:extLst>
          </p:cNvPr>
          <p:cNvSpPr>
            <a:spLocks noGrp="1"/>
          </p:cNvSpPr>
          <p:nvPr>
            <p:ph type="ftr" sz="quarter" idx="11"/>
          </p:nvPr>
        </p:nvSpPr>
        <p:spPr/>
        <p:txBody>
          <a:bodyPr/>
          <a:lstStyle/>
          <a:p>
            <a:r>
              <a:rPr lang="en-US"/>
              <a:t>https://github.com/chrisaberson/IntroStatsTutorials</a:t>
            </a:r>
            <a:endParaRPr lang="en-US" dirty="0"/>
          </a:p>
        </p:txBody>
      </p:sp>
      <p:sp>
        <p:nvSpPr>
          <p:cNvPr id="9" name="Slide Number Placeholder 8">
            <a:extLst>
              <a:ext uri="{FF2B5EF4-FFF2-40B4-BE49-F238E27FC236}">
                <a16:creationId xmlns:a16="http://schemas.microsoft.com/office/drawing/2014/main" id="{0B0A98A6-A09C-48E4-A622-E4D4039C70C2}"/>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77291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4587-FB56-4D6C-8E81-958F39800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0CB38-33B5-41B8-9B0E-0C2C6F8E738B}"/>
              </a:ext>
            </a:extLst>
          </p:cNvPr>
          <p:cNvSpPr>
            <a:spLocks noGrp="1"/>
          </p:cNvSpPr>
          <p:nvPr>
            <p:ph type="dt" sz="half" idx="10"/>
          </p:nvPr>
        </p:nvSpPr>
        <p:spPr/>
        <p:txBody>
          <a:bodyPr/>
          <a:lstStyle/>
          <a:p>
            <a:fld id="{4B7FBE2D-F9FF-4B8B-BE90-7C77A8473C07}" type="datetime1">
              <a:rPr lang="en-US" smtClean="0"/>
              <a:t>6/26/2020</a:t>
            </a:fld>
            <a:endParaRPr lang="en-US" dirty="0"/>
          </a:p>
        </p:txBody>
      </p:sp>
      <p:sp>
        <p:nvSpPr>
          <p:cNvPr id="4" name="Footer Placeholder 3">
            <a:extLst>
              <a:ext uri="{FF2B5EF4-FFF2-40B4-BE49-F238E27FC236}">
                <a16:creationId xmlns:a16="http://schemas.microsoft.com/office/drawing/2014/main" id="{0346C54D-EDEA-40E6-A1BE-E6CCB2B2C798}"/>
              </a:ext>
            </a:extLst>
          </p:cNvPr>
          <p:cNvSpPr>
            <a:spLocks noGrp="1"/>
          </p:cNvSpPr>
          <p:nvPr>
            <p:ph type="ftr" sz="quarter" idx="11"/>
          </p:nvPr>
        </p:nvSpPr>
        <p:spPr/>
        <p:txBody>
          <a:bodyPr/>
          <a:lstStyle/>
          <a:p>
            <a:r>
              <a:rPr lang="en-US"/>
              <a:t>https://github.com/chrisaberson/IntroStatsTutorials</a:t>
            </a:r>
            <a:endParaRPr lang="en-US" dirty="0"/>
          </a:p>
        </p:txBody>
      </p:sp>
      <p:sp>
        <p:nvSpPr>
          <p:cNvPr id="5" name="Slide Number Placeholder 4">
            <a:extLst>
              <a:ext uri="{FF2B5EF4-FFF2-40B4-BE49-F238E27FC236}">
                <a16:creationId xmlns:a16="http://schemas.microsoft.com/office/drawing/2014/main" id="{79B6BD95-7110-4798-9567-42956E9809D9}"/>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79685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A0A2A-EE05-4F56-948D-47C6BCF30576}"/>
              </a:ext>
            </a:extLst>
          </p:cNvPr>
          <p:cNvSpPr>
            <a:spLocks noGrp="1"/>
          </p:cNvSpPr>
          <p:nvPr>
            <p:ph type="dt" sz="half" idx="10"/>
          </p:nvPr>
        </p:nvSpPr>
        <p:spPr/>
        <p:txBody>
          <a:bodyPr/>
          <a:lstStyle/>
          <a:p>
            <a:fld id="{922AE66B-269B-4511-9201-2AF764A8BE0D}" type="datetime1">
              <a:rPr lang="en-US" smtClean="0"/>
              <a:t>6/26/2020</a:t>
            </a:fld>
            <a:endParaRPr lang="en-US" dirty="0"/>
          </a:p>
        </p:txBody>
      </p:sp>
      <p:sp>
        <p:nvSpPr>
          <p:cNvPr id="3" name="Footer Placeholder 2">
            <a:extLst>
              <a:ext uri="{FF2B5EF4-FFF2-40B4-BE49-F238E27FC236}">
                <a16:creationId xmlns:a16="http://schemas.microsoft.com/office/drawing/2014/main" id="{2C12FB3C-F67A-4395-841C-F48B42271A18}"/>
              </a:ext>
            </a:extLst>
          </p:cNvPr>
          <p:cNvSpPr>
            <a:spLocks noGrp="1"/>
          </p:cNvSpPr>
          <p:nvPr>
            <p:ph type="ftr" sz="quarter" idx="11"/>
          </p:nvPr>
        </p:nvSpPr>
        <p:spPr/>
        <p:txBody>
          <a:bodyPr/>
          <a:lstStyle/>
          <a:p>
            <a:r>
              <a:rPr lang="en-US"/>
              <a:t>https://github.com/chrisaberson/IntroStatsTutorials</a:t>
            </a:r>
            <a:endParaRPr lang="en-US" dirty="0"/>
          </a:p>
        </p:txBody>
      </p:sp>
      <p:sp>
        <p:nvSpPr>
          <p:cNvPr id="4" name="Slide Number Placeholder 3">
            <a:extLst>
              <a:ext uri="{FF2B5EF4-FFF2-40B4-BE49-F238E27FC236}">
                <a16:creationId xmlns:a16="http://schemas.microsoft.com/office/drawing/2014/main" id="{C19B0437-AA49-454A-9BB6-E4990A5D0920}"/>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74731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A71B-C4D9-41A4-B474-214B0ED0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46FDA-5AF0-4472-B874-110228A31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1E0A7-CDFF-468C-9C64-693EE0BE6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25879-9A5E-4E83-A5F6-436985A0138F}"/>
              </a:ext>
            </a:extLst>
          </p:cNvPr>
          <p:cNvSpPr>
            <a:spLocks noGrp="1"/>
          </p:cNvSpPr>
          <p:nvPr>
            <p:ph type="dt" sz="half" idx="10"/>
          </p:nvPr>
        </p:nvSpPr>
        <p:spPr/>
        <p:txBody>
          <a:bodyPr/>
          <a:lstStyle/>
          <a:p>
            <a:fld id="{8CF7188C-1A7E-4388-80B9-7E5DE62A96A4}" type="datetime1">
              <a:rPr lang="en-US" smtClean="0"/>
              <a:t>6/26/2020</a:t>
            </a:fld>
            <a:endParaRPr lang="en-US" dirty="0"/>
          </a:p>
        </p:txBody>
      </p:sp>
      <p:sp>
        <p:nvSpPr>
          <p:cNvPr id="6" name="Footer Placeholder 5">
            <a:extLst>
              <a:ext uri="{FF2B5EF4-FFF2-40B4-BE49-F238E27FC236}">
                <a16:creationId xmlns:a16="http://schemas.microsoft.com/office/drawing/2014/main" id="{F6944265-AA79-4012-87B2-B149B47FA499}"/>
              </a:ext>
            </a:extLst>
          </p:cNvPr>
          <p:cNvSpPr>
            <a:spLocks noGrp="1"/>
          </p:cNvSpPr>
          <p:nvPr>
            <p:ph type="ftr" sz="quarter" idx="11"/>
          </p:nvPr>
        </p:nvSpPr>
        <p:spPr/>
        <p:txBody>
          <a:bodyPr/>
          <a:lstStyle/>
          <a:p>
            <a:r>
              <a:rPr lang="en-US"/>
              <a:t>https://github.com/chrisaberson/IntroStatsTutorials</a:t>
            </a:r>
            <a:endParaRPr lang="en-US" dirty="0"/>
          </a:p>
        </p:txBody>
      </p:sp>
      <p:sp>
        <p:nvSpPr>
          <p:cNvPr id="7" name="Slide Number Placeholder 6">
            <a:extLst>
              <a:ext uri="{FF2B5EF4-FFF2-40B4-BE49-F238E27FC236}">
                <a16:creationId xmlns:a16="http://schemas.microsoft.com/office/drawing/2014/main" id="{65C79B21-444C-4798-A4F3-65063DE7189F}"/>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8021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D85F-214D-4152-843E-CFD50FA9C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4099E-B251-4E50-BCEC-5FD969295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24ABC2D-560F-4166-B2A1-A1E7A3E63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A8BE8-1010-4DDA-B715-0811BCA48E2E}"/>
              </a:ext>
            </a:extLst>
          </p:cNvPr>
          <p:cNvSpPr>
            <a:spLocks noGrp="1"/>
          </p:cNvSpPr>
          <p:nvPr>
            <p:ph type="dt" sz="half" idx="10"/>
          </p:nvPr>
        </p:nvSpPr>
        <p:spPr/>
        <p:txBody>
          <a:bodyPr/>
          <a:lstStyle/>
          <a:p>
            <a:fld id="{6151183E-D3A4-467D-A747-88CA307EE8A4}" type="datetime1">
              <a:rPr lang="en-US" smtClean="0"/>
              <a:t>6/26/2020</a:t>
            </a:fld>
            <a:endParaRPr lang="en-US" dirty="0"/>
          </a:p>
        </p:txBody>
      </p:sp>
      <p:sp>
        <p:nvSpPr>
          <p:cNvPr id="6" name="Footer Placeholder 5">
            <a:extLst>
              <a:ext uri="{FF2B5EF4-FFF2-40B4-BE49-F238E27FC236}">
                <a16:creationId xmlns:a16="http://schemas.microsoft.com/office/drawing/2014/main" id="{E3B508B4-8F2B-4A1F-96B3-63C9E144ADDE}"/>
              </a:ext>
            </a:extLst>
          </p:cNvPr>
          <p:cNvSpPr>
            <a:spLocks noGrp="1"/>
          </p:cNvSpPr>
          <p:nvPr>
            <p:ph type="ftr" sz="quarter" idx="11"/>
          </p:nvPr>
        </p:nvSpPr>
        <p:spPr/>
        <p:txBody>
          <a:bodyPr/>
          <a:lstStyle/>
          <a:p>
            <a:r>
              <a:rPr lang="en-US"/>
              <a:t>https://github.com/chrisaberson/IntroStatsTutorials</a:t>
            </a:r>
            <a:endParaRPr lang="en-US" dirty="0"/>
          </a:p>
        </p:txBody>
      </p:sp>
      <p:sp>
        <p:nvSpPr>
          <p:cNvPr id="7" name="Slide Number Placeholder 6">
            <a:extLst>
              <a:ext uri="{FF2B5EF4-FFF2-40B4-BE49-F238E27FC236}">
                <a16:creationId xmlns:a16="http://schemas.microsoft.com/office/drawing/2014/main" id="{5E80E4A7-F4BE-4D33-A0EA-BE95C78F0D6C}"/>
              </a:ext>
            </a:extLst>
          </p:cNvPr>
          <p:cNvSpPr>
            <a:spLocks noGrp="1"/>
          </p:cNvSpPr>
          <p:nvPr>
            <p:ph type="sldNum" sz="quarter" idx="12"/>
          </p:nvPr>
        </p:nvSpPr>
        <p:spPr/>
        <p:txBody>
          <a:bodyPr/>
          <a:lstStyle/>
          <a:p>
            <a:fld id="{86085797-AB24-4E99-8BDA-AEB3302E61E9}" type="slidenum">
              <a:rPr lang="en-US" smtClean="0"/>
              <a:t>‹#›</a:t>
            </a:fld>
            <a:endParaRPr lang="en-US" dirty="0"/>
          </a:p>
        </p:txBody>
      </p:sp>
    </p:spTree>
    <p:extLst>
      <p:ext uri="{BB962C8B-B14F-4D97-AF65-F5344CB8AC3E}">
        <p14:creationId xmlns:p14="http://schemas.microsoft.com/office/powerpoint/2010/main" val="198464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4750F-63B3-4644-90C0-ED0CEDFE6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D0C446-1283-4D39-BDFF-6C7334D3F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BA05E-696E-4E45-A09B-3916BB4B1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509E2B3-F24C-4962-8150-1AAED61D6B81}" type="datetime1">
              <a:rPr lang="en-US" smtClean="0"/>
              <a:t>6/26/2020</a:t>
            </a:fld>
            <a:endParaRPr lang="en-US" dirty="0"/>
          </a:p>
        </p:txBody>
      </p:sp>
      <p:sp>
        <p:nvSpPr>
          <p:cNvPr id="5" name="Footer Placeholder 4">
            <a:extLst>
              <a:ext uri="{FF2B5EF4-FFF2-40B4-BE49-F238E27FC236}">
                <a16:creationId xmlns:a16="http://schemas.microsoft.com/office/drawing/2014/main" id="{8292912A-27E6-49FC-827E-BC421F68B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https://github.com/chrisaberson/IntroStatsTutorials</a:t>
            </a:r>
            <a:endParaRPr lang="en-US" dirty="0"/>
          </a:p>
        </p:txBody>
      </p:sp>
      <p:sp>
        <p:nvSpPr>
          <p:cNvPr id="6" name="Slide Number Placeholder 5">
            <a:extLst>
              <a:ext uri="{FF2B5EF4-FFF2-40B4-BE49-F238E27FC236}">
                <a16:creationId xmlns:a16="http://schemas.microsoft.com/office/drawing/2014/main" id="{FA9F586E-56C8-4425-BFA6-636E9C55E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86085797-AB24-4E99-8BDA-AEB3302E61E9}" type="slidenum">
              <a:rPr lang="en-US" smtClean="0"/>
              <a:pPr/>
              <a:t>‹#›</a:t>
            </a:fld>
            <a:endParaRPr lang="en-US" dirty="0"/>
          </a:p>
        </p:txBody>
      </p:sp>
    </p:spTree>
    <p:extLst>
      <p:ext uri="{BB962C8B-B14F-4D97-AF65-F5344CB8AC3E}">
        <p14:creationId xmlns:p14="http://schemas.microsoft.com/office/powerpoint/2010/main" val="362183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v.overleaf.com/learn/latex/Mathematical_expres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inyEd/intro-stats" TargetMode="External"/><Relationship Id="rId2" Type="http://schemas.openxmlformats.org/officeDocument/2006/relationships/hyperlink" Target="http://facweb.gvsu.edu/adriand1/215apps.html" TargetMode="External"/><Relationship Id="rId1" Type="http://schemas.openxmlformats.org/officeDocument/2006/relationships/slideLayout" Target="../slideLayouts/slideLayout2.xml"/><Relationship Id="rId6" Type="http://schemas.openxmlformats.org/officeDocument/2006/relationships/hyperlink" Target="http://www.artofstat.com/webapps.html" TargetMode="External"/><Relationship Id="rId5" Type="http://schemas.openxmlformats.org/officeDocument/2006/relationships/hyperlink" Target="https://www4.stat.ncsu.edu/~jbpost2/teaching.html" TargetMode="External"/><Relationship Id="rId4" Type="http://schemas.openxmlformats.org/officeDocument/2006/relationships/hyperlink" Target="https://statistics.calpoly.edu/shin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hyperlink" Target="https://cran.r-project.org/web/packages/rlang/index.html" TargetMode="External"/><Relationship Id="rId3" Type="http://schemas.openxmlformats.org/officeDocument/2006/relationships/hyperlink" Target="https://cran.r-project.org/web/packages/glue/index.html" TargetMode="External"/><Relationship Id="rId7" Type="http://schemas.openxmlformats.org/officeDocument/2006/relationships/hyperlink" Target="https://cran.r-project.org/web/packages/mgcv/index.html" TargetMode="External"/><Relationship Id="rId12" Type="http://schemas.openxmlformats.org/officeDocument/2006/relationships/hyperlink" Target="https://cran.r-project.org/bin/windows/Rtools/" TargetMode="External"/><Relationship Id="rId2" Type="http://schemas.openxmlformats.org/officeDocument/2006/relationships/hyperlink" Target="https://cran.r-project.org/web/packages/digest/index.html" TargetMode="External"/><Relationship Id="rId1" Type="http://schemas.openxmlformats.org/officeDocument/2006/relationships/slideLayout" Target="../slideLayouts/slideLayout2.xml"/><Relationship Id="rId6" Type="http://schemas.openxmlformats.org/officeDocument/2006/relationships/hyperlink" Target="https://cran.r-project.org/web/packages/MASS/index.html" TargetMode="External"/><Relationship Id="rId11" Type="http://schemas.openxmlformats.org/officeDocument/2006/relationships/hyperlink" Target="https://cran.r-project.org/web/packages/withr/index.html" TargetMode="External"/><Relationship Id="rId5" Type="http://schemas.openxmlformats.org/officeDocument/2006/relationships/hyperlink" Target="https://cran.r-project.org/web/packages/isoband/index.html" TargetMode="External"/><Relationship Id="rId10" Type="http://schemas.openxmlformats.org/officeDocument/2006/relationships/hyperlink" Target="https://cran.r-project.org/web/packages/tibble/index.html" TargetMode="External"/><Relationship Id="rId4" Type="http://schemas.openxmlformats.org/officeDocument/2006/relationships/hyperlink" Target="https://cran.r-project.org/web/packages/gtable/index.html" TargetMode="External"/><Relationship Id="rId9" Type="http://schemas.openxmlformats.org/officeDocument/2006/relationships/hyperlink" Target="https://cran.r-project.org/web/packages/scales/index.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chrisaberson/" TargetMode="External"/><Relationship Id="rId2" Type="http://schemas.openxmlformats.org/officeDocument/2006/relationships/hyperlink" Target="https://rstudio.github.io/learnr/" TargetMode="External"/><Relationship Id="rId1" Type="http://schemas.openxmlformats.org/officeDocument/2006/relationships/slideLayout" Target="../slideLayouts/slideLayout2.xml"/><Relationship Id="rId6" Type="http://schemas.openxmlformats.org/officeDocument/2006/relationships/hyperlink" Target="https://kbroman.org/pkg_primer/" TargetMode="External"/><Relationship Id="rId5" Type="http://schemas.openxmlformats.org/officeDocument/2006/relationships/hyperlink" Target="http://r-pkgs.had.co.nz/" TargetMode="External"/><Relationship Id="rId4" Type="http://schemas.openxmlformats.org/officeDocument/2006/relationships/hyperlink" Target="https://github.com/profandyfield/advent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925-FDF1-4CBC-A9F6-F684E23E7051}"/>
              </a:ext>
            </a:extLst>
          </p:cNvPr>
          <p:cNvSpPr>
            <a:spLocks noGrp="1"/>
          </p:cNvSpPr>
          <p:nvPr>
            <p:ph type="ctrTitle"/>
          </p:nvPr>
        </p:nvSpPr>
        <p:spPr/>
        <p:txBody>
          <a:bodyPr/>
          <a:lstStyle/>
          <a:p>
            <a:r>
              <a:rPr lang="en-US" dirty="0"/>
              <a:t>Building Interactive Tutorials with learnr</a:t>
            </a:r>
          </a:p>
        </p:txBody>
      </p:sp>
      <p:sp>
        <p:nvSpPr>
          <p:cNvPr id="3" name="Subtitle 2">
            <a:extLst>
              <a:ext uri="{FF2B5EF4-FFF2-40B4-BE49-F238E27FC236}">
                <a16:creationId xmlns:a16="http://schemas.microsoft.com/office/drawing/2014/main" id="{97C394F8-2AD3-4330-9980-30BA7DCA8217}"/>
              </a:ext>
            </a:extLst>
          </p:cNvPr>
          <p:cNvSpPr>
            <a:spLocks noGrp="1"/>
          </p:cNvSpPr>
          <p:nvPr>
            <p:ph type="subTitle" idx="1"/>
          </p:nvPr>
        </p:nvSpPr>
        <p:spPr/>
        <p:txBody>
          <a:bodyPr/>
          <a:lstStyle/>
          <a:p>
            <a:r>
              <a:rPr lang="en-US" dirty="0"/>
              <a:t>Chris Aberson</a:t>
            </a:r>
          </a:p>
          <a:p>
            <a:r>
              <a:rPr lang="en-US" dirty="0"/>
              <a:t>Department of Psychology</a:t>
            </a:r>
          </a:p>
          <a:p>
            <a:r>
              <a:rPr lang="en-US" dirty="0"/>
              <a:t>Materials at github/chrisaberson/learnr-workshop</a:t>
            </a:r>
          </a:p>
        </p:txBody>
      </p:sp>
      <p:sp>
        <p:nvSpPr>
          <p:cNvPr id="4" name="Slide Number Placeholder 3">
            <a:extLst>
              <a:ext uri="{FF2B5EF4-FFF2-40B4-BE49-F238E27FC236}">
                <a16:creationId xmlns:a16="http://schemas.microsoft.com/office/drawing/2014/main" id="{6887206F-FE63-4C6E-91D4-62F153E672CB}"/>
              </a:ext>
            </a:extLst>
          </p:cNvPr>
          <p:cNvSpPr>
            <a:spLocks noGrp="1"/>
          </p:cNvSpPr>
          <p:nvPr>
            <p:ph type="sldNum" sz="quarter" idx="12"/>
          </p:nvPr>
        </p:nvSpPr>
        <p:spPr/>
        <p:txBody>
          <a:bodyPr/>
          <a:lstStyle/>
          <a:p>
            <a:fld id="{86085797-AB24-4E99-8BDA-AEB3302E61E9}" type="slidenum">
              <a:rPr lang="en-US" smtClean="0"/>
              <a:t>1</a:t>
            </a:fld>
            <a:endParaRPr lang="en-US" dirty="0"/>
          </a:p>
        </p:txBody>
      </p:sp>
      <p:sp>
        <p:nvSpPr>
          <p:cNvPr id="5" name="Footer Placeholder 4">
            <a:extLst>
              <a:ext uri="{FF2B5EF4-FFF2-40B4-BE49-F238E27FC236}">
                <a16:creationId xmlns:a16="http://schemas.microsoft.com/office/drawing/2014/main" id="{4909964A-C2F1-45A3-A937-846378CB0324}"/>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70155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5A97-FB7C-43DD-9C3D-8142C52B3059}"/>
              </a:ext>
            </a:extLst>
          </p:cNvPr>
          <p:cNvSpPr>
            <a:spLocks noGrp="1"/>
          </p:cNvSpPr>
          <p:nvPr>
            <p:ph type="title"/>
          </p:nvPr>
        </p:nvSpPr>
        <p:spPr/>
        <p:txBody>
          <a:bodyPr/>
          <a:lstStyle/>
          <a:p>
            <a:r>
              <a:rPr lang="en-US" dirty="0"/>
              <a:t>Components: Quizzes</a:t>
            </a:r>
          </a:p>
        </p:txBody>
      </p:sp>
      <p:sp>
        <p:nvSpPr>
          <p:cNvPr id="3" name="Content Placeholder 2">
            <a:extLst>
              <a:ext uri="{FF2B5EF4-FFF2-40B4-BE49-F238E27FC236}">
                <a16:creationId xmlns:a16="http://schemas.microsoft.com/office/drawing/2014/main" id="{A591C95F-3118-4CD6-ADEC-B40828C0A4C3}"/>
              </a:ext>
            </a:extLst>
          </p:cNvPr>
          <p:cNvSpPr>
            <a:spLocks noGrp="1"/>
          </p:cNvSpPr>
          <p:nvPr>
            <p:ph idx="1"/>
          </p:nvPr>
        </p:nvSpPr>
        <p:spPr/>
        <p:txBody>
          <a:bodyPr/>
          <a:lstStyle/>
          <a:p>
            <a:r>
              <a:rPr lang="en-US" dirty="0"/>
              <a:t>Quizzes are a bit challenging</a:t>
            </a:r>
          </a:p>
          <a:p>
            <a:r>
              <a:rPr lang="en-US" dirty="0"/>
              <a:t>Require a very specific format</a:t>
            </a:r>
          </a:p>
          <a:p>
            <a:r>
              <a:rPr lang="en-US" dirty="0"/>
              <a:t>Quizzes do not record data. They are for students to check their knowledge</a:t>
            </a:r>
          </a:p>
          <a:p>
            <a:r>
              <a:rPr lang="en-US" dirty="0"/>
              <a:t>Can provide feedback</a:t>
            </a:r>
          </a:p>
          <a:p>
            <a:r>
              <a:rPr lang="en-US" dirty="0"/>
              <a:t>Can allow student to try again (I always do this as I want them to eventually land on the right answer)</a:t>
            </a:r>
          </a:p>
          <a:p>
            <a:r>
              <a:rPr lang="en-US" dirty="0"/>
              <a:t>This is a nice way to bring in low stakes testing as it allows the student to work toward mastery</a:t>
            </a:r>
          </a:p>
        </p:txBody>
      </p:sp>
      <p:sp>
        <p:nvSpPr>
          <p:cNvPr id="4" name="Slide Number Placeholder 3">
            <a:extLst>
              <a:ext uri="{FF2B5EF4-FFF2-40B4-BE49-F238E27FC236}">
                <a16:creationId xmlns:a16="http://schemas.microsoft.com/office/drawing/2014/main" id="{D67498E4-6C35-493D-980C-E33BD09BF090}"/>
              </a:ext>
            </a:extLst>
          </p:cNvPr>
          <p:cNvSpPr>
            <a:spLocks noGrp="1"/>
          </p:cNvSpPr>
          <p:nvPr>
            <p:ph type="sldNum" sz="quarter" idx="12"/>
          </p:nvPr>
        </p:nvSpPr>
        <p:spPr/>
        <p:txBody>
          <a:bodyPr/>
          <a:lstStyle/>
          <a:p>
            <a:fld id="{86085797-AB24-4E99-8BDA-AEB3302E61E9}" type="slidenum">
              <a:rPr lang="en-US" smtClean="0"/>
              <a:pPr/>
              <a:t>10</a:t>
            </a:fld>
            <a:endParaRPr lang="en-US" dirty="0"/>
          </a:p>
        </p:txBody>
      </p:sp>
      <p:sp>
        <p:nvSpPr>
          <p:cNvPr id="5" name="Footer Placeholder 4">
            <a:extLst>
              <a:ext uri="{FF2B5EF4-FFF2-40B4-BE49-F238E27FC236}">
                <a16:creationId xmlns:a16="http://schemas.microsoft.com/office/drawing/2014/main" id="{013AE165-AB87-497D-ABE5-6EFA9D136EC1}"/>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30957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F4783-8250-4881-92EF-C1A32FA99E91}"/>
              </a:ext>
            </a:extLst>
          </p:cNvPr>
          <p:cNvSpPr>
            <a:spLocks noGrp="1"/>
          </p:cNvSpPr>
          <p:nvPr>
            <p:ph type="title"/>
          </p:nvPr>
        </p:nvSpPr>
        <p:spPr/>
        <p:txBody>
          <a:bodyPr/>
          <a:lstStyle/>
          <a:p>
            <a:r>
              <a:rPr lang="en-US" dirty="0"/>
              <a:t>Example: Quizzes</a:t>
            </a:r>
          </a:p>
        </p:txBody>
      </p:sp>
      <p:pic>
        <p:nvPicPr>
          <p:cNvPr id="5" name="Picture 4">
            <a:extLst>
              <a:ext uri="{FF2B5EF4-FFF2-40B4-BE49-F238E27FC236}">
                <a16:creationId xmlns:a16="http://schemas.microsoft.com/office/drawing/2014/main" id="{4B216C82-7159-451D-BC19-8D1E1C976391}"/>
              </a:ext>
            </a:extLst>
          </p:cNvPr>
          <p:cNvPicPr>
            <a:picLocks noChangeAspect="1"/>
          </p:cNvPicPr>
          <p:nvPr/>
        </p:nvPicPr>
        <p:blipFill>
          <a:blip r:embed="rId2"/>
          <a:stretch>
            <a:fillRect/>
          </a:stretch>
        </p:blipFill>
        <p:spPr>
          <a:xfrm>
            <a:off x="838200" y="1490661"/>
            <a:ext cx="8464831" cy="5212080"/>
          </a:xfrm>
          <a:prstGeom prst="rect">
            <a:avLst/>
          </a:prstGeom>
        </p:spPr>
      </p:pic>
      <p:sp>
        <p:nvSpPr>
          <p:cNvPr id="2" name="Slide Number Placeholder 1">
            <a:extLst>
              <a:ext uri="{FF2B5EF4-FFF2-40B4-BE49-F238E27FC236}">
                <a16:creationId xmlns:a16="http://schemas.microsoft.com/office/drawing/2014/main" id="{00C5DD69-81E7-4769-AF0F-F0298ACCB38C}"/>
              </a:ext>
            </a:extLst>
          </p:cNvPr>
          <p:cNvSpPr>
            <a:spLocks noGrp="1"/>
          </p:cNvSpPr>
          <p:nvPr>
            <p:ph type="sldNum" sz="quarter" idx="12"/>
          </p:nvPr>
        </p:nvSpPr>
        <p:spPr/>
        <p:txBody>
          <a:bodyPr/>
          <a:lstStyle/>
          <a:p>
            <a:fld id="{86085797-AB24-4E99-8BDA-AEB3302E61E9}" type="slidenum">
              <a:rPr lang="en-US" smtClean="0"/>
              <a:t>11</a:t>
            </a:fld>
            <a:endParaRPr lang="en-US" dirty="0"/>
          </a:p>
        </p:txBody>
      </p:sp>
      <p:sp>
        <p:nvSpPr>
          <p:cNvPr id="3" name="Footer Placeholder 2">
            <a:extLst>
              <a:ext uri="{FF2B5EF4-FFF2-40B4-BE49-F238E27FC236}">
                <a16:creationId xmlns:a16="http://schemas.microsoft.com/office/drawing/2014/main" id="{36FE0E0D-E903-49A6-92BB-2D2CEF03922F}"/>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41337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1BFC1-3B99-4F75-AB3E-E7DFC550A478}"/>
              </a:ext>
            </a:extLst>
          </p:cNvPr>
          <p:cNvSpPr>
            <a:spLocks noGrp="1"/>
          </p:cNvSpPr>
          <p:nvPr>
            <p:ph type="title"/>
          </p:nvPr>
        </p:nvSpPr>
        <p:spPr/>
        <p:txBody>
          <a:bodyPr/>
          <a:lstStyle/>
          <a:p>
            <a:r>
              <a:rPr lang="en-US" dirty="0"/>
              <a:t>Troubleshooting Quizzes</a:t>
            </a:r>
          </a:p>
        </p:txBody>
      </p:sp>
      <p:sp>
        <p:nvSpPr>
          <p:cNvPr id="4" name="Content Placeholder 3">
            <a:extLst>
              <a:ext uri="{FF2B5EF4-FFF2-40B4-BE49-F238E27FC236}">
                <a16:creationId xmlns:a16="http://schemas.microsoft.com/office/drawing/2014/main" id="{D32604FF-51F6-4F75-8D3D-A94F09F3F22E}"/>
              </a:ext>
            </a:extLst>
          </p:cNvPr>
          <p:cNvSpPr>
            <a:spLocks noGrp="1"/>
          </p:cNvSpPr>
          <p:nvPr>
            <p:ph idx="1"/>
          </p:nvPr>
        </p:nvSpPr>
        <p:spPr/>
        <p:txBody>
          <a:bodyPr/>
          <a:lstStyle/>
          <a:p>
            <a:r>
              <a:rPr lang="en-US" dirty="0"/>
              <a:t>If something isn’t working for me, it is usually a quiz</a:t>
            </a:r>
          </a:p>
          <a:p>
            <a:r>
              <a:rPr lang="en-US" dirty="0"/>
              <a:t>Somethings I’ve learned</a:t>
            </a:r>
          </a:p>
          <a:p>
            <a:pPr lvl="1"/>
            <a:r>
              <a:rPr lang="en-US" dirty="0"/>
              <a:t>You can check the quiz by running the chunk (the little play button in the right hand corner)</a:t>
            </a:r>
          </a:p>
          <a:p>
            <a:pPr lvl="1"/>
            <a:r>
              <a:rPr lang="en-US" dirty="0"/>
              <a:t>If you have multiple quiz items and something isn’t working, create a chunk with just the first question, test, and if that works move to the 2</a:t>
            </a:r>
            <a:r>
              <a:rPr lang="en-US" baseline="30000" dirty="0"/>
              <a:t>nd</a:t>
            </a:r>
            <a:r>
              <a:rPr lang="en-US" dirty="0"/>
              <a:t>. </a:t>
            </a:r>
          </a:p>
          <a:p>
            <a:pPr lvl="1"/>
            <a:r>
              <a:rPr lang="en-US" dirty="0"/>
              <a:t>Detail is a key – it is almost always a comma, paren, or quotation mark that is screwing things up</a:t>
            </a:r>
          </a:p>
          <a:p>
            <a:pPr lvl="1"/>
            <a:r>
              <a:rPr lang="en-US" dirty="0"/>
              <a:t>Some symbols (like #) cannot be used in quiz text because they are read as commands to do something else – there are probably others so I try to avoid symbols</a:t>
            </a:r>
          </a:p>
        </p:txBody>
      </p:sp>
      <p:sp>
        <p:nvSpPr>
          <p:cNvPr id="2" name="Slide Number Placeholder 1">
            <a:extLst>
              <a:ext uri="{FF2B5EF4-FFF2-40B4-BE49-F238E27FC236}">
                <a16:creationId xmlns:a16="http://schemas.microsoft.com/office/drawing/2014/main" id="{FB03431E-E6CD-43D0-9B65-3EDEA55ADECA}"/>
              </a:ext>
            </a:extLst>
          </p:cNvPr>
          <p:cNvSpPr>
            <a:spLocks noGrp="1"/>
          </p:cNvSpPr>
          <p:nvPr>
            <p:ph type="sldNum" sz="quarter" idx="12"/>
          </p:nvPr>
        </p:nvSpPr>
        <p:spPr/>
        <p:txBody>
          <a:bodyPr/>
          <a:lstStyle/>
          <a:p>
            <a:fld id="{86085797-AB24-4E99-8BDA-AEB3302E61E9}" type="slidenum">
              <a:rPr lang="en-US" smtClean="0"/>
              <a:pPr/>
              <a:t>12</a:t>
            </a:fld>
            <a:endParaRPr lang="en-US" dirty="0"/>
          </a:p>
        </p:txBody>
      </p:sp>
      <p:sp>
        <p:nvSpPr>
          <p:cNvPr id="5" name="Footer Placeholder 4">
            <a:extLst>
              <a:ext uri="{FF2B5EF4-FFF2-40B4-BE49-F238E27FC236}">
                <a16:creationId xmlns:a16="http://schemas.microsoft.com/office/drawing/2014/main" id="{99A37BB8-4140-4B8B-BC68-1286CFA8ABD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5599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4242-69EC-4D92-9066-01A061975676}"/>
              </a:ext>
            </a:extLst>
          </p:cNvPr>
          <p:cNvSpPr>
            <a:spLocks noGrp="1"/>
          </p:cNvSpPr>
          <p:nvPr>
            <p:ph type="title"/>
          </p:nvPr>
        </p:nvSpPr>
        <p:spPr/>
        <p:txBody>
          <a:bodyPr/>
          <a:lstStyle/>
          <a:p>
            <a:r>
              <a:rPr lang="en-US" dirty="0"/>
              <a:t>Adding text</a:t>
            </a:r>
          </a:p>
        </p:txBody>
      </p:sp>
      <p:sp>
        <p:nvSpPr>
          <p:cNvPr id="3" name="Content Placeholder 2">
            <a:extLst>
              <a:ext uri="{FF2B5EF4-FFF2-40B4-BE49-F238E27FC236}">
                <a16:creationId xmlns:a16="http://schemas.microsoft.com/office/drawing/2014/main" id="{FE21B57B-78AA-421F-BF2F-7F191CF32EDC}"/>
              </a:ext>
            </a:extLst>
          </p:cNvPr>
          <p:cNvSpPr>
            <a:spLocks noGrp="1"/>
          </p:cNvSpPr>
          <p:nvPr>
            <p:ph idx="1"/>
          </p:nvPr>
        </p:nvSpPr>
        <p:spPr/>
        <p:txBody>
          <a:bodyPr/>
          <a:lstStyle/>
          <a:p>
            <a:r>
              <a:rPr lang="en-US" dirty="0"/>
              <a:t>You literally just type text</a:t>
            </a:r>
          </a:p>
          <a:p>
            <a:r>
              <a:rPr lang="en-US" dirty="0"/>
              <a:t>*italics*</a:t>
            </a:r>
          </a:p>
          <a:p>
            <a:r>
              <a:rPr lang="en-US" dirty="0"/>
              <a:t>**bold**</a:t>
            </a:r>
          </a:p>
          <a:p>
            <a:r>
              <a:rPr lang="en-US" dirty="0"/>
              <a:t>Superscript^2^</a:t>
            </a:r>
          </a:p>
          <a:p>
            <a:r>
              <a:rPr lang="en-US" dirty="0"/>
              <a:t>Subscript~2~</a:t>
            </a:r>
          </a:p>
          <a:p>
            <a:r>
              <a:rPr lang="en-US" dirty="0"/>
              <a:t>Help menu in RStudio has a useful markdown cheat sheet and quick reference</a:t>
            </a:r>
          </a:p>
        </p:txBody>
      </p:sp>
      <p:sp>
        <p:nvSpPr>
          <p:cNvPr id="4" name="Slide Number Placeholder 3">
            <a:extLst>
              <a:ext uri="{FF2B5EF4-FFF2-40B4-BE49-F238E27FC236}">
                <a16:creationId xmlns:a16="http://schemas.microsoft.com/office/drawing/2014/main" id="{9F1DF5C4-C9B3-4AFF-BB38-1A6853C1105C}"/>
              </a:ext>
            </a:extLst>
          </p:cNvPr>
          <p:cNvSpPr>
            <a:spLocks noGrp="1"/>
          </p:cNvSpPr>
          <p:nvPr>
            <p:ph type="sldNum" sz="quarter" idx="12"/>
          </p:nvPr>
        </p:nvSpPr>
        <p:spPr/>
        <p:txBody>
          <a:bodyPr/>
          <a:lstStyle/>
          <a:p>
            <a:fld id="{86085797-AB24-4E99-8BDA-AEB3302E61E9}" type="slidenum">
              <a:rPr lang="en-US" smtClean="0"/>
              <a:pPr/>
              <a:t>13</a:t>
            </a:fld>
            <a:endParaRPr lang="en-US" dirty="0"/>
          </a:p>
        </p:txBody>
      </p:sp>
      <p:sp>
        <p:nvSpPr>
          <p:cNvPr id="5" name="Footer Placeholder 4">
            <a:extLst>
              <a:ext uri="{FF2B5EF4-FFF2-40B4-BE49-F238E27FC236}">
                <a16:creationId xmlns:a16="http://schemas.microsoft.com/office/drawing/2014/main" id="{931E3812-472B-4CAC-A51F-872A1540C27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74049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7877-BF3F-4209-9F95-195598192443}"/>
              </a:ext>
            </a:extLst>
          </p:cNvPr>
          <p:cNvSpPr>
            <a:spLocks noGrp="1"/>
          </p:cNvSpPr>
          <p:nvPr>
            <p:ph type="title"/>
          </p:nvPr>
        </p:nvSpPr>
        <p:spPr/>
        <p:txBody>
          <a:bodyPr/>
          <a:lstStyle/>
          <a:p>
            <a:r>
              <a:rPr lang="en-US" dirty="0"/>
              <a:t>Adding equations</a:t>
            </a:r>
          </a:p>
        </p:txBody>
      </p:sp>
      <p:sp>
        <p:nvSpPr>
          <p:cNvPr id="3" name="Content Placeholder 2">
            <a:extLst>
              <a:ext uri="{FF2B5EF4-FFF2-40B4-BE49-F238E27FC236}">
                <a16:creationId xmlns:a16="http://schemas.microsoft.com/office/drawing/2014/main" id="{DF131B1F-A1A6-4D99-B2A5-0080BCB66FFB}"/>
              </a:ext>
            </a:extLst>
          </p:cNvPr>
          <p:cNvSpPr>
            <a:spLocks noGrp="1"/>
          </p:cNvSpPr>
          <p:nvPr>
            <p:ph idx="1"/>
          </p:nvPr>
        </p:nvSpPr>
        <p:spPr/>
        <p:txBody>
          <a:bodyPr>
            <a:normAutofit/>
          </a:bodyPr>
          <a:lstStyle/>
          <a:p>
            <a:r>
              <a:rPr lang="en-US" dirty="0"/>
              <a:t>If you know LaTeX you can write these inline</a:t>
            </a:r>
          </a:p>
          <a:p>
            <a:r>
              <a:rPr lang="en-US" dirty="0"/>
              <a:t>If not, doing it in Word and then inserting as an image works too</a:t>
            </a:r>
          </a:p>
          <a:p>
            <a:r>
              <a:rPr lang="en-US" dirty="0">
                <a:hlinkClick r:id="rId2"/>
              </a:rPr>
              <a:t>https://sv.overleaf.com/learn/latex/Mathematical_expressions</a:t>
            </a:r>
            <a:r>
              <a:rPr lang="en-US" dirty="0"/>
              <a:t> provides a nice overview of LaTeX for mathematical copy. It took me an hour or two to get the hang of it</a:t>
            </a:r>
          </a:p>
          <a:p>
            <a:r>
              <a:rPr lang="en-US" dirty="0"/>
              <a:t>I’ve been working on writing some common ones – I’m happy to share that with anyone who wants them</a:t>
            </a:r>
          </a:p>
          <a:p>
            <a:pPr marL="0" indent="0">
              <a:buNone/>
            </a:pPr>
            <a:endParaRPr lang="en-US" dirty="0"/>
          </a:p>
        </p:txBody>
      </p:sp>
      <p:sp>
        <p:nvSpPr>
          <p:cNvPr id="4" name="Slide Number Placeholder 3">
            <a:extLst>
              <a:ext uri="{FF2B5EF4-FFF2-40B4-BE49-F238E27FC236}">
                <a16:creationId xmlns:a16="http://schemas.microsoft.com/office/drawing/2014/main" id="{B1AAB0DE-BB18-49A5-BF32-9C8C7F784B11}"/>
              </a:ext>
            </a:extLst>
          </p:cNvPr>
          <p:cNvSpPr>
            <a:spLocks noGrp="1"/>
          </p:cNvSpPr>
          <p:nvPr>
            <p:ph type="sldNum" sz="quarter" idx="12"/>
          </p:nvPr>
        </p:nvSpPr>
        <p:spPr/>
        <p:txBody>
          <a:bodyPr/>
          <a:lstStyle/>
          <a:p>
            <a:fld id="{86085797-AB24-4E99-8BDA-AEB3302E61E9}" type="slidenum">
              <a:rPr lang="en-US" smtClean="0"/>
              <a:pPr/>
              <a:t>14</a:t>
            </a:fld>
            <a:endParaRPr lang="en-US" dirty="0"/>
          </a:p>
        </p:txBody>
      </p:sp>
      <p:sp>
        <p:nvSpPr>
          <p:cNvPr id="5" name="Footer Placeholder 4">
            <a:extLst>
              <a:ext uri="{FF2B5EF4-FFF2-40B4-BE49-F238E27FC236}">
                <a16:creationId xmlns:a16="http://schemas.microsoft.com/office/drawing/2014/main" id="{905C2E23-C502-4636-AA34-623BA52A0075}"/>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70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2C3AF1-E909-4BB1-95ED-4955D068C985}"/>
              </a:ext>
            </a:extLst>
          </p:cNvPr>
          <p:cNvSpPr>
            <a:spLocks noGrp="1"/>
          </p:cNvSpPr>
          <p:nvPr>
            <p:ph type="title"/>
          </p:nvPr>
        </p:nvSpPr>
        <p:spPr/>
        <p:txBody>
          <a:bodyPr/>
          <a:lstStyle/>
          <a:p>
            <a:r>
              <a:rPr lang="en-US" dirty="0"/>
              <a:t>Examples on the left, render to the right</a:t>
            </a:r>
          </a:p>
        </p:txBody>
      </p:sp>
      <p:sp>
        <p:nvSpPr>
          <p:cNvPr id="5" name="Content Placeholder 4">
            <a:extLst>
              <a:ext uri="{FF2B5EF4-FFF2-40B4-BE49-F238E27FC236}">
                <a16:creationId xmlns:a16="http://schemas.microsoft.com/office/drawing/2014/main" id="{E9B86184-FCF0-4AED-91A8-80B3DC378A99}"/>
              </a:ext>
            </a:extLst>
          </p:cNvPr>
          <p:cNvSpPr>
            <a:spLocks noGrp="1"/>
          </p:cNvSpPr>
          <p:nvPr>
            <p:ph sz="half" idx="1"/>
          </p:nvPr>
        </p:nvSpPr>
        <p:spPr/>
        <p:txBody>
          <a:bodyPr>
            <a:normAutofit fontScale="77500" lnSpcReduction="20000"/>
          </a:bodyPr>
          <a:lstStyle/>
          <a:p>
            <a:pPr marL="0" indent="0">
              <a:buNone/>
            </a:pPr>
            <a:r>
              <a:rPr lang="en-US" dirty="0"/>
              <a:t>$\bar{x}$</a:t>
            </a:r>
          </a:p>
          <a:p>
            <a:pPr marL="0" indent="0">
              <a:buNone/>
            </a:pPr>
            <a:endParaRPr lang="en-US" dirty="0"/>
          </a:p>
          <a:p>
            <a:pPr marL="0" indent="0">
              <a:buNone/>
            </a:pPr>
            <a:r>
              <a:rPr lang="en-US" dirty="0"/>
              <a:t>$s_{\bar{x_1}-\bar{x_2}} =\sqrt{s_{\bar{x_1}}^2+s_{\bar{x_2}}^2 - 2rs_{\bar{x_1}}s_{\bar{x_2}}}$</a:t>
            </a:r>
          </a:p>
          <a:p>
            <a:pPr marL="0" indent="0">
              <a:buNone/>
            </a:pPr>
            <a:endParaRPr lang="en-US" dirty="0"/>
          </a:p>
          <a:p>
            <a:pPr marL="0" indent="0">
              <a:buNone/>
            </a:pPr>
            <a:r>
              <a:rPr lang="en-US" dirty="0"/>
              <a:t>$cov_{xy} = \frac{(x-\bar{x})(y-\bar{y})}{n-1}$</a:t>
            </a:r>
          </a:p>
          <a:p>
            <a:pPr marL="0" indent="0">
              <a:buNone/>
            </a:pPr>
            <a:endParaRPr lang="en-US" dirty="0"/>
          </a:p>
          <a:p>
            <a:pPr marL="0" indent="0">
              <a:buNone/>
            </a:pPr>
            <a:r>
              <a:rPr lang="en-US" dirty="0"/>
              <a:t>$r = \frac{cov_{xy}}{s_xs_y}$</a:t>
            </a:r>
          </a:p>
          <a:p>
            <a:pPr marL="0" indent="0">
              <a:buNone/>
            </a:pPr>
            <a:endParaRPr lang="en-US" dirty="0"/>
          </a:p>
          <a:p>
            <a:pPr marL="0" indent="0">
              <a:buNone/>
            </a:pPr>
            <a:r>
              <a:rPr lang="en-US" dirty="0"/>
              <a:t>$z = \frac{\bar{x} - \mu_0}{\sigma / \sqrt{n}}$</a:t>
            </a:r>
          </a:p>
          <a:p>
            <a:pPr marL="0" indent="0">
              <a:buNone/>
            </a:pPr>
            <a:endParaRPr lang="en-US" dirty="0"/>
          </a:p>
        </p:txBody>
      </p:sp>
      <p:pic>
        <p:nvPicPr>
          <p:cNvPr id="2" name="Picture 1">
            <a:extLst>
              <a:ext uri="{FF2B5EF4-FFF2-40B4-BE49-F238E27FC236}">
                <a16:creationId xmlns:a16="http://schemas.microsoft.com/office/drawing/2014/main" id="{1B675085-65DD-41FF-81AB-A252E1093B10}"/>
              </a:ext>
            </a:extLst>
          </p:cNvPr>
          <p:cNvPicPr>
            <a:picLocks noChangeAspect="1"/>
          </p:cNvPicPr>
          <p:nvPr/>
        </p:nvPicPr>
        <p:blipFill>
          <a:blip r:embed="rId2"/>
          <a:stretch>
            <a:fillRect/>
          </a:stretch>
        </p:blipFill>
        <p:spPr>
          <a:xfrm>
            <a:off x="5919781" y="1690687"/>
            <a:ext cx="6222011" cy="4297680"/>
          </a:xfrm>
          <a:prstGeom prst="rect">
            <a:avLst/>
          </a:prstGeom>
        </p:spPr>
      </p:pic>
      <p:sp>
        <p:nvSpPr>
          <p:cNvPr id="3" name="Slide Number Placeholder 2">
            <a:extLst>
              <a:ext uri="{FF2B5EF4-FFF2-40B4-BE49-F238E27FC236}">
                <a16:creationId xmlns:a16="http://schemas.microsoft.com/office/drawing/2014/main" id="{FA34121D-7458-4634-B7B7-71BC8E66B1AD}"/>
              </a:ext>
            </a:extLst>
          </p:cNvPr>
          <p:cNvSpPr>
            <a:spLocks noGrp="1"/>
          </p:cNvSpPr>
          <p:nvPr>
            <p:ph type="sldNum" sz="quarter" idx="12"/>
          </p:nvPr>
        </p:nvSpPr>
        <p:spPr/>
        <p:txBody>
          <a:bodyPr/>
          <a:lstStyle/>
          <a:p>
            <a:fld id="{86085797-AB24-4E99-8BDA-AEB3302E61E9}" type="slidenum">
              <a:rPr lang="en-US" smtClean="0"/>
              <a:t>15</a:t>
            </a:fld>
            <a:endParaRPr lang="en-US" dirty="0"/>
          </a:p>
        </p:txBody>
      </p:sp>
      <p:sp>
        <p:nvSpPr>
          <p:cNvPr id="6" name="Footer Placeholder 5">
            <a:extLst>
              <a:ext uri="{FF2B5EF4-FFF2-40B4-BE49-F238E27FC236}">
                <a16:creationId xmlns:a16="http://schemas.microsoft.com/office/drawing/2014/main" id="{3CDD0AA2-1714-4AD5-B981-90D5B225E1D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91927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92754-98D2-4146-A531-BCD2A6F5AF07}"/>
              </a:ext>
            </a:extLst>
          </p:cNvPr>
          <p:cNvSpPr>
            <a:spLocks noGrp="1"/>
          </p:cNvSpPr>
          <p:nvPr>
            <p:ph type="title"/>
          </p:nvPr>
        </p:nvSpPr>
        <p:spPr/>
        <p:txBody>
          <a:bodyPr/>
          <a:lstStyle/>
          <a:p>
            <a:r>
              <a:rPr lang="en-US" dirty="0"/>
              <a:t>Running Code</a:t>
            </a:r>
          </a:p>
        </p:txBody>
      </p:sp>
      <p:sp>
        <p:nvSpPr>
          <p:cNvPr id="6" name="Content Placeholder 5">
            <a:extLst>
              <a:ext uri="{FF2B5EF4-FFF2-40B4-BE49-F238E27FC236}">
                <a16:creationId xmlns:a16="http://schemas.microsoft.com/office/drawing/2014/main" id="{0C7B23EB-B46C-47EE-8E64-1793A375BE5E}"/>
              </a:ext>
            </a:extLst>
          </p:cNvPr>
          <p:cNvSpPr>
            <a:spLocks noGrp="1"/>
          </p:cNvSpPr>
          <p:nvPr>
            <p:ph idx="1"/>
          </p:nvPr>
        </p:nvSpPr>
        <p:spPr/>
        <p:txBody>
          <a:bodyPr/>
          <a:lstStyle/>
          <a:p>
            <a:r>
              <a:rPr lang="en-US" dirty="0"/>
              <a:t>The true power, in my opinion, of learnr comes from the ability to execute code</a:t>
            </a:r>
          </a:p>
          <a:p>
            <a:r>
              <a:rPr lang="en-US" dirty="0"/>
              <a:t>This is a relatively simple thing to do</a:t>
            </a:r>
          </a:p>
          <a:p>
            <a:r>
              <a:rPr lang="en-US" dirty="0"/>
              <a:t>Major applications</a:t>
            </a:r>
          </a:p>
          <a:p>
            <a:pPr lvl="1"/>
            <a:r>
              <a:rPr lang="en-US" dirty="0"/>
              <a:t>Go line by line through complex code with a description after each (you don’t need learnr for this but it is a strategy I like)</a:t>
            </a:r>
          </a:p>
          <a:p>
            <a:pPr lvl="1"/>
            <a:r>
              <a:rPr lang="en-US" dirty="0"/>
              <a:t>Provide code that generates output for interpretation</a:t>
            </a:r>
          </a:p>
          <a:p>
            <a:pPr lvl="1"/>
            <a:r>
              <a:rPr lang="en-US" dirty="0"/>
              <a:t>Ask questions and have students write and execute code to address question (with an option to add a solution – the correct code – if they get stuck)</a:t>
            </a:r>
          </a:p>
        </p:txBody>
      </p:sp>
      <p:sp>
        <p:nvSpPr>
          <p:cNvPr id="2" name="Slide Number Placeholder 1">
            <a:extLst>
              <a:ext uri="{FF2B5EF4-FFF2-40B4-BE49-F238E27FC236}">
                <a16:creationId xmlns:a16="http://schemas.microsoft.com/office/drawing/2014/main" id="{AB1DBA01-A73B-489D-9AA7-6712893A4865}"/>
              </a:ext>
            </a:extLst>
          </p:cNvPr>
          <p:cNvSpPr>
            <a:spLocks noGrp="1"/>
          </p:cNvSpPr>
          <p:nvPr>
            <p:ph type="sldNum" sz="quarter" idx="12"/>
          </p:nvPr>
        </p:nvSpPr>
        <p:spPr/>
        <p:txBody>
          <a:bodyPr/>
          <a:lstStyle/>
          <a:p>
            <a:fld id="{86085797-AB24-4E99-8BDA-AEB3302E61E9}" type="slidenum">
              <a:rPr lang="en-US" smtClean="0"/>
              <a:pPr/>
              <a:t>16</a:t>
            </a:fld>
            <a:endParaRPr lang="en-US" dirty="0"/>
          </a:p>
        </p:txBody>
      </p:sp>
      <p:sp>
        <p:nvSpPr>
          <p:cNvPr id="3" name="Footer Placeholder 2">
            <a:extLst>
              <a:ext uri="{FF2B5EF4-FFF2-40B4-BE49-F238E27FC236}">
                <a16:creationId xmlns:a16="http://schemas.microsoft.com/office/drawing/2014/main" id="{B0770400-4B54-41F9-B307-DA48D9EBCFBC}"/>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67254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A248-7B6C-44DA-9033-9457C02627D8}"/>
              </a:ext>
            </a:extLst>
          </p:cNvPr>
          <p:cNvSpPr>
            <a:spLocks noGrp="1"/>
          </p:cNvSpPr>
          <p:nvPr>
            <p:ph type="title"/>
          </p:nvPr>
        </p:nvSpPr>
        <p:spPr/>
        <p:txBody>
          <a:bodyPr/>
          <a:lstStyle/>
          <a:p>
            <a:r>
              <a:rPr lang="en-US" dirty="0"/>
              <a:t>Running Code: Code Chunks (basic markdown)</a:t>
            </a:r>
          </a:p>
        </p:txBody>
      </p:sp>
      <p:sp>
        <p:nvSpPr>
          <p:cNvPr id="4" name="Content Placeholder 3">
            <a:extLst>
              <a:ext uri="{FF2B5EF4-FFF2-40B4-BE49-F238E27FC236}">
                <a16:creationId xmlns:a16="http://schemas.microsoft.com/office/drawing/2014/main" id="{85224BA2-124B-4E03-BDA1-682399C0A5F6}"/>
              </a:ext>
            </a:extLst>
          </p:cNvPr>
          <p:cNvSpPr>
            <a:spLocks noGrp="1"/>
          </p:cNvSpPr>
          <p:nvPr>
            <p:ph idx="1"/>
          </p:nvPr>
        </p:nvSpPr>
        <p:spPr/>
        <p:txBody>
          <a:bodyPr/>
          <a:lstStyle/>
          <a:p>
            <a:r>
              <a:rPr lang="en-US" sz="2400" dirty="0"/>
              <a:t>Sample code runs a bar plot</a:t>
            </a:r>
          </a:p>
          <a:p>
            <a:r>
              <a:rPr lang="en-US" sz="2400" dirty="0"/>
              <a:t>Important elements</a:t>
            </a:r>
          </a:p>
          <a:p>
            <a:pPr lvl="1"/>
            <a:r>
              <a:rPr lang="en-US" sz="2000" dirty="0"/>
              <a:t>echo – T means show the code in the tutorial, F means hide it</a:t>
            </a:r>
          </a:p>
          <a:p>
            <a:pPr lvl="1"/>
            <a:r>
              <a:rPr lang="en-US" sz="2000" dirty="0"/>
              <a:t>eval – T means run code, F means don’t run</a:t>
            </a:r>
          </a:p>
          <a:p>
            <a:r>
              <a:rPr lang="en-US" sz="2400" dirty="0"/>
              <a:t>Applications </a:t>
            </a:r>
          </a:p>
          <a:p>
            <a:pPr lvl="1"/>
            <a:r>
              <a:rPr lang="en-US" sz="2000" dirty="0"/>
              <a:t>echo = T, eval= T  show and run code, display output</a:t>
            </a:r>
          </a:p>
          <a:p>
            <a:pPr lvl="1"/>
            <a:r>
              <a:rPr lang="en-US" sz="2000" dirty="0"/>
              <a:t>echo = T, eval= F  show code, don’t run (great for going line by line and explaining each piece of code) </a:t>
            </a:r>
          </a:p>
          <a:p>
            <a:pPr lvl="1"/>
            <a:r>
              <a:rPr lang="en-US" sz="2000" dirty="0"/>
              <a:t>echo = F, eval= T  just show output (useful for generating output for a quiz)</a:t>
            </a:r>
          </a:p>
          <a:p>
            <a:pPr lvl="1"/>
            <a:r>
              <a:rPr lang="en-US" sz="2000" dirty="0"/>
              <a:t>echo = F, eval = F  don’t run or show</a:t>
            </a:r>
          </a:p>
          <a:p>
            <a:pPr lvl="1"/>
            <a:endParaRPr lang="en-US" dirty="0"/>
          </a:p>
          <a:p>
            <a:pPr lvl="1"/>
            <a:endParaRPr lang="en-US" dirty="0"/>
          </a:p>
          <a:p>
            <a:endParaRPr lang="en-US" dirty="0"/>
          </a:p>
        </p:txBody>
      </p:sp>
      <p:pic>
        <p:nvPicPr>
          <p:cNvPr id="6" name="Picture 5">
            <a:extLst>
              <a:ext uri="{FF2B5EF4-FFF2-40B4-BE49-F238E27FC236}">
                <a16:creationId xmlns:a16="http://schemas.microsoft.com/office/drawing/2014/main" id="{EDD8FC50-B126-44DB-9D39-092BCC427C40}"/>
              </a:ext>
            </a:extLst>
          </p:cNvPr>
          <p:cNvPicPr>
            <a:picLocks noChangeAspect="1"/>
          </p:cNvPicPr>
          <p:nvPr/>
        </p:nvPicPr>
        <p:blipFill>
          <a:blip r:embed="rId2"/>
          <a:stretch>
            <a:fillRect/>
          </a:stretch>
        </p:blipFill>
        <p:spPr>
          <a:xfrm>
            <a:off x="984385" y="5730874"/>
            <a:ext cx="10586056" cy="1005840"/>
          </a:xfrm>
          <a:prstGeom prst="rect">
            <a:avLst/>
          </a:prstGeom>
        </p:spPr>
      </p:pic>
      <p:sp>
        <p:nvSpPr>
          <p:cNvPr id="3" name="Slide Number Placeholder 2">
            <a:extLst>
              <a:ext uri="{FF2B5EF4-FFF2-40B4-BE49-F238E27FC236}">
                <a16:creationId xmlns:a16="http://schemas.microsoft.com/office/drawing/2014/main" id="{BB65EAF5-07C6-4C0C-A494-025323908EF3}"/>
              </a:ext>
            </a:extLst>
          </p:cNvPr>
          <p:cNvSpPr>
            <a:spLocks noGrp="1"/>
          </p:cNvSpPr>
          <p:nvPr>
            <p:ph type="sldNum" sz="quarter" idx="12"/>
          </p:nvPr>
        </p:nvSpPr>
        <p:spPr/>
        <p:txBody>
          <a:bodyPr/>
          <a:lstStyle/>
          <a:p>
            <a:fld id="{86085797-AB24-4E99-8BDA-AEB3302E61E9}" type="slidenum">
              <a:rPr lang="en-US" smtClean="0"/>
              <a:pPr/>
              <a:t>17</a:t>
            </a:fld>
            <a:endParaRPr lang="en-US" dirty="0"/>
          </a:p>
        </p:txBody>
      </p:sp>
      <p:sp>
        <p:nvSpPr>
          <p:cNvPr id="5" name="Footer Placeholder 4">
            <a:extLst>
              <a:ext uri="{FF2B5EF4-FFF2-40B4-BE49-F238E27FC236}">
                <a16:creationId xmlns:a16="http://schemas.microsoft.com/office/drawing/2014/main" id="{3C9FE48A-F717-45EB-8D85-A37C189640DA}"/>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01221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5B8F-F341-4FE0-A792-EF3BCCB53DE3}"/>
              </a:ext>
            </a:extLst>
          </p:cNvPr>
          <p:cNvSpPr>
            <a:spLocks noGrp="1"/>
          </p:cNvSpPr>
          <p:nvPr>
            <p:ph type="title"/>
          </p:nvPr>
        </p:nvSpPr>
        <p:spPr/>
        <p:txBody>
          <a:bodyPr/>
          <a:lstStyle/>
          <a:p>
            <a:r>
              <a:rPr lang="en-US" dirty="0"/>
              <a:t>Creating exercises</a:t>
            </a:r>
          </a:p>
        </p:txBody>
      </p:sp>
      <p:sp>
        <p:nvSpPr>
          <p:cNvPr id="3" name="Content Placeholder 2">
            <a:extLst>
              <a:ext uri="{FF2B5EF4-FFF2-40B4-BE49-F238E27FC236}">
                <a16:creationId xmlns:a16="http://schemas.microsoft.com/office/drawing/2014/main" id="{FFC782C6-6E87-46D5-9919-FD252183C297}"/>
              </a:ext>
            </a:extLst>
          </p:cNvPr>
          <p:cNvSpPr>
            <a:spLocks noGrp="1"/>
          </p:cNvSpPr>
          <p:nvPr>
            <p:ph idx="1"/>
          </p:nvPr>
        </p:nvSpPr>
        <p:spPr>
          <a:xfrm>
            <a:off x="838200" y="1825625"/>
            <a:ext cx="10515600" cy="3263210"/>
          </a:xfrm>
        </p:spPr>
        <p:txBody>
          <a:bodyPr/>
          <a:lstStyle/>
          <a:p>
            <a:r>
              <a:rPr lang="en-US" dirty="0"/>
              <a:t>The code below creates an exercise that asks the student to perform a specific analysis</a:t>
            </a:r>
          </a:p>
          <a:p>
            <a:r>
              <a:rPr lang="en-US" dirty="0"/>
              <a:t>The first chunk names the exercise (ex2) and indicates how big to make the code box. </a:t>
            </a:r>
          </a:p>
          <a:p>
            <a:r>
              <a:rPr lang="en-US" dirty="0"/>
              <a:t>The 2</a:t>
            </a:r>
            <a:r>
              <a:rPr lang="en-US" baseline="30000" dirty="0"/>
              <a:t>nd</a:t>
            </a:r>
            <a:r>
              <a:rPr lang="en-US" dirty="0"/>
              <a:t> optional (but highly recommended) chunk provides the correct answer</a:t>
            </a:r>
          </a:p>
        </p:txBody>
      </p:sp>
      <p:pic>
        <p:nvPicPr>
          <p:cNvPr id="4" name="Picture 3">
            <a:extLst>
              <a:ext uri="{FF2B5EF4-FFF2-40B4-BE49-F238E27FC236}">
                <a16:creationId xmlns:a16="http://schemas.microsoft.com/office/drawing/2014/main" id="{B0905BEE-32C3-4F56-8F23-1E8E492F7271}"/>
              </a:ext>
            </a:extLst>
          </p:cNvPr>
          <p:cNvPicPr>
            <a:picLocks noChangeAspect="1"/>
          </p:cNvPicPr>
          <p:nvPr/>
        </p:nvPicPr>
        <p:blipFill>
          <a:blip r:embed="rId2"/>
          <a:stretch>
            <a:fillRect/>
          </a:stretch>
        </p:blipFill>
        <p:spPr>
          <a:xfrm>
            <a:off x="1036977" y="4572635"/>
            <a:ext cx="10098161" cy="2194560"/>
          </a:xfrm>
          <a:prstGeom prst="rect">
            <a:avLst/>
          </a:prstGeom>
        </p:spPr>
      </p:pic>
      <p:sp>
        <p:nvSpPr>
          <p:cNvPr id="5" name="Slide Number Placeholder 4">
            <a:extLst>
              <a:ext uri="{FF2B5EF4-FFF2-40B4-BE49-F238E27FC236}">
                <a16:creationId xmlns:a16="http://schemas.microsoft.com/office/drawing/2014/main" id="{D393D5CC-D06E-4A5E-8079-196F4E53B97B}"/>
              </a:ext>
            </a:extLst>
          </p:cNvPr>
          <p:cNvSpPr>
            <a:spLocks noGrp="1"/>
          </p:cNvSpPr>
          <p:nvPr>
            <p:ph type="sldNum" sz="quarter" idx="12"/>
          </p:nvPr>
        </p:nvSpPr>
        <p:spPr/>
        <p:txBody>
          <a:bodyPr/>
          <a:lstStyle/>
          <a:p>
            <a:fld id="{86085797-AB24-4E99-8BDA-AEB3302E61E9}" type="slidenum">
              <a:rPr lang="en-US" smtClean="0"/>
              <a:pPr/>
              <a:t>18</a:t>
            </a:fld>
            <a:endParaRPr lang="en-US" dirty="0"/>
          </a:p>
        </p:txBody>
      </p:sp>
      <p:sp>
        <p:nvSpPr>
          <p:cNvPr id="6" name="Footer Placeholder 5">
            <a:extLst>
              <a:ext uri="{FF2B5EF4-FFF2-40B4-BE49-F238E27FC236}">
                <a16:creationId xmlns:a16="http://schemas.microsoft.com/office/drawing/2014/main" id="{9A39C18A-5C56-4F63-8D2E-410C6B15A0B1}"/>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75218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2C37-98C6-4354-90D0-AC1CF99D4D48}"/>
              </a:ext>
            </a:extLst>
          </p:cNvPr>
          <p:cNvSpPr>
            <a:spLocks noGrp="1"/>
          </p:cNvSpPr>
          <p:nvPr>
            <p:ph type="title"/>
          </p:nvPr>
        </p:nvSpPr>
        <p:spPr/>
        <p:txBody>
          <a:bodyPr/>
          <a:lstStyle/>
          <a:p>
            <a:r>
              <a:rPr lang="en-US" dirty="0"/>
              <a:t>Exercise Rendered </a:t>
            </a:r>
          </a:p>
        </p:txBody>
      </p:sp>
      <p:pic>
        <p:nvPicPr>
          <p:cNvPr id="4" name="Picture 3">
            <a:extLst>
              <a:ext uri="{FF2B5EF4-FFF2-40B4-BE49-F238E27FC236}">
                <a16:creationId xmlns:a16="http://schemas.microsoft.com/office/drawing/2014/main" id="{1024C37A-1DB7-47E5-9E6D-9C17F45513F7}"/>
              </a:ext>
            </a:extLst>
          </p:cNvPr>
          <p:cNvPicPr>
            <a:picLocks noChangeAspect="1"/>
          </p:cNvPicPr>
          <p:nvPr/>
        </p:nvPicPr>
        <p:blipFill>
          <a:blip r:embed="rId2"/>
          <a:stretch>
            <a:fillRect/>
          </a:stretch>
        </p:blipFill>
        <p:spPr>
          <a:xfrm>
            <a:off x="838199" y="1898166"/>
            <a:ext cx="10850881" cy="1645920"/>
          </a:xfrm>
          <a:prstGeom prst="rect">
            <a:avLst/>
          </a:prstGeom>
        </p:spPr>
      </p:pic>
      <p:pic>
        <p:nvPicPr>
          <p:cNvPr id="5" name="Picture 4">
            <a:extLst>
              <a:ext uri="{FF2B5EF4-FFF2-40B4-BE49-F238E27FC236}">
                <a16:creationId xmlns:a16="http://schemas.microsoft.com/office/drawing/2014/main" id="{3A2FD8BF-203D-4781-9E76-6B045C72F9E8}"/>
              </a:ext>
            </a:extLst>
          </p:cNvPr>
          <p:cNvPicPr>
            <a:picLocks noChangeAspect="1"/>
          </p:cNvPicPr>
          <p:nvPr/>
        </p:nvPicPr>
        <p:blipFill>
          <a:blip r:embed="rId3"/>
          <a:stretch>
            <a:fillRect/>
          </a:stretch>
        </p:blipFill>
        <p:spPr>
          <a:xfrm>
            <a:off x="838197" y="3751563"/>
            <a:ext cx="10796765" cy="2194560"/>
          </a:xfrm>
          <a:prstGeom prst="rect">
            <a:avLst/>
          </a:prstGeom>
        </p:spPr>
      </p:pic>
      <p:sp>
        <p:nvSpPr>
          <p:cNvPr id="3" name="Slide Number Placeholder 2">
            <a:extLst>
              <a:ext uri="{FF2B5EF4-FFF2-40B4-BE49-F238E27FC236}">
                <a16:creationId xmlns:a16="http://schemas.microsoft.com/office/drawing/2014/main" id="{2639C611-82B6-4E81-A3E0-143BEB2E2E4C}"/>
              </a:ext>
            </a:extLst>
          </p:cNvPr>
          <p:cNvSpPr>
            <a:spLocks noGrp="1"/>
          </p:cNvSpPr>
          <p:nvPr>
            <p:ph type="sldNum" sz="quarter" idx="12"/>
          </p:nvPr>
        </p:nvSpPr>
        <p:spPr/>
        <p:txBody>
          <a:bodyPr/>
          <a:lstStyle/>
          <a:p>
            <a:fld id="{86085797-AB24-4E99-8BDA-AEB3302E61E9}" type="slidenum">
              <a:rPr lang="en-US" smtClean="0"/>
              <a:pPr/>
              <a:t>19</a:t>
            </a:fld>
            <a:endParaRPr lang="en-US" dirty="0"/>
          </a:p>
        </p:txBody>
      </p:sp>
      <p:sp>
        <p:nvSpPr>
          <p:cNvPr id="6" name="Footer Placeholder 5">
            <a:extLst>
              <a:ext uri="{FF2B5EF4-FFF2-40B4-BE49-F238E27FC236}">
                <a16:creationId xmlns:a16="http://schemas.microsoft.com/office/drawing/2014/main" id="{BDB75531-7B94-48B8-9402-D869B236273F}"/>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277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10B-3CD0-44E4-8A5C-957D2D4F03E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81A85FB-D74F-459E-991B-5F88589C585E}"/>
              </a:ext>
            </a:extLst>
          </p:cNvPr>
          <p:cNvSpPr>
            <a:spLocks noGrp="1"/>
          </p:cNvSpPr>
          <p:nvPr>
            <p:ph idx="1"/>
          </p:nvPr>
        </p:nvSpPr>
        <p:spPr/>
        <p:txBody>
          <a:bodyPr>
            <a:normAutofit fontScale="92500" lnSpcReduction="10000"/>
          </a:bodyPr>
          <a:lstStyle/>
          <a:p>
            <a:r>
              <a:rPr lang="en-US" dirty="0"/>
              <a:t>What is learnr?</a:t>
            </a:r>
          </a:p>
          <a:p>
            <a:r>
              <a:rPr lang="en-US" dirty="0"/>
              <a:t>Tour of a learnr tutorial and learnr Markdown file</a:t>
            </a:r>
          </a:p>
          <a:p>
            <a:r>
              <a:rPr lang="en-US" dirty="0"/>
              <a:t>Building a tutorial (longest part)</a:t>
            </a:r>
          </a:p>
          <a:p>
            <a:r>
              <a:rPr lang="en-US" dirty="0"/>
              <a:t>Using your own data in a tutorial</a:t>
            </a:r>
          </a:p>
          <a:p>
            <a:r>
              <a:rPr lang="en-US" dirty="0"/>
              <a:t>Using packages</a:t>
            </a:r>
          </a:p>
          <a:p>
            <a:r>
              <a:rPr lang="en-US" dirty="0"/>
              <a:t>Distributing as a package</a:t>
            </a:r>
          </a:p>
          <a:p>
            <a:r>
              <a:rPr lang="en-US" dirty="0"/>
              <a:t>Workshop materials at GitHub … and we’ll post those the R collective Google Drive</a:t>
            </a:r>
          </a:p>
          <a:p>
            <a:r>
              <a:rPr lang="en-US" dirty="0"/>
              <a:t>Note: In many places, I’ll provide screen shots rather than try to navigate in RStudio</a:t>
            </a:r>
          </a:p>
        </p:txBody>
      </p:sp>
      <p:sp>
        <p:nvSpPr>
          <p:cNvPr id="4" name="Slide Number Placeholder 3">
            <a:extLst>
              <a:ext uri="{FF2B5EF4-FFF2-40B4-BE49-F238E27FC236}">
                <a16:creationId xmlns:a16="http://schemas.microsoft.com/office/drawing/2014/main" id="{BA788707-FE52-4142-A635-F1BFC060E144}"/>
              </a:ext>
            </a:extLst>
          </p:cNvPr>
          <p:cNvSpPr>
            <a:spLocks noGrp="1"/>
          </p:cNvSpPr>
          <p:nvPr>
            <p:ph type="sldNum" sz="quarter" idx="12"/>
          </p:nvPr>
        </p:nvSpPr>
        <p:spPr/>
        <p:txBody>
          <a:bodyPr/>
          <a:lstStyle/>
          <a:p>
            <a:fld id="{86085797-AB24-4E99-8BDA-AEB3302E61E9}" type="slidenum">
              <a:rPr lang="en-US" smtClean="0"/>
              <a:pPr/>
              <a:t>2</a:t>
            </a:fld>
            <a:endParaRPr lang="en-US" dirty="0"/>
          </a:p>
        </p:txBody>
      </p:sp>
      <p:sp>
        <p:nvSpPr>
          <p:cNvPr id="5" name="Footer Placeholder 4">
            <a:extLst>
              <a:ext uri="{FF2B5EF4-FFF2-40B4-BE49-F238E27FC236}">
                <a16:creationId xmlns:a16="http://schemas.microsoft.com/office/drawing/2014/main" id="{F0DC79B8-1695-46CE-B19F-2AA2CB04109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79495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81CA-8F96-4AD6-96BD-C8B664070625}"/>
              </a:ext>
            </a:extLst>
          </p:cNvPr>
          <p:cNvSpPr>
            <a:spLocks noGrp="1"/>
          </p:cNvSpPr>
          <p:nvPr>
            <p:ph type="title"/>
          </p:nvPr>
        </p:nvSpPr>
        <p:spPr/>
        <p:txBody>
          <a:bodyPr/>
          <a:lstStyle/>
          <a:p>
            <a:r>
              <a:rPr lang="en-US" dirty="0"/>
              <a:t>Tips regarding exercises</a:t>
            </a:r>
          </a:p>
        </p:txBody>
      </p:sp>
      <p:sp>
        <p:nvSpPr>
          <p:cNvPr id="3" name="Content Placeholder 2">
            <a:extLst>
              <a:ext uri="{FF2B5EF4-FFF2-40B4-BE49-F238E27FC236}">
                <a16:creationId xmlns:a16="http://schemas.microsoft.com/office/drawing/2014/main" id="{375EACBF-2A50-43BD-93BB-6B1F17379EE1}"/>
              </a:ext>
            </a:extLst>
          </p:cNvPr>
          <p:cNvSpPr>
            <a:spLocks noGrp="1"/>
          </p:cNvSpPr>
          <p:nvPr>
            <p:ph idx="1"/>
          </p:nvPr>
        </p:nvSpPr>
        <p:spPr/>
        <p:txBody>
          <a:bodyPr>
            <a:normAutofit fontScale="92500"/>
          </a:bodyPr>
          <a:lstStyle/>
          <a:p>
            <a:r>
              <a:rPr lang="en-US" dirty="0"/>
              <a:t>If you are using data that is not standard R issue (e.g., iris), you should make a package (more on that later)</a:t>
            </a:r>
          </a:p>
          <a:p>
            <a:r>
              <a:rPr lang="en-US" dirty="0"/>
              <a:t>Test. Test. Test. Definitely make sure it is working.</a:t>
            </a:r>
          </a:p>
          <a:p>
            <a:r>
              <a:rPr lang="en-US" dirty="0"/>
              <a:t>Clear your workspace when testing – something may only work because you have certain packages loaded or you opened the data file earlier. </a:t>
            </a:r>
          </a:p>
          <a:p>
            <a:r>
              <a:rPr lang="en-US" dirty="0"/>
              <a:t>You likely have materials that would lend themselves to these exercises already!</a:t>
            </a:r>
          </a:p>
          <a:p>
            <a:r>
              <a:rPr lang="en-US" dirty="0"/>
              <a:t>I like to follow each exercise with a quiz (generally interpreting the output)</a:t>
            </a:r>
          </a:p>
          <a:p>
            <a:pPr lvl="1"/>
            <a:r>
              <a:rPr lang="en-US" dirty="0"/>
              <a:t>Don’t rely on students having run the analysis correctly! I create a new page for the quiz and run the correct analysis so that the questions address relevant output</a:t>
            </a:r>
          </a:p>
        </p:txBody>
      </p:sp>
      <p:sp>
        <p:nvSpPr>
          <p:cNvPr id="4" name="Slide Number Placeholder 3">
            <a:extLst>
              <a:ext uri="{FF2B5EF4-FFF2-40B4-BE49-F238E27FC236}">
                <a16:creationId xmlns:a16="http://schemas.microsoft.com/office/drawing/2014/main" id="{F0B5FE14-E43E-4196-9EE4-6DB680A7336F}"/>
              </a:ext>
            </a:extLst>
          </p:cNvPr>
          <p:cNvSpPr>
            <a:spLocks noGrp="1"/>
          </p:cNvSpPr>
          <p:nvPr>
            <p:ph type="sldNum" sz="quarter" idx="12"/>
          </p:nvPr>
        </p:nvSpPr>
        <p:spPr/>
        <p:txBody>
          <a:bodyPr/>
          <a:lstStyle/>
          <a:p>
            <a:fld id="{86085797-AB24-4E99-8BDA-AEB3302E61E9}" type="slidenum">
              <a:rPr lang="en-US" smtClean="0"/>
              <a:pPr/>
              <a:t>20</a:t>
            </a:fld>
            <a:endParaRPr lang="en-US" dirty="0"/>
          </a:p>
        </p:txBody>
      </p:sp>
      <p:sp>
        <p:nvSpPr>
          <p:cNvPr id="5" name="Footer Placeholder 4">
            <a:extLst>
              <a:ext uri="{FF2B5EF4-FFF2-40B4-BE49-F238E27FC236}">
                <a16:creationId xmlns:a16="http://schemas.microsoft.com/office/drawing/2014/main" id="{22A3F33C-CEB7-48FF-A28A-AC14D597558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84177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0D73-0EA1-4A76-9378-8CBED8A05B03}"/>
              </a:ext>
            </a:extLst>
          </p:cNvPr>
          <p:cNvSpPr>
            <a:spLocks noGrp="1"/>
          </p:cNvSpPr>
          <p:nvPr>
            <p:ph type="title"/>
          </p:nvPr>
        </p:nvSpPr>
        <p:spPr/>
        <p:txBody>
          <a:bodyPr/>
          <a:lstStyle/>
          <a:p>
            <a:r>
              <a:rPr lang="en-US" dirty="0"/>
              <a:t>Advanced: Shiny Apps</a:t>
            </a:r>
          </a:p>
        </p:txBody>
      </p:sp>
      <p:sp>
        <p:nvSpPr>
          <p:cNvPr id="3" name="Content Placeholder 2">
            <a:extLst>
              <a:ext uri="{FF2B5EF4-FFF2-40B4-BE49-F238E27FC236}">
                <a16:creationId xmlns:a16="http://schemas.microsoft.com/office/drawing/2014/main" id="{22056199-C394-46BF-A049-5E7DD2871A5B}"/>
              </a:ext>
            </a:extLst>
          </p:cNvPr>
          <p:cNvSpPr>
            <a:spLocks noGrp="1"/>
          </p:cNvSpPr>
          <p:nvPr>
            <p:ph idx="1"/>
          </p:nvPr>
        </p:nvSpPr>
        <p:spPr/>
        <p:txBody>
          <a:bodyPr/>
          <a:lstStyle/>
          <a:p>
            <a:r>
              <a:rPr lang="en-US" dirty="0"/>
              <a:t>learn can run shiny apps inside the tutorial</a:t>
            </a:r>
          </a:p>
          <a:p>
            <a:r>
              <a:rPr lang="en-US" dirty="0"/>
              <a:t>You can write your own shiny (simple ones are pretty easy)</a:t>
            </a:r>
          </a:p>
          <a:p>
            <a:r>
              <a:rPr lang="en-US" dirty="0"/>
              <a:t>You can use external Shiny apps</a:t>
            </a:r>
          </a:p>
          <a:p>
            <a:pPr lvl="1"/>
            <a:r>
              <a:rPr lang="en-US" dirty="0"/>
              <a:t>However, you need to use the “open in browser”</a:t>
            </a:r>
          </a:p>
          <a:p>
            <a:pPr lvl="1"/>
            <a:r>
              <a:rPr lang="en-US" dirty="0"/>
              <a:t>Tutorials (opened in certain ways) default to opening in R Studio window but there is a button on top of that window that says “open in browser” </a:t>
            </a:r>
          </a:p>
          <a:p>
            <a:pPr lvl="1"/>
            <a:r>
              <a:rPr lang="en-US" dirty="0"/>
              <a:t>Shiny will not appear in the tutorial if using an RStudio window (this is a known bug)</a:t>
            </a:r>
          </a:p>
          <a:p>
            <a:endParaRPr lang="en-US" dirty="0"/>
          </a:p>
          <a:p>
            <a:endParaRPr lang="en-US" dirty="0"/>
          </a:p>
        </p:txBody>
      </p:sp>
      <p:sp>
        <p:nvSpPr>
          <p:cNvPr id="4" name="Slide Number Placeholder 3">
            <a:extLst>
              <a:ext uri="{FF2B5EF4-FFF2-40B4-BE49-F238E27FC236}">
                <a16:creationId xmlns:a16="http://schemas.microsoft.com/office/drawing/2014/main" id="{873E0B76-7392-4D78-9A34-7A18EBDE90B8}"/>
              </a:ext>
            </a:extLst>
          </p:cNvPr>
          <p:cNvSpPr>
            <a:spLocks noGrp="1"/>
          </p:cNvSpPr>
          <p:nvPr>
            <p:ph type="sldNum" sz="quarter" idx="12"/>
          </p:nvPr>
        </p:nvSpPr>
        <p:spPr/>
        <p:txBody>
          <a:bodyPr/>
          <a:lstStyle/>
          <a:p>
            <a:fld id="{86085797-AB24-4E99-8BDA-AEB3302E61E9}" type="slidenum">
              <a:rPr lang="en-US" smtClean="0"/>
              <a:pPr/>
              <a:t>21</a:t>
            </a:fld>
            <a:endParaRPr lang="en-US" dirty="0"/>
          </a:p>
        </p:txBody>
      </p:sp>
      <p:sp>
        <p:nvSpPr>
          <p:cNvPr id="5" name="Footer Placeholder 4">
            <a:extLst>
              <a:ext uri="{FF2B5EF4-FFF2-40B4-BE49-F238E27FC236}">
                <a16:creationId xmlns:a16="http://schemas.microsoft.com/office/drawing/2014/main" id="{EF1D01FB-CB8C-498A-A3DB-67B6777CB103}"/>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03136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C9EE-83A8-4274-885C-A4C81875B206}"/>
              </a:ext>
            </a:extLst>
          </p:cNvPr>
          <p:cNvSpPr>
            <a:spLocks noGrp="1"/>
          </p:cNvSpPr>
          <p:nvPr>
            <p:ph type="title"/>
          </p:nvPr>
        </p:nvSpPr>
        <p:spPr/>
        <p:txBody>
          <a:bodyPr/>
          <a:lstStyle/>
          <a:p>
            <a:r>
              <a:rPr lang="en-US" dirty="0"/>
              <a:t>Including External Shiny Apps</a:t>
            </a:r>
          </a:p>
        </p:txBody>
      </p:sp>
      <p:sp>
        <p:nvSpPr>
          <p:cNvPr id="3" name="Content Placeholder 2">
            <a:extLst>
              <a:ext uri="{FF2B5EF4-FFF2-40B4-BE49-F238E27FC236}">
                <a16:creationId xmlns:a16="http://schemas.microsoft.com/office/drawing/2014/main" id="{3109A626-2C17-453A-A5FF-DC7A332C7E38}"/>
              </a:ext>
            </a:extLst>
          </p:cNvPr>
          <p:cNvSpPr>
            <a:spLocks noGrp="1"/>
          </p:cNvSpPr>
          <p:nvPr>
            <p:ph idx="1"/>
          </p:nvPr>
        </p:nvSpPr>
        <p:spPr/>
        <p:txBody>
          <a:bodyPr/>
          <a:lstStyle/>
          <a:p>
            <a:r>
              <a:rPr lang="en-US" dirty="0"/>
              <a:t>Need the knitr package</a:t>
            </a:r>
          </a:p>
          <a:p>
            <a:r>
              <a:rPr lang="en-US" dirty="0"/>
              <a:t>May need to miss with the height a bit to make things fit</a:t>
            </a:r>
          </a:p>
          <a:p>
            <a:r>
              <a:rPr lang="en-US" dirty="0"/>
              <a:t>Remember – this only works if you use the “open in browser” option!</a:t>
            </a:r>
          </a:p>
          <a:p>
            <a:r>
              <a:rPr lang="en-US" dirty="0"/>
              <a:t>(Big thanks to the RStudio team who worked to find a solution on this issue)</a:t>
            </a:r>
          </a:p>
          <a:p>
            <a:endParaRPr lang="en-US" dirty="0"/>
          </a:p>
        </p:txBody>
      </p:sp>
      <p:sp>
        <p:nvSpPr>
          <p:cNvPr id="4" name="Slide Number Placeholder 3">
            <a:extLst>
              <a:ext uri="{FF2B5EF4-FFF2-40B4-BE49-F238E27FC236}">
                <a16:creationId xmlns:a16="http://schemas.microsoft.com/office/drawing/2014/main" id="{8F2B77D7-C923-4F4F-87A5-9050A6326540}"/>
              </a:ext>
            </a:extLst>
          </p:cNvPr>
          <p:cNvSpPr>
            <a:spLocks noGrp="1"/>
          </p:cNvSpPr>
          <p:nvPr>
            <p:ph type="sldNum" sz="quarter" idx="12"/>
          </p:nvPr>
        </p:nvSpPr>
        <p:spPr/>
        <p:txBody>
          <a:bodyPr/>
          <a:lstStyle/>
          <a:p>
            <a:fld id="{86085797-AB24-4E99-8BDA-AEB3302E61E9}" type="slidenum">
              <a:rPr lang="en-US" smtClean="0"/>
              <a:pPr/>
              <a:t>22</a:t>
            </a:fld>
            <a:endParaRPr lang="en-US" dirty="0"/>
          </a:p>
        </p:txBody>
      </p:sp>
      <p:pic>
        <p:nvPicPr>
          <p:cNvPr id="5" name="Picture 4">
            <a:extLst>
              <a:ext uri="{FF2B5EF4-FFF2-40B4-BE49-F238E27FC236}">
                <a16:creationId xmlns:a16="http://schemas.microsoft.com/office/drawing/2014/main" id="{7423D981-D67C-4E31-B42C-30F3049F7875}"/>
              </a:ext>
            </a:extLst>
          </p:cNvPr>
          <p:cNvPicPr>
            <a:picLocks noChangeAspect="1"/>
          </p:cNvPicPr>
          <p:nvPr/>
        </p:nvPicPr>
        <p:blipFill>
          <a:blip r:embed="rId2"/>
          <a:stretch>
            <a:fillRect/>
          </a:stretch>
        </p:blipFill>
        <p:spPr>
          <a:xfrm>
            <a:off x="559906" y="5373344"/>
            <a:ext cx="11341510" cy="914400"/>
          </a:xfrm>
          <a:prstGeom prst="rect">
            <a:avLst/>
          </a:prstGeom>
        </p:spPr>
      </p:pic>
      <p:sp>
        <p:nvSpPr>
          <p:cNvPr id="6" name="Footer Placeholder 5">
            <a:extLst>
              <a:ext uri="{FF2B5EF4-FFF2-40B4-BE49-F238E27FC236}">
                <a16:creationId xmlns:a16="http://schemas.microsoft.com/office/drawing/2014/main" id="{D61401BC-B1D6-4DB5-A654-B955EA74410B}"/>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17658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76B-B6A8-49C2-8002-578E3E23E231}"/>
              </a:ext>
            </a:extLst>
          </p:cNvPr>
          <p:cNvSpPr>
            <a:spLocks noGrp="1"/>
          </p:cNvSpPr>
          <p:nvPr>
            <p:ph type="title"/>
          </p:nvPr>
        </p:nvSpPr>
        <p:spPr/>
        <p:txBody>
          <a:bodyPr/>
          <a:lstStyle/>
          <a:p>
            <a:r>
              <a:rPr lang="en-US" dirty="0"/>
              <a:t>Useful Shiny Repositories</a:t>
            </a:r>
          </a:p>
        </p:txBody>
      </p:sp>
      <p:sp>
        <p:nvSpPr>
          <p:cNvPr id="3" name="Content Placeholder 2">
            <a:extLst>
              <a:ext uri="{FF2B5EF4-FFF2-40B4-BE49-F238E27FC236}">
                <a16:creationId xmlns:a16="http://schemas.microsoft.com/office/drawing/2014/main" id="{46BF4CC2-2DF8-4888-978B-6422D8030183}"/>
              </a:ext>
            </a:extLst>
          </p:cNvPr>
          <p:cNvSpPr>
            <a:spLocks noGrp="1"/>
          </p:cNvSpPr>
          <p:nvPr>
            <p:ph idx="1"/>
          </p:nvPr>
        </p:nvSpPr>
        <p:spPr/>
        <p:txBody>
          <a:bodyPr/>
          <a:lstStyle/>
          <a:p>
            <a:r>
              <a:rPr lang="en-US" dirty="0"/>
              <a:t>Some useful Shiny pages</a:t>
            </a:r>
            <a:endParaRPr lang="en-US" dirty="0">
              <a:hlinkClick r:id="rId2"/>
            </a:endParaRPr>
          </a:p>
          <a:p>
            <a:r>
              <a:rPr lang="en-US" dirty="0">
                <a:hlinkClick r:id="rId2"/>
              </a:rPr>
              <a:t>http://facweb.gvsu.edu/adriand1/215apps.html</a:t>
            </a:r>
            <a:endParaRPr lang="en-US" dirty="0"/>
          </a:p>
          <a:p>
            <a:r>
              <a:rPr lang="en-US" dirty="0">
                <a:hlinkClick r:id="rId3"/>
              </a:rPr>
              <a:t>https://github.com/ShinyEd/intro-stats</a:t>
            </a:r>
            <a:endParaRPr lang="en-US" dirty="0"/>
          </a:p>
          <a:p>
            <a:r>
              <a:rPr lang="en-US" dirty="0">
                <a:hlinkClick r:id="rId4"/>
              </a:rPr>
              <a:t>https://statistics.calpoly.edu/shiny</a:t>
            </a:r>
            <a:endParaRPr lang="en-US" dirty="0"/>
          </a:p>
          <a:p>
            <a:r>
              <a:rPr lang="en-US" dirty="0">
                <a:hlinkClick r:id="rId5"/>
              </a:rPr>
              <a:t>https://www4.stat.ncsu.edu/~jbpost2/teaching.html</a:t>
            </a:r>
            <a:endParaRPr lang="en-US" dirty="0"/>
          </a:p>
          <a:p>
            <a:r>
              <a:rPr lang="en-US" dirty="0">
                <a:hlinkClick r:id="rId6"/>
              </a:rPr>
              <a:t>http://www.artofstat.com/webapps.html</a:t>
            </a:r>
            <a:r>
              <a:rPr lang="en-US" dirty="0"/>
              <a:t> </a:t>
            </a:r>
          </a:p>
          <a:p>
            <a:endParaRPr lang="en-US" dirty="0"/>
          </a:p>
        </p:txBody>
      </p:sp>
      <p:sp>
        <p:nvSpPr>
          <p:cNvPr id="4" name="Slide Number Placeholder 3">
            <a:extLst>
              <a:ext uri="{FF2B5EF4-FFF2-40B4-BE49-F238E27FC236}">
                <a16:creationId xmlns:a16="http://schemas.microsoft.com/office/drawing/2014/main" id="{FA81F373-7FE2-4880-99B2-F6C34961372B}"/>
              </a:ext>
            </a:extLst>
          </p:cNvPr>
          <p:cNvSpPr>
            <a:spLocks noGrp="1"/>
          </p:cNvSpPr>
          <p:nvPr>
            <p:ph type="sldNum" sz="quarter" idx="12"/>
          </p:nvPr>
        </p:nvSpPr>
        <p:spPr/>
        <p:txBody>
          <a:bodyPr/>
          <a:lstStyle/>
          <a:p>
            <a:fld id="{86085797-AB24-4E99-8BDA-AEB3302E61E9}" type="slidenum">
              <a:rPr lang="en-US" smtClean="0"/>
              <a:pPr/>
              <a:t>23</a:t>
            </a:fld>
            <a:endParaRPr lang="en-US" dirty="0"/>
          </a:p>
        </p:txBody>
      </p:sp>
      <p:sp>
        <p:nvSpPr>
          <p:cNvPr id="5" name="Footer Placeholder 4">
            <a:extLst>
              <a:ext uri="{FF2B5EF4-FFF2-40B4-BE49-F238E27FC236}">
                <a16:creationId xmlns:a16="http://schemas.microsoft.com/office/drawing/2014/main" id="{900A8EDF-C1F4-40B9-8DD3-7D468175367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887709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9F60-8D9B-49EE-BC30-353DDB54F01A}"/>
              </a:ext>
            </a:extLst>
          </p:cNvPr>
          <p:cNvSpPr>
            <a:spLocks noGrp="1"/>
          </p:cNvSpPr>
          <p:nvPr>
            <p:ph type="title"/>
          </p:nvPr>
        </p:nvSpPr>
        <p:spPr/>
        <p:txBody>
          <a:bodyPr/>
          <a:lstStyle/>
          <a:p>
            <a:r>
              <a:rPr lang="en-US" dirty="0"/>
              <a:t>Packaging your tutorial</a:t>
            </a:r>
          </a:p>
        </p:txBody>
      </p:sp>
      <p:sp>
        <p:nvSpPr>
          <p:cNvPr id="3" name="Content Placeholder 2">
            <a:extLst>
              <a:ext uri="{FF2B5EF4-FFF2-40B4-BE49-F238E27FC236}">
                <a16:creationId xmlns:a16="http://schemas.microsoft.com/office/drawing/2014/main" id="{7A38C6FC-98F3-42BB-AB47-AC40562D3846}"/>
              </a:ext>
            </a:extLst>
          </p:cNvPr>
          <p:cNvSpPr>
            <a:spLocks noGrp="1"/>
          </p:cNvSpPr>
          <p:nvPr>
            <p:ph idx="1"/>
          </p:nvPr>
        </p:nvSpPr>
        <p:spPr/>
        <p:txBody>
          <a:bodyPr/>
          <a:lstStyle/>
          <a:p>
            <a:r>
              <a:rPr lang="en-US" dirty="0"/>
              <a:t>If you use your own data (i.e., stuff that doesn’t come with R) and use multiple packages, it will be far easier for students if you put your tutorial in a package</a:t>
            </a:r>
          </a:p>
          <a:p>
            <a:r>
              <a:rPr lang="en-US" dirty="0"/>
              <a:t>Building packages isn’t particularly hard … but often the steps for doing so are not completely clear</a:t>
            </a:r>
          </a:p>
          <a:p>
            <a:r>
              <a:rPr lang="en-US" dirty="0"/>
              <a:t>I’ve compiled a list of steps that work for me. There are likely about 100 different ways to do this</a:t>
            </a:r>
          </a:p>
          <a:p>
            <a:r>
              <a:rPr lang="en-US" dirty="0"/>
              <a:t>Note: people often complain about how challenging it is to make a package – those discussions are about getting your package on CRAN. Since we aren’t doing that, the process is far easier</a:t>
            </a:r>
          </a:p>
        </p:txBody>
      </p:sp>
      <p:sp>
        <p:nvSpPr>
          <p:cNvPr id="4" name="Slide Number Placeholder 3">
            <a:extLst>
              <a:ext uri="{FF2B5EF4-FFF2-40B4-BE49-F238E27FC236}">
                <a16:creationId xmlns:a16="http://schemas.microsoft.com/office/drawing/2014/main" id="{66A07DB9-764D-419C-879D-14E06082BE42}"/>
              </a:ext>
            </a:extLst>
          </p:cNvPr>
          <p:cNvSpPr>
            <a:spLocks noGrp="1"/>
          </p:cNvSpPr>
          <p:nvPr>
            <p:ph type="sldNum" sz="quarter" idx="12"/>
          </p:nvPr>
        </p:nvSpPr>
        <p:spPr/>
        <p:txBody>
          <a:bodyPr/>
          <a:lstStyle/>
          <a:p>
            <a:fld id="{86085797-AB24-4E99-8BDA-AEB3302E61E9}" type="slidenum">
              <a:rPr lang="en-US" smtClean="0"/>
              <a:pPr/>
              <a:t>24</a:t>
            </a:fld>
            <a:endParaRPr lang="en-US" dirty="0"/>
          </a:p>
        </p:txBody>
      </p:sp>
      <p:sp>
        <p:nvSpPr>
          <p:cNvPr id="5" name="Footer Placeholder 4">
            <a:extLst>
              <a:ext uri="{FF2B5EF4-FFF2-40B4-BE49-F238E27FC236}">
                <a16:creationId xmlns:a16="http://schemas.microsoft.com/office/drawing/2014/main" id="{66F842D1-2C45-47F1-9B20-F4D2FFE530C2}"/>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419618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6F41-F8AF-4E4D-8122-71CD48E691B6}"/>
              </a:ext>
            </a:extLst>
          </p:cNvPr>
          <p:cNvSpPr>
            <a:spLocks noGrp="1"/>
          </p:cNvSpPr>
          <p:nvPr>
            <p:ph type="title"/>
          </p:nvPr>
        </p:nvSpPr>
        <p:spPr/>
        <p:txBody>
          <a:bodyPr/>
          <a:lstStyle/>
          <a:p>
            <a:r>
              <a:rPr lang="en-US" dirty="0"/>
              <a:t>Making a Package </a:t>
            </a:r>
          </a:p>
        </p:txBody>
      </p:sp>
      <p:sp>
        <p:nvSpPr>
          <p:cNvPr id="3" name="Content Placeholder 2">
            <a:extLst>
              <a:ext uri="{FF2B5EF4-FFF2-40B4-BE49-F238E27FC236}">
                <a16:creationId xmlns:a16="http://schemas.microsoft.com/office/drawing/2014/main" id="{40232130-E35E-412E-80CC-98C474E3BBA3}"/>
              </a:ext>
            </a:extLst>
          </p:cNvPr>
          <p:cNvSpPr>
            <a:spLocks noGrp="1"/>
          </p:cNvSpPr>
          <p:nvPr>
            <p:ph sz="half" idx="1"/>
          </p:nvPr>
        </p:nvSpPr>
        <p:spPr/>
        <p:txBody>
          <a:bodyPr>
            <a:normAutofit lnSpcReduction="10000"/>
          </a:bodyPr>
          <a:lstStyle/>
          <a:p>
            <a:r>
              <a:rPr lang="en-US" dirty="0"/>
              <a:t>Click File – New Project</a:t>
            </a:r>
          </a:p>
          <a:p>
            <a:r>
              <a:rPr lang="en-US" dirty="0"/>
              <a:t>Choose New Directory (best to start empty)</a:t>
            </a:r>
          </a:p>
          <a:p>
            <a:r>
              <a:rPr lang="en-US" dirty="0"/>
              <a:t>Choose R Package using devtools</a:t>
            </a:r>
          </a:p>
          <a:p>
            <a:r>
              <a:rPr lang="en-US" dirty="0"/>
              <a:t>Give it a name</a:t>
            </a:r>
          </a:p>
          <a:p>
            <a:r>
              <a:rPr lang="en-US" dirty="0"/>
              <a:t>Create Project</a:t>
            </a:r>
          </a:p>
          <a:p>
            <a:r>
              <a:rPr lang="en-US" dirty="0"/>
              <a:t>At this point you will have a directory with some autogenerated files </a:t>
            </a:r>
          </a:p>
        </p:txBody>
      </p:sp>
      <p:pic>
        <p:nvPicPr>
          <p:cNvPr id="4" name="Picture 3">
            <a:extLst>
              <a:ext uri="{FF2B5EF4-FFF2-40B4-BE49-F238E27FC236}">
                <a16:creationId xmlns:a16="http://schemas.microsoft.com/office/drawing/2014/main" id="{FDB082E8-0A33-4955-BA3E-93AF1879C8F2}"/>
              </a:ext>
            </a:extLst>
          </p:cNvPr>
          <p:cNvPicPr>
            <a:picLocks noChangeAspect="1"/>
          </p:cNvPicPr>
          <p:nvPr/>
        </p:nvPicPr>
        <p:blipFill>
          <a:blip r:embed="rId2"/>
          <a:stretch>
            <a:fillRect/>
          </a:stretch>
        </p:blipFill>
        <p:spPr>
          <a:xfrm>
            <a:off x="6096000" y="1823831"/>
            <a:ext cx="5943603" cy="4297680"/>
          </a:xfrm>
          <a:prstGeom prst="rect">
            <a:avLst/>
          </a:prstGeom>
        </p:spPr>
      </p:pic>
      <p:sp>
        <p:nvSpPr>
          <p:cNvPr id="5" name="Slide Number Placeholder 4">
            <a:extLst>
              <a:ext uri="{FF2B5EF4-FFF2-40B4-BE49-F238E27FC236}">
                <a16:creationId xmlns:a16="http://schemas.microsoft.com/office/drawing/2014/main" id="{B7054193-9781-4CDE-B74C-831A0320A4BD}"/>
              </a:ext>
            </a:extLst>
          </p:cNvPr>
          <p:cNvSpPr>
            <a:spLocks noGrp="1"/>
          </p:cNvSpPr>
          <p:nvPr>
            <p:ph type="sldNum" sz="quarter" idx="12"/>
          </p:nvPr>
        </p:nvSpPr>
        <p:spPr/>
        <p:txBody>
          <a:bodyPr/>
          <a:lstStyle/>
          <a:p>
            <a:fld id="{86085797-AB24-4E99-8BDA-AEB3302E61E9}" type="slidenum">
              <a:rPr lang="en-US" smtClean="0"/>
              <a:t>25</a:t>
            </a:fld>
            <a:endParaRPr lang="en-US" dirty="0"/>
          </a:p>
        </p:txBody>
      </p:sp>
      <p:sp>
        <p:nvSpPr>
          <p:cNvPr id="6" name="Footer Placeholder 5">
            <a:extLst>
              <a:ext uri="{FF2B5EF4-FFF2-40B4-BE49-F238E27FC236}">
                <a16:creationId xmlns:a16="http://schemas.microsoft.com/office/drawing/2014/main" id="{9A0D3935-BCDB-4F24-A533-07B6AAEB55EA}"/>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790948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076E-6F8D-42D9-A5BD-3CC15DC1FCFD}"/>
              </a:ext>
            </a:extLst>
          </p:cNvPr>
          <p:cNvSpPr>
            <a:spLocks noGrp="1"/>
          </p:cNvSpPr>
          <p:nvPr>
            <p:ph type="title"/>
          </p:nvPr>
        </p:nvSpPr>
        <p:spPr/>
        <p:txBody>
          <a:bodyPr/>
          <a:lstStyle/>
          <a:p>
            <a:r>
              <a:rPr lang="en-US" dirty="0"/>
              <a:t>Making a Package (cont.)</a:t>
            </a:r>
          </a:p>
        </p:txBody>
      </p:sp>
      <p:sp>
        <p:nvSpPr>
          <p:cNvPr id="3" name="Content Placeholder 2">
            <a:extLst>
              <a:ext uri="{FF2B5EF4-FFF2-40B4-BE49-F238E27FC236}">
                <a16:creationId xmlns:a16="http://schemas.microsoft.com/office/drawing/2014/main" id="{53646C8A-8CFB-45C4-A54D-DF59F6F26BB9}"/>
              </a:ext>
            </a:extLst>
          </p:cNvPr>
          <p:cNvSpPr>
            <a:spLocks noGrp="1"/>
          </p:cNvSpPr>
          <p:nvPr>
            <p:ph idx="1"/>
          </p:nvPr>
        </p:nvSpPr>
        <p:spPr/>
        <p:txBody>
          <a:bodyPr>
            <a:normAutofit lnSpcReduction="10000"/>
          </a:bodyPr>
          <a:lstStyle/>
          <a:p>
            <a:r>
              <a:rPr lang="en-US" sz="3600" dirty="0"/>
              <a:t>Necessary elements</a:t>
            </a:r>
          </a:p>
          <a:p>
            <a:pPr lvl="1"/>
            <a:r>
              <a:rPr lang="en-US" sz="3200" dirty="0"/>
              <a:t>A directory called R (auto generated)</a:t>
            </a:r>
          </a:p>
          <a:p>
            <a:pPr lvl="1"/>
            <a:r>
              <a:rPr lang="en-US" sz="3200" dirty="0"/>
              <a:t>A directory called data (for any datafiles you have)</a:t>
            </a:r>
          </a:p>
          <a:p>
            <a:pPr lvl="1"/>
            <a:r>
              <a:rPr lang="en-US" sz="3200" dirty="0"/>
              <a:t>A directory called man (it will be created automatically later) </a:t>
            </a:r>
          </a:p>
          <a:p>
            <a:pPr lvl="1"/>
            <a:r>
              <a:rPr lang="en-US" sz="3200" dirty="0"/>
              <a:t>A directory called inst</a:t>
            </a:r>
          </a:p>
          <a:p>
            <a:pPr lvl="2"/>
            <a:r>
              <a:rPr lang="en-US" sz="2800" dirty="0"/>
              <a:t>A subdirectory called tutorials, with another subdirectory for (each) tutorial - this is where your rmd files go</a:t>
            </a:r>
          </a:p>
          <a:p>
            <a:r>
              <a:rPr lang="en-US" sz="3600" dirty="0"/>
              <a:t>Manually add each directory that doesn’t exist</a:t>
            </a:r>
          </a:p>
        </p:txBody>
      </p:sp>
      <p:sp>
        <p:nvSpPr>
          <p:cNvPr id="7" name="Slide Number Placeholder 6">
            <a:extLst>
              <a:ext uri="{FF2B5EF4-FFF2-40B4-BE49-F238E27FC236}">
                <a16:creationId xmlns:a16="http://schemas.microsoft.com/office/drawing/2014/main" id="{1DED0A50-90C0-4B37-9256-C2B88B73D4D2}"/>
              </a:ext>
            </a:extLst>
          </p:cNvPr>
          <p:cNvSpPr>
            <a:spLocks noGrp="1"/>
          </p:cNvSpPr>
          <p:nvPr>
            <p:ph type="sldNum" sz="quarter" idx="12"/>
          </p:nvPr>
        </p:nvSpPr>
        <p:spPr/>
        <p:txBody>
          <a:bodyPr/>
          <a:lstStyle/>
          <a:p>
            <a:fld id="{86085797-AB24-4E99-8BDA-AEB3302E61E9}" type="slidenum">
              <a:rPr lang="en-US" smtClean="0"/>
              <a:pPr/>
              <a:t>26</a:t>
            </a:fld>
            <a:endParaRPr lang="en-US" dirty="0"/>
          </a:p>
        </p:txBody>
      </p:sp>
      <p:sp>
        <p:nvSpPr>
          <p:cNvPr id="4" name="Footer Placeholder 3">
            <a:extLst>
              <a:ext uri="{FF2B5EF4-FFF2-40B4-BE49-F238E27FC236}">
                <a16:creationId xmlns:a16="http://schemas.microsoft.com/office/drawing/2014/main" id="{B99A2BAA-F3A6-4D82-BDD6-3A4BE03D4B3F}"/>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91521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800D7-EE21-458B-9AE4-81EED55D38B5}"/>
              </a:ext>
            </a:extLst>
          </p:cNvPr>
          <p:cNvSpPr>
            <a:spLocks noGrp="1"/>
          </p:cNvSpPr>
          <p:nvPr>
            <p:ph type="title"/>
          </p:nvPr>
        </p:nvSpPr>
        <p:spPr/>
        <p:txBody>
          <a:bodyPr/>
          <a:lstStyle/>
          <a:p>
            <a:r>
              <a:rPr lang="en-US" dirty="0"/>
              <a:t>Directory Structure</a:t>
            </a:r>
          </a:p>
        </p:txBody>
      </p:sp>
      <p:pic>
        <p:nvPicPr>
          <p:cNvPr id="6" name="Picture 5">
            <a:extLst>
              <a:ext uri="{FF2B5EF4-FFF2-40B4-BE49-F238E27FC236}">
                <a16:creationId xmlns:a16="http://schemas.microsoft.com/office/drawing/2014/main" id="{C5869A8F-A347-409E-869C-813B9FCCB0E3}"/>
              </a:ext>
            </a:extLst>
          </p:cNvPr>
          <p:cNvPicPr>
            <a:picLocks noChangeAspect="1"/>
          </p:cNvPicPr>
          <p:nvPr/>
        </p:nvPicPr>
        <p:blipFill>
          <a:blip r:embed="rId2"/>
          <a:stretch>
            <a:fillRect/>
          </a:stretch>
        </p:blipFill>
        <p:spPr>
          <a:xfrm>
            <a:off x="381000" y="1690688"/>
            <a:ext cx="10956139" cy="3383280"/>
          </a:xfrm>
          <a:prstGeom prst="rect">
            <a:avLst/>
          </a:prstGeom>
        </p:spPr>
      </p:pic>
      <p:sp>
        <p:nvSpPr>
          <p:cNvPr id="7" name="Slide Number Placeholder 6">
            <a:extLst>
              <a:ext uri="{FF2B5EF4-FFF2-40B4-BE49-F238E27FC236}">
                <a16:creationId xmlns:a16="http://schemas.microsoft.com/office/drawing/2014/main" id="{CA0B329E-4B9F-4A52-942D-4FEF91314D4B}"/>
              </a:ext>
            </a:extLst>
          </p:cNvPr>
          <p:cNvSpPr>
            <a:spLocks noGrp="1"/>
          </p:cNvSpPr>
          <p:nvPr>
            <p:ph type="sldNum" sz="quarter" idx="12"/>
          </p:nvPr>
        </p:nvSpPr>
        <p:spPr/>
        <p:txBody>
          <a:bodyPr/>
          <a:lstStyle/>
          <a:p>
            <a:fld id="{86085797-AB24-4E99-8BDA-AEB3302E61E9}" type="slidenum">
              <a:rPr lang="en-US" smtClean="0"/>
              <a:t>27</a:t>
            </a:fld>
            <a:endParaRPr lang="en-US" dirty="0"/>
          </a:p>
        </p:txBody>
      </p:sp>
      <p:sp>
        <p:nvSpPr>
          <p:cNvPr id="2" name="Footer Placeholder 1">
            <a:extLst>
              <a:ext uri="{FF2B5EF4-FFF2-40B4-BE49-F238E27FC236}">
                <a16:creationId xmlns:a16="http://schemas.microsoft.com/office/drawing/2014/main" id="{A95A5A57-B984-4B94-B96F-AACB0516FABC}"/>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382008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3A95-29FD-4786-9F76-76E414BBE904}"/>
              </a:ext>
            </a:extLst>
          </p:cNvPr>
          <p:cNvSpPr>
            <a:spLocks noGrp="1"/>
          </p:cNvSpPr>
          <p:nvPr>
            <p:ph type="title"/>
          </p:nvPr>
        </p:nvSpPr>
        <p:spPr/>
        <p:txBody>
          <a:bodyPr/>
          <a:lstStyle/>
          <a:p>
            <a:r>
              <a:rPr lang="en-US" dirty="0"/>
              <a:t>Making a Package (cont.)</a:t>
            </a:r>
          </a:p>
        </p:txBody>
      </p:sp>
      <p:sp>
        <p:nvSpPr>
          <p:cNvPr id="3" name="Content Placeholder 2">
            <a:extLst>
              <a:ext uri="{FF2B5EF4-FFF2-40B4-BE49-F238E27FC236}">
                <a16:creationId xmlns:a16="http://schemas.microsoft.com/office/drawing/2014/main" id="{18E52ADC-7E81-4D30-A9FF-04FE5E466B15}"/>
              </a:ext>
            </a:extLst>
          </p:cNvPr>
          <p:cNvSpPr>
            <a:spLocks noGrp="1"/>
          </p:cNvSpPr>
          <p:nvPr>
            <p:ph idx="1"/>
          </p:nvPr>
        </p:nvSpPr>
        <p:spPr/>
        <p:txBody>
          <a:bodyPr>
            <a:normAutofit lnSpcReduction="10000"/>
          </a:bodyPr>
          <a:lstStyle/>
          <a:p>
            <a:pPr fontAlgn="base"/>
            <a:r>
              <a:rPr lang="en-US" dirty="0"/>
              <a:t>Add files </a:t>
            </a:r>
          </a:p>
          <a:p>
            <a:pPr lvl="1" fontAlgn="base"/>
            <a:r>
              <a:rPr lang="en-US" dirty="0"/>
              <a:t>A file inside the R directory with the same name as your package (packagename.R). This provides some description and, if needed, where you specify packages used in the tutorial and various other pieces</a:t>
            </a:r>
          </a:p>
          <a:p>
            <a:pPr lvl="1" fontAlgn="base"/>
            <a:r>
              <a:rPr lang="en-US" dirty="0"/>
              <a:t>A file inside the R directory called data.R that describes your datafiles. Note: if you have large datasets, you might just want to subset these to the variables used in exercises as you have to define all the variables. You will get errors if you specify things wrong. </a:t>
            </a:r>
          </a:p>
          <a:p>
            <a:pPr lvl="1" fontAlgn="base"/>
            <a:r>
              <a:rPr lang="en-US" dirty="0"/>
              <a:t>There will be a file generated in there called “hello.R” - delete that</a:t>
            </a:r>
          </a:p>
          <a:p>
            <a:pPr lvl="1" fontAlgn="base"/>
            <a:r>
              <a:rPr lang="en-US" dirty="0"/>
              <a:t>Go to inst/tutorials/tutorialname – put your markdown file (the tutorial) in that directory. If you have images, put those in inst/tutorials/tutorialname/images</a:t>
            </a:r>
          </a:p>
          <a:p>
            <a:pPr lvl="1" fontAlgn="base"/>
            <a:r>
              <a:rPr lang="en-US" dirty="0"/>
              <a:t>Put datafiles in the data directory</a:t>
            </a:r>
          </a:p>
          <a:p>
            <a:pPr marL="0" indent="0">
              <a:buNone/>
            </a:pPr>
            <a:endParaRPr lang="en-US" dirty="0"/>
          </a:p>
        </p:txBody>
      </p:sp>
      <p:sp>
        <p:nvSpPr>
          <p:cNvPr id="4" name="Slide Number Placeholder 3">
            <a:extLst>
              <a:ext uri="{FF2B5EF4-FFF2-40B4-BE49-F238E27FC236}">
                <a16:creationId xmlns:a16="http://schemas.microsoft.com/office/drawing/2014/main" id="{AAA68000-8FEE-4C15-82EF-3B55527F661F}"/>
              </a:ext>
            </a:extLst>
          </p:cNvPr>
          <p:cNvSpPr>
            <a:spLocks noGrp="1"/>
          </p:cNvSpPr>
          <p:nvPr>
            <p:ph type="sldNum" sz="quarter" idx="12"/>
          </p:nvPr>
        </p:nvSpPr>
        <p:spPr/>
        <p:txBody>
          <a:bodyPr/>
          <a:lstStyle/>
          <a:p>
            <a:fld id="{86085797-AB24-4E99-8BDA-AEB3302E61E9}" type="slidenum">
              <a:rPr lang="en-US" smtClean="0"/>
              <a:pPr/>
              <a:t>28</a:t>
            </a:fld>
            <a:endParaRPr lang="en-US" dirty="0"/>
          </a:p>
        </p:txBody>
      </p:sp>
      <p:sp>
        <p:nvSpPr>
          <p:cNvPr id="5" name="Footer Placeholder 4">
            <a:extLst>
              <a:ext uri="{FF2B5EF4-FFF2-40B4-BE49-F238E27FC236}">
                <a16:creationId xmlns:a16="http://schemas.microsoft.com/office/drawing/2014/main" id="{E6273589-D19D-4000-B294-6E3CF098F0C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557520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1B29-D1E7-4B11-801F-494ECC4CD845}"/>
              </a:ext>
            </a:extLst>
          </p:cNvPr>
          <p:cNvSpPr>
            <a:spLocks noGrp="1"/>
          </p:cNvSpPr>
          <p:nvPr>
            <p:ph type="title"/>
          </p:nvPr>
        </p:nvSpPr>
        <p:spPr/>
        <p:txBody>
          <a:bodyPr/>
          <a:lstStyle/>
          <a:p>
            <a:r>
              <a:rPr lang="en-US" dirty="0"/>
              <a:t>Making a Package (data.R)</a:t>
            </a:r>
          </a:p>
        </p:txBody>
      </p:sp>
      <p:sp>
        <p:nvSpPr>
          <p:cNvPr id="3" name="Content Placeholder 2">
            <a:extLst>
              <a:ext uri="{FF2B5EF4-FFF2-40B4-BE49-F238E27FC236}">
                <a16:creationId xmlns:a16="http://schemas.microsoft.com/office/drawing/2014/main" id="{336C37C8-EA78-43B1-B645-CAF56B11E6AB}"/>
              </a:ext>
            </a:extLst>
          </p:cNvPr>
          <p:cNvSpPr>
            <a:spLocks noGrp="1"/>
          </p:cNvSpPr>
          <p:nvPr>
            <p:ph sz="half" idx="1"/>
          </p:nvPr>
        </p:nvSpPr>
        <p:spPr/>
        <p:txBody>
          <a:bodyPr>
            <a:normAutofit fontScale="32500" lnSpcReduction="20000"/>
          </a:bodyPr>
          <a:lstStyle/>
          <a:p>
            <a:pPr marL="0" indent="0">
              <a:buNone/>
            </a:pPr>
            <a:r>
              <a:rPr lang="en-US" sz="3700" b="1" dirty="0"/>
              <a:t>#' Climate Change Denial</a:t>
            </a:r>
          </a:p>
          <a:p>
            <a:pPr marL="0" indent="0">
              <a:buNone/>
            </a:pPr>
            <a:r>
              <a:rPr lang="en-US" sz="3700" b="1" dirty="0"/>
              <a:t>#'</a:t>
            </a:r>
          </a:p>
          <a:p>
            <a:pPr marL="0" indent="0">
              <a:buNone/>
            </a:pPr>
            <a:r>
              <a:rPr lang="en-US" sz="3700" b="1" dirty="0"/>
              <a:t>#' @format A data frame with 1587 rows and 11 variables:</a:t>
            </a:r>
          </a:p>
          <a:p>
            <a:pPr marL="0" indent="0">
              <a:buNone/>
            </a:pPr>
            <a:r>
              <a:rPr lang="en-US" sz="3700" b="1" dirty="0"/>
              <a:t>#' \describe{</a:t>
            </a:r>
          </a:p>
          <a:p>
            <a:pPr marL="0" indent="0">
              <a:buNone/>
            </a:pPr>
            <a:r>
              <a:rPr lang="en-US" sz="3700" b="1" dirty="0"/>
              <a:t>#'   \item{CCD}{Climate Change Denial}</a:t>
            </a:r>
          </a:p>
          <a:p>
            <a:pPr marL="0" indent="0">
              <a:buNone/>
            </a:pPr>
            <a:r>
              <a:rPr lang="en-US" sz="3700" b="1" dirty="0"/>
              <a:t>#'   \item{ANITESTABL}{Anti-Establishment Beliefs}</a:t>
            </a:r>
          </a:p>
          <a:p>
            <a:pPr marL="0" indent="0">
              <a:buNone/>
            </a:pPr>
            <a:r>
              <a:rPr lang="en-US" sz="3700" b="1" dirty="0"/>
              <a:t>#'   \item{EXCL_ANTIEG}{Anti-Egalitarian Preferences}</a:t>
            </a:r>
          </a:p>
          <a:p>
            <a:pPr marL="0" indent="0">
              <a:buNone/>
            </a:pPr>
            <a:r>
              <a:rPr lang="en-US" sz="3700" b="1" dirty="0"/>
              <a:t>#'   \item{TRADVALUE}{Traditional Values}</a:t>
            </a:r>
          </a:p>
          <a:p>
            <a:pPr marL="0" indent="0">
              <a:buNone/>
            </a:pPr>
            <a:r>
              <a:rPr lang="en-US" sz="3700" b="1" dirty="0"/>
              <a:t>#'   \item{OPENNESS}{Openness}</a:t>
            </a:r>
          </a:p>
          <a:p>
            <a:pPr marL="0" indent="0">
              <a:buNone/>
            </a:pPr>
            <a:r>
              <a:rPr lang="en-US" sz="3700" b="1" dirty="0"/>
              <a:t>#'   \item{PSEUDOSCI}{Pseudoscience beliefs}</a:t>
            </a:r>
          </a:p>
          <a:p>
            <a:pPr marL="0" indent="0">
              <a:buNone/>
            </a:pPr>
            <a:r>
              <a:rPr lang="en-US" sz="3700" b="1" dirty="0"/>
              <a:t>#'   \item{AGREEABL}{Agreeableness}</a:t>
            </a:r>
          </a:p>
          <a:p>
            <a:pPr marL="0" indent="0">
              <a:buNone/>
            </a:pPr>
            <a:r>
              <a:rPr lang="en-US" sz="3700" b="1" dirty="0"/>
              <a:t>#'   \item{Age}{Age in years}</a:t>
            </a:r>
          </a:p>
          <a:p>
            <a:pPr marL="0" indent="0">
              <a:buNone/>
            </a:pPr>
            <a:r>
              <a:rPr lang="en-US" sz="3700" b="1" dirty="0"/>
              <a:t>#'   \item{Gender}{Gender}</a:t>
            </a:r>
          </a:p>
          <a:p>
            <a:pPr marL="0" indent="0">
              <a:buNone/>
            </a:pPr>
            <a:r>
              <a:rPr lang="en-US" sz="3700" b="1" dirty="0"/>
              <a:t>#'   \item{Education}{Education = Five Categories}</a:t>
            </a:r>
          </a:p>
          <a:p>
            <a:pPr marL="0" indent="0">
              <a:buNone/>
            </a:pPr>
            <a:r>
              <a:rPr lang="en-US" sz="3700" b="1" dirty="0"/>
              <a:t>#'   \item{ed}{Education = Two Categories}</a:t>
            </a:r>
          </a:p>
          <a:p>
            <a:pPr marL="0" indent="0">
              <a:buNone/>
            </a:pPr>
            <a:r>
              <a:rPr lang="en-US" sz="3700" b="1" dirty="0"/>
              <a:t>#’ }</a:t>
            </a:r>
          </a:p>
          <a:p>
            <a:pPr marL="0" indent="0">
              <a:buNone/>
            </a:pPr>
            <a:r>
              <a:rPr lang="en-US" sz="3700" b="1" dirty="0"/>
              <a:t>"denial"</a:t>
            </a:r>
          </a:p>
          <a:p>
            <a:pPr marL="0" indent="0">
              <a:buNone/>
            </a:pPr>
            <a:endParaRPr lang="en-US" dirty="0"/>
          </a:p>
        </p:txBody>
      </p:sp>
      <p:sp>
        <p:nvSpPr>
          <p:cNvPr id="4" name="Content Placeholder 3">
            <a:extLst>
              <a:ext uri="{FF2B5EF4-FFF2-40B4-BE49-F238E27FC236}">
                <a16:creationId xmlns:a16="http://schemas.microsoft.com/office/drawing/2014/main" id="{F93FA844-BF9E-49CF-90F0-AD7A5CE89513}"/>
              </a:ext>
            </a:extLst>
          </p:cNvPr>
          <p:cNvSpPr>
            <a:spLocks noGrp="1"/>
          </p:cNvSpPr>
          <p:nvPr>
            <p:ph sz="half" idx="2"/>
          </p:nvPr>
        </p:nvSpPr>
        <p:spPr/>
        <p:txBody>
          <a:bodyPr>
            <a:noAutofit/>
          </a:bodyPr>
          <a:lstStyle/>
          <a:p>
            <a:r>
              <a:rPr lang="en-US" sz="2400" dirty="0"/>
              <a:t>First line is a descriptive name for our data</a:t>
            </a:r>
          </a:p>
          <a:p>
            <a:r>
              <a:rPr lang="en-US" sz="2400" dirty="0"/>
              <a:t>Every line is preceded with #’ (I believe that’s a devtools or roxygen2 specification)</a:t>
            </a:r>
          </a:p>
          <a:p>
            <a:r>
              <a:rPr lang="en-US" sz="2400" dirty="0"/>
              <a:t>@format – will throw an error if the numbers are wrong</a:t>
            </a:r>
          </a:p>
          <a:p>
            <a:r>
              <a:rPr lang="en-US" sz="2400" dirty="0"/>
              <a:t>\describe – define each item in order (you have to define everything in the dataset)</a:t>
            </a:r>
          </a:p>
          <a:p>
            <a:r>
              <a:rPr lang="en-US" sz="2400" dirty="0"/>
              <a:t>File name goes on the bottom</a:t>
            </a:r>
          </a:p>
          <a:p>
            <a:r>
              <a:rPr lang="en-US" sz="2400" dirty="0"/>
              <a:t>If you have multiple datafiles, just repeat the process in the same file</a:t>
            </a:r>
          </a:p>
        </p:txBody>
      </p:sp>
      <p:sp>
        <p:nvSpPr>
          <p:cNvPr id="5" name="Slide Number Placeholder 4">
            <a:extLst>
              <a:ext uri="{FF2B5EF4-FFF2-40B4-BE49-F238E27FC236}">
                <a16:creationId xmlns:a16="http://schemas.microsoft.com/office/drawing/2014/main" id="{FB1854E4-2711-41CB-B32D-E17F2AA6424D}"/>
              </a:ext>
            </a:extLst>
          </p:cNvPr>
          <p:cNvSpPr>
            <a:spLocks noGrp="1"/>
          </p:cNvSpPr>
          <p:nvPr>
            <p:ph type="sldNum" sz="quarter" idx="12"/>
          </p:nvPr>
        </p:nvSpPr>
        <p:spPr/>
        <p:txBody>
          <a:bodyPr/>
          <a:lstStyle/>
          <a:p>
            <a:fld id="{86085797-AB24-4E99-8BDA-AEB3302E61E9}" type="slidenum">
              <a:rPr lang="en-US" smtClean="0"/>
              <a:t>29</a:t>
            </a:fld>
            <a:endParaRPr lang="en-US" dirty="0"/>
          </a:p>
        </p:txBody>
      </p:sp>
      <p:sp>
        <p:nvSpPr>
          <p:cNvPr id="6" name="Footer Placeholder 5">
            <a:extLst>
              <a:ext uri="{FF2B5EF4-FFF2-40B4-BE49-F238E27FC236}">
                <a16:creationId xmlns:a16="http://schemas.microsoft.com/office/drawing/2014/main" id="{1BAF49FC-5C51-49FC-BACD-A904B8F151E9}"/>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78038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7251-8153-40C9-8EB5-B434B62F1973}"/>
              </a:ext>
            </a:extLst>
          </p:cNvPr>
          <p:cNvSpPr>
            <a:spLocks noGrp="1"/>
          </p:cNvSpPr>
          <p:nvPr>
            <p:ph type="title"/>
          </p:nvPr>
        </p:nvSpPr>
        <p:spPr/>
        <p:txBody>
          <a:bodyPr/>
          <a:lstStyle/>
          <a:p>
            <a:r>
              <a:rPr lang="en-US" dirty="0"/>
              <a:t>learnr</a:t>
            </a:r>
          </a:p>
        </p:txBody>
      </p:sp>
      <p:sp>
        <p:nvSpPr>
          <p:cNvPr id="3" name="Content Placeholder 2">
            <a:extLst>
              <a:ext uri="{FF2B5EF4-FFF2-40B4-BE49-F238E27FC236}">
                <a16:creationId xmlns:a16="http://schemas.microsoft.com/office/drawing/2014/main" id="{FCF19354-7226-41A0-9D0A-63F97AE7DDDB}"/>
              </a:ext>
            </a:extLst>
          </p:cNvPr>
          <p:cNvSpPr>
            <a:spLocks noGrp="1"/>
          </p:cNvSpPr>
          <p:nvPr>
            <p:ph idx="1"/>
          </p:nvPr>
        </p:nvSpPr>
        <p:spPr/>
        <p:txBody>
          <a:bodyPr/>
          <a:lstStyle/>
          <a:p>
            <a:r>
              <a:rPr lang="en-US" dirty="0"/>
              <a:t>learnr is developed by members of the RStudio team to provide an easy-to-use (relatively) approach to building interactive tutorials</a:t>
            </a:r>
          </a:p>
          <a:p>
            <a:r>
              <a:rPr lang="en-US" dirty="0"/>
              <a:t>Tutorials can include videos, quizzes, images, equations, shiny apps, and a space to run analyses directly inside the tutorial</a:t>
            </a:r>
          </a:p>
          <a:p>
            <a:r>
              <a:rPr lang="en-US" dirty="0"/>
              <a:t>learnr tutorials are shiny apps but you don’t have to know anything about building shiny apps to develop them</a:t>
            </a:r>
          </a:p>
          <a:p>
            <a:r>
              <a:rPr lang="en-US" dirty="0"/>
              <a:t>(Tour of a learnr tutorial/Markdown file)</a:t>
            </a:r>
          </a:p>
          <a:p>
            <a:pPr marL="0" indent="0">
              <a:buNone/>
            </a:pPr>
            <a:endParaRPr lang="en-US" dirty="0"/>
          </a:p>
        </p:txBody>
      </p:sp>
      <p:sp>
        <p:nvSpPr>
          <p:cNvPr id="4" name="Slide Number Placeholder 3">
            <a:extLst>
              <a:ext uri="{FF2B5EF4-FFF2-40B4-BE49-F238E27FC236}">
                <a16:creationId xmlns:a16="http://schemas.microsoft.com/office/drawing/2014/main" id="{B8114F28-803B-42C1-9183-E72BE1A51CB1}"/>
              </a:ext>
            </a:extLst>
          </p:cNvPr>
          <p:cNvSpPr>
            <a:spLocks noGrp="1"/>
          </p:cNvSpPr>
          <p:nvPr>
            <p:ph type="sldNum" sz="quarter" idx="12"/>
          </p:nvPr>
        </p:nvSpPr>
        <p:spPr/>
        <p:txBody>
          <a:bodyPr/>
          <a:lstStyle/>
          <a:p>
            <a:fld id="{86085797-AB24-4E99-8BDA-AEB3302E61E9}" type="slidenum">
              <a:rPr lang="en-US" smtClean="0"/>
              <a:pPr/>
              <a:t>3</a:t>
            </a:fld>
            <a:endParaRPr lang="en-US" dirty="0"/>
          </a:p>
        </p:txBody>
      </p:sp>
      <p:sp>
        <p:nvSpPr>
          <p:cNvPr id="5" name="Footer Placeholder 4">
            <a:extLst>
              <a:ext uri="{FF2B5EF4-FFF2-40B4-BE49-F238E27FC236}">
                <a16:creationId xmlns:a16="http://schemas.microsoft.com/office/drawing/2014/main" id="{0F8354B3-534C-4F9D-83AB-39CB87C29092}"/>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907105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9B4C-482B-4DF1-96F5-C34D48E7EB41}"/>
              </a:ext>
            </a:extLst>
          </p:cNvPr>
          <p:cNvSpPr>
            <a:spLocks noGrp="1"/>
          </p:cNvSpPr>
          <p:nvPr>
            <p:ph type="title"/>
          </p:nvPr>
        </p:nvSpPr>
        <p:spPr/>
        <p:txBody>
          <a:bodyPr/>
          <a:lstStyle/>
          <a:p>
            <a:r>
              <a:rPr lang="en-US" dirty="0"/>
              <a:t>Making a Package (packagename.R)</a:t>
            </a:r>
          </a:p>
        </p:txBody>
      </p:sp>
      <p:sp>
        <p:nvSpPr>
          <p:cNvPr id="3" name="Content Placeholder 2">
            <a:extLst>
              <a:ext uri="{FF2B5EF4-FFF2-40B4-BE49-F238E27FC236}">
                <a16:creationId xmlns:a16="http://schemas.microsoft.com/office/drawing/2014/main" id="{C7F77B14-4679-4CFE-BD23-A8D5810B2D73}"/>
              </a:ext>
            </a:extLst>
          </p:cNvPr>
          <p:cNvSpPr>
            <a:spLocks noGrp="1"/>
          </p:cNvSpPr>
          <p:nvPr>
            <p:ph sz="half" idx="1"/>
          </p:nvPr>
        </p:nvSpPr>
        <p:spPr/>
        <p:txBody>
          <a:bodyPr>
            <a:normAutofit fontScale="55000" lnSpcReduction="20000"/>
          </a:bodyPr>
          <a:lstStyle/>
          <a:p>
            <a:pPr marL="0" indent="0">
              <a:buNone/>
            </a:pPr>
            <a:r>
              <a:rPr lang="en-US" dirty="0"/>
              <a:t>#' Tutorials for Introductory Statistics</a:t>
            </a:r>
          </a:p>
          <a:p>
            <a:pPr marL="0" indent="0">
              <a:buNone/>
            </a:pPr>
            <a:r>
              <a:rPr lang="en-US" dirty="0"/>
              <a:t>#'</a:t>
            </a:r>
          </a:p>
          <a:p>
            <a:pPr marL="0" indent="0">
              <a:buNone/>
            </a:pPr>
            <a:r>
              <a:rPr lang="en-US" dirty="0"/>
              <a:t>#' @description</a:t>
            </a:r>
          </a:p>
          <a:p>
            <a:pPr marL="0" indent="0">
              <a:buNone/>
            </a:pPr>
            <a:r>
              <a:rPr lang="en-US" dirty="0"/>
              <a:t>#'</a:t>
            </a:r>
          </a:p>
          <a:p>
            <a:pPr marL="0" indent="0">
              <a:buNone/>
            </a:pPr>
            <a:r>
              <a:rPr lang="en-US" dirty="0"/>
              <a:t>#' This package supports online teaching for teaching introductory stats</a:t>
            </a:r>
          </a:p>
          <a:p>
            <a:pPr marL="0" indent="0">
              <a:buNone/>
            </a:pPr>
            <a:r>
              <a:rPr lang="en-US" dirty="0"/>
              <a:t>#'</a:t>
            </a:r>
          </a:p>
          <a:p>
            <a:pPr marL="0" indent="0">
              <a:buNone/>
            </a:pPr>
            <a:r>
              <a:rPr lang="en-US" dirty="0"/>
              <a:t>#' @import ggplot2 car lsr apaTables BayesFactor tidyverse</a:t>
            </a:r>
          </a:p>
          <a:p>
            <a:pPr marL="0" indent="0">
              <a:buNone/>
            </a:pPr>
            <a:r>
              <a:rPr lang="en-US" dirty="0"/>
              <a:t>#' @docType package</a:t>
            </a:r>
          </a:p>
          <a:p>
            <a:pPr marL="0" indent="0">
              <a:buNone/>
            </a:pPr>
            <a:r>
              <a:rPr lang="en-US" dirty="0"/>
              <a:t>#' @name IntroTutorials</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NULL</a:t>
            </a:r>
          </a:p>
          <a:p>
            <a:pPr marL="0" indent="0">
              <a:buNone/>
            </a:pPr>
            <a:endParaRPr lang="en-US" dirty="0"/>
          </a:p>
        </p:txBody>
      </p:sp>
      <p:sp>
        <p:nvSpPr>
          <p:cNvPr id="4" name="Content Placeholder 3">
            <a:extLst>
              <a:ext uri="{FF2B5EF4-FFF2-40B4-BE49-F238E27FC236}">
                <a16:creationId xmlns:a16="http://schemas.microsoft.com/office/drawing/2014/main" id="{8236444A-1809-4517-88FB-96A6D14463C3}"/>
              </a:ext>
            </a:extLst>
          </p:cNvPr>
          <p:cNvSpPr>
            <a:spLocks noGrp="1"/>
          </p:cNvSpPr>
          <p:nvPr>
            <p:ph sz="half" idx="2"/>
          </p:nvPr>
        </p:nvSpPr>
        <p:spPr/>
        <p:txBody>
          <a:bodyPr>
            <a:normAutofit fontScale="55000" lnSpcReduction="20000"/>
          </a:bodyPr>
          <a:lstStyle/>
          <a:p>
            <a:r>
              <a:rPr lang="en-US" sz="4400" dirty="0"/>
              <a:t>The main piece here is the import field</a:t>
            </a:r>
          </a:p>
          <a:p>
            <a:r>
              <a:rPr lang="en-US" sz="4400" dirty="0"/>
              <a:t>This tells R what packages people using the tutorial need and installs them</a:t>
            </a:r>
          </a:p>
          <a:p>
            <a:r>
              <a:rPr lang="en-US" sz="4400" dirty="0"/>
              <a:t>I always tell students what packages they need but I don’t want to rely on them to independently install everything</a:t>
            </a:r>
          </a:p>
          <a:p>
            <a:r>
              <a:rPr lang="en-US" sz="4400" dirty="0"/>
              <a:t>For both of the files we’ve reviewed, I like to steal a working one and modify it</a:t>
            </a:r>
          </a:p>
        </p:txBody>
      </p:sp>
      <p:sp>
        <p:nvSpPr>
          <p:cNvPr id="5" name="Slide Number Placeholder 4">
            <a:extLst>
              <a:ext uri="{FF2B5EF4-FFF2-40B4-BE49-F238E27FC236}">
                <a16:creationId xmlns:a16="http://schemas.microsoft.com/office/drawing/2014/main" id="{22743F90-D991-4EFA-A8DF-5D88D45A3FD0}"/>
              </a:ext>
            </a:extLst>
          </p:cNvPr>
          <p:cNvSpPr>
            <a:spLocks noGrp="1"/>
          </p:cNvSpPr>
          <p:nvPr>
            <p:ph type="sldNum" sz="quarter" idx="12"/>
          </p:nvPr>
        </p:nvSpPr>
        <p:spPr/>
        <p:txBody>
          <a:bodyPr/>
          <a:lstStyle/>
          <a:p>
            <a:fld id="{86085797-AB24-4E99-8BDA-AEB3302E61E9}" type="slidenum">
              <a:rPr lang="en-US" smtClean="0"/>
              <a:t>30</a:t>
            </a:fld>
            <a:endParaRPr lang="en-US" dirty="0"/>
          </a:p>
        </p:txBody>
      </p:sp>
      <p:sp>
        <p:nvSpPr>
          <p:cNvPr id="6" name="Footer Placeholder 5">
            <a:extLst>
              <a:ext uri="{FF2B5EF4-FFF2-40B4-BE49-F238E27FC236}">
                <a16:creationId xmlns:a16="http://schemas.microsoft.com/office/drawing/2014/main" id="{6432F053-D036-46A6-BA77-EF6F457BF022}"/>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93164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2F5F-040A-4FE3-BEE5-45493280056B}"/>
              </a:ext>
            </a:extLst>
          </p:cNvPr>
          <p:cNvSpPr>
            <a:spLocks noGrp="1"/>
          </p:cNvSpPr>
          <p:nvPr>
            <p:ph type="title"/>
          </p:nvPr>
        </p:nvSpPr>
        <p:spPr/>
        <p:txBody>
          <a:bodyPr/>
          <a:lstStyle/>
          <a:p>
            <a:r>
              <a:rPr lang="en-US" dirty="0"/>
              <a:t>Try to build your package</a:t>
            </a:r>
          </a:p>
        </p:txBody>
      </p:sp>
      <p:sp>
        <p:nvSpPr>
          <p:cNvPr id="3" name="Content Placeholder 2">
            <a:extLst>
              <a:ext uri="{FF2B5EF4-FFF2-40B4-BE49-F238E27FC236}">
                <a16:creationId xmlns:a16="http://schemas.microsoft.com/office/drawing/2014/main" id="{28FF54B4-77A9-4E91-AEDA-BAFEB82FFBBA}"/>
              </a:ext>
            </a:extLst>
          </p:cNvPr>
          <p:cNvSpPr>
            <a:spLocks noGrp="1"/>
          </p:cNvSpPr>
          <p:nvPr>
            <p:ph sz="half" idx="1"/>
          </p:nvPr>
        </p:nvSpPr>
        <p:spPr/>
        <p:txBody>
          <a:bodyPr>
            <a:normAutofit lnSpcReduction="10000"/>
          </a:bodyPr>
          <a:lstStyle/>
          <a:p>
            <a:r>
              <a:rPr lang="en-US" dirty="0"/>
              <a:t>Choose build – more – </a:t>
            </a:r>
            <a:r>
              <a:rPr lang="en-US" b="1" dirty="0"/>
              <a:t>clean and rebuild</a:t>
            </a:r>
          </a:p>
          <a:p>
            <a:r>
              <a:rPr lang="en-US" dirty="0"/>
              <a:t>This will run through a package build</a:t>
            </a:r>
          </a:p>
          <a:p>
            <a:pPr lvl="1"/>
            <a:r>
              <a:rPr lang="en-US" dirty="0"/>
              <a:t>Check for errors. Common ones are not correctly defining the data and variables</a:t>
            </a:r>
          </a:p>
          <a:p>
            <a:r>
              <a:rPr lang="en-US" dirty="0"/>
              <a:t>As usual, R gives more feedback when you’ve made a mistake but says little if you’ve done something right</a:t>
            </a:r>
          </a:p>
          <a:p>
            <a:endParaRPr lang="en-US" dirty="0"/>
          </a:p>
        </p:txBody>
      </p:sp>
      <p:pic>
        <p:nvPicPr>
          <p:cNvPr id="5" name="Picture 4">
            <a:extLst>
              <a:ext uri="{FF2B5EF4-FFF2-40B4-BE49-F238E27FC236}">
                <a16:creationId xmlns:a16="http://schemas.microsoft.com/office/drawing/2014/main" id="{E76373DF-2AA7-4E29-8E42-BB32BE1FAEB0}"/>
              </a:ext>
            </a:extLst>
          </p:cNvPr>
          <p:cNvPicPr>
            <a:picLocks noChangeAspect="1"/>
          </p:cNvPicPr>
          <p:nvPr/>
        </p:nvPicPr>
        <p:blipFill>
          <a:blip r:embed="rId2"/>
          <a:stretch>
            <a:fillRect/>
          </a:stretch>
        </p:blipFill>
        <p:spPr>
          <a:xfrm>
            <a:off x="6172201" y="1825625"/>
            <a:ext cx="5674585" cy="3805154"/>
          </a:xfrm>
          <a:prstGeom prst="rect">
            <a:avLst/>
          </a:prstGeom>
        </p:spPr>
      </p:pic>
      <p:sp>
        <p:nvSpPr>
          <p:cNvPr id="4" name="Slide Number Placeholder 3">
            <a:extLst>
              <a:ext uri="{FF2B5EF4-FFF2-40B4-BE49-F238E27FC236}">
                <a16:creationId xmlns:a16="http://schemas.microsoft.com/office/drawing/2014/main" id="{1F902FD4-DBD1-4EC6-958C-63A28F6FD37D}"/>
              </a:ext>
            </a:extLst>
          </p:cNvPr>
          <p:cNvSpPr>
            <a:spLocks noGrp="1"/>
          </p:cNvSpPr>
          <p:nvPr>
            <p:ph type="sldNum" sz="quarter" idx="12"/>
          </p:nvPr>
        </p:nvSpPr>
        <p:spPr/>
        <p:txBody>
          <a:bodyPr/>
          <a:lstStyle/>
          <a:p>
            <a:fld id="{86085797-AB24-4E99-8BDA-AEB3302E61E9}" type="slidenum">
              <a:rPr lang="en-US" smtClean="0"/>
              <a:t>31</a:t>
            </a:fld>
            <a:endParaRPr lang="en-US" dirty="0"/>
          </a:p>
        </p:txBody>
      </p:sp>
      <p:sp>
        <p:nvSpPr>
          <p:cNvPr id="6" name="Footer Placeholder 5">
            <a:extLst>
              <a:ext uri="{FF2B5EF4-FFF2-40B4-BE49-F238E27FC236}">
                <a16:creationId xmlns:a16="http://schemas.microsoft.com/office/drawing/2014/main" id="{3F901F37-B66D-4F8A-8601-A92628B90A04}"/>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441747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B6E2-9D62-406C-9294-EDE1F89DF602}"/>
              </a:ext>
            </a:extLst>
          </p:cNvPr>
          <p:cNvSpPr>
            <a:spLocks noGrp="1"/>
          </p:cNvSpPr>
          <p:nvPr>
            <p:ph type="title"/>
          </p:nvPr>
        </p:nvSpPr>
        <p:spPr/>
        <p:txBody>
          <a:bodyPr/>
          <a:lstStyle/>
          <a:p>
            <a:r>
              <a:rPr lang="en-US" dirty="0"/>
              <a:t>Making a Package (DESCRIPTION)</a:t>
            </a:r>
          </a:p>
        </p:txBody>
      </p:sp>
      <p:sp>
        <p:nvSpPr>
          <p:cNvPr id="5" name="Content Placeholder 4">
            <a:extLst>
              <a:ext uri="{FF2B5EF4-FFF2-40B4-BE49-F238E27FC236}">
                <a16:creationId xmlns:a16="http://schemas.microsoft.com/office/drawing/2014/main" id="{40CC863B-77F5-48FB-9636-9636DCE23AE6}"/>
              </a:ext>
            </a:extLst>
          </p:cNvPr>
          <p:cNvSpPr>
            <a:spLocks noGrp="1"/>
          </p:cNvSpPr>
          <p:nvPr>
            <p:ph idx="1"/>
          </p:nvPr>
        </p:nvSpPr>
        <p:spPr/>
        <p:txBody>
          <a:bodyPr>
            <a:normAutofit/>
          </a:bodyPr>
          <a:lstStyle/>
          <a:p>
            <a:r>
              <a:rPr lang="en-US" dirty="0"/>
              <a:t>Every package has a file called DESCRIPTION</a:t>
            </a:r>
          </a:p>
          <a:p>
            <a:r>
              <a:rPr lang="en-US" dirty="0"/>
              <a:t>Includes basic package information and imports</a:t>
            </a:r>
          </a:p>
          <a:p>
            <a:r>
              <a:rPr lang="en-US" dirty="0"/>
              <a:t>Automatically generates file with spots for you to fill information</a:t>
            </a:r>
          </a:p>
          <a:p>
            <a:r>
              <a:rPr lang="en-US" dirty="0"/>
              <a:t>Don’t worry about license if you are not distributing</a:t>
            </a:r>
          </a:p>
          <a:p>
            <a:pPr lvl="1"/>
            <a:r>
              <a:rPr lang="en-US" dirty="0"/>
              <a:t>If distributing, I use GPL (&gt;=3). This is the “General Public License” – it basically means people can use your stuff </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256F8A7B-0F49-4E20-8A50-4B754578DF2C}"/>
              </a:ext>
            </a:extLst>
          </p:cNvPr>
          <p:cNvSpPr>
            <a:spLocks noGrp="1"/>
          </p:cNvSpPr>
          <p:nvPr>
            <p:ph type="sldNum" sz="quarter" idx="12"/>
          </p:nvPr>
        </p:nvSpPr>
        <p:spPr/>
        <p:txBody>
          <a:bodyPr/>
          <a:lstStyle/>
          <a:p>
            <a:fld id="{86085797-AB24-4E99-8BDA-AEB3302E61E9}" type="slidenum">
              <a:rPr lang="en-US" smtClean="0"/>
              <a:pPr/>
              <a:t>32</a:t>
            </a:fld>
            <a:endParaRPr lang="en-US" dirty="0"/>
          </a:p>
        </p:txBody>
      </p:sp>
      <p:sp>
        <p:nvSpPr>
          <p:cNvPr id="4" name="Footer Placeholder 3">
            <a:extLst>
              <a:ext uri="{FF2B5EF4-FFF2-40B4-BE49-F238E27FC236}">
                <a16:creationId xmlns:a16="http://schemas.microsoft.com/office/drawing/2014/main" id="{03549B76-CDB5-4E60-BEE2-AD01D2DFC18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806554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988-C7A9-42D5-B43D-E970B4764101}"/>
              </a:ext>
            </a:extLst>
          </p:cNvPr>
          <p:cNvSpPr>
            <a:spLocks noGrp="1"/>
          </p:cNvSpPr>
          <p:nvPr>
            <p:ph type="title"/>
          </p:nvPr>
        </p:nvSpPr>
        <p:spPr/>
        <p:txBody>
          <a:bodyPr/>
          <a:lstStyle/>
          <a:p>
            <a:r>
              <a:rPr lang="en-US" dirty="0"/>
              <a:t>DESCRIPTION file content</a:t>
            </a:r>
          </a:p>
        </p:txBody>
      </p:sp>
      <p:sp>
        <p:nvSpPr>
          <p:cNvPr id="3" name="Content Placeholder 2">
            <a:extLst>
              <a:ext uri="{FF2B5EF4-FFF2-40B4-BE49-F238E27FC236}">
                <a16:creationId xmlns:a16="http://schemas.microsoft.com/office/drawing/2014/main" id="{724A70A5-3A69-46E9-85A9-A3C34E82C6F4}"/>
              </a:ext>
            </a:extLst>
          </p:cNvPr>
          <p:cNvSpPr>
            <a:spLocks noGrp="1"/>
          </p:cNvSpPr>
          <p:nvPr>
            <p:ph idx="1"/>
          </p:nvPr>
        </p:nvSpPr>
        <p:spPr>
          <a:xfrm>
            <a:off x="838200" y="1825625"/>
            <a:ext cx="10515600" cy="4771118"/>
          </a:xfrm>
        </p:spPr>
        <p:txBody>
          <a:bodyPr>
            <a:normAutofit fontScale="25000" lnSpcReduction="20000"/>
          </a:bodyPr>
          <a:lstStyle/>
          <a:p>
            <a:pPr marL="0" indent="0">
              <a:buNone/>
            </a:pPr>
            <a:r>
              <a:rPr lang="en-US" sz="5600" dirty="0"/>
              <a:t>Package: IntroStatsTutorials</a:t>
            </a:r>
          </a:p>
          <a:p>
            <a:pPr marL="0" indent="0">
              <a:buNone/>
            </a:pPr>
            <a:r>
              <a:rPr lang="en-US" sz="5600" dirty="0"/>
              <a:t>Title: Tutorials for Intro Statistics</a:t>
            </a:r>
          </a:p>
          <a:p>
            <a:pPr marL="0" indent="0">
              <a:buNone/>
            </a:pPr>
            <a:r>
              <a:rPr lang="en-US" sz="5600" dirty="0"/>
              <a:t>Version: 0.0.0.9000</a:t>
            </a:r>
          </a:p>
          <a:p>
            <a:pPr marL="0" indent="0">
              <a:buNone/>
            </a:pPr>
            <a:r>
              <a:rPr lang="en-US" sz="5600" dirty="0"/>
              <a:t>Authors@R: </a:t>
            </a:r>
          </a:p>
          <a:p>
            <a:pPr marL="0" indent="0">
              <a:buNone/>
            </a:pPr>
            <a:r>
              <a:rPr lang="en-US" sz="5600" dirty="0"/>
              <a:t>    person(given = "Chris",</a:t>
            </a:r>
          </a:p>
          <a:p>
            <a:pPr marL="0" indent="0">
              <a:buNone/>
            </a:pPr>
            <a:r>
              <a:rPr lang="en-US" sz="5600" dirty="0"/>
              <a:t>           family = "Aberson",</a:t>
            </a:r>
          </a:p>
          <a:p>
            <a:pPr marL="0" indent="0">
              <a:buNone/>
            </a:pPr>
            <a:r>
              <a:rPr lang="en-US" sz="5600" dirty="0"/>
              <a:t>           role = c("aut", "cre"),</a:t>
            </a:r>
          </a:p>
          <a:p>
            <a:pPr marL="0" indent="0">
              <a:buNone/>
            </a:pPr>
            <a:r>
              <a:rPr lang="en-US" sz="5600" dirty="0"/>
              <a:t>           email = "cla18@humboldt.edu",</a:t>
            </a:r>
          </a:p>
          <a:p>
            <a:pPr marL="0" indent="0">
              <a:buNone/>
            </a:pPr>
            <a:r>
              <a:rPr lang="en-US" sz="5600" dirty="0"/>
              <a:t>           comment = c(ORCID = "orcid.org/0000-0003-3481-7177"))</a:t>
            </a:r>
          </a:p>
          <a:p>
            <a:pPr marL="0" indent="0">
              <a:buNone/>
            </a:pPr>
            <a:r>
              <a:rPr lang="en-US" sz="5600" dirty="0"/>
              <a:t>Description: Intro Statistics Tutorials.</a:t>
            </a:r>
          </a:p>
          <a:p>
            <a:pPr marL="0" indent="0">
              <a:buNone/>
            </a:pPr>
            <a:r>
              <a:rPr lang="en-US" sz="5600" dirty="0"/>
              <a:t>License: GPL (&gt;= 3)</a:t>
            </a:r>
          </a:p>
          <a:p>
            <a:pPr marL="0" indent="0">
              <a:buNone/>
            </a:pPr>
            <a:r>
              <a:rPr lang="en-US" sz="5600" dirty="0"/>
              <a:t>Encoding: UTF-8</a:t>
            </a:r>
          </a:p>
          <a:p>
            <a:pPr marL="0" indent="0">
              <a:buNone/>
            </a:pPr>
            <a:r>
              <a:rPr lang="en-US" sz="5600" dirty="0"/>
              <a:t>LazyData: true</a:t>
            </a:r>
          </a:p>
          <a:p>
            <a:pPr marL="0" indent="0">
              <a:buNone/>
            </a:pPr>
            <a:r>
              <a:rPr lang="en-US" sz="5600" dirty="0"/>
              <a:t>Roxygen: list(markdown = TRUE)</a:t>
            </a:r>
          </a:p>
          <a:p>
            <a:pPr marL="0" indent="0">
              <a:buNone/>
            </a:pPr>
            <a:r>
              <a:rPr lang="en-US" sz="5600" dirty="0"/>
              <a:t>RoxygenNote: 7.1.0</a:t>
            </a:r>
          </a:p>
          <a:p>
            <a:pPr marL="0" indent="0">
              <a:buNone/>
            </a:pPr>
            <a:r>
              <a:rPr lang="en-US" sz="5600" dirty="0"/>
              <a:t>Imports: </a:t>
            </a:r>
          </a:p>
          <a:p>
            <a:pPr marL="0" indent="0">
              <a:buNone/>
            </a:pPr>
            <a:r>
              <a:rPr lang="en-US" sz="5600" dirty="0"/>
              <a:t>    car, ggplot2, lsr</a:t>
            </a:r>
          </a:p>
          <a:p>
            <a:endParaRPr lang="en-US" dirty="0"/>
          </a:p>
        </p:txBody>
      </p:sp>
      <p:sp>
        <p:nvSpPr>
          <p:cNvPr id="4" name="Slide Number Placeholder 3">
            <a:extLst>
              <a:ext uri="{FF2B5EF4-FFF2-40B4-BE49-F238E27FC236}">
                <a16:creationId xmlns:a16="http://schemas.microsoft.com/office/drawing/2014/main" id="{F21C7C97-1422-4A61-AAE9-78C4505CDAE4}"/>
              </a:ext>
            </a:extLst>
          </p:cNvPr>
          <p:cNvSpPr>
            <a:spLocks noGrp="1"/>
          </p:cNvSpPr>
          <p:nvPr>
            <p:ph type="sldNum" sz="quarter" idx="12"/>
          </p:nvPr>
        </p:nvSpPr>
        <p:spPr/>
        <p:txBody>
          <a:bodyPr/>
          <a:lstStyle/>
          <a:p>
            <a:fld id="{86085797-AB24-4E99-8BDA-AEB3302E61E9}" type="slidenum">
              <a:rPr lang="en-US" smtClean="0"/>
              <a:pPr/>
              <a:t>33</a:t>
            </a:fld>
            <a:endParaRPr lang="en-US" dirty="0"/>
          </a:p>
        </p:txBody>
      </p:sp>
      <p:sp>
        <p:nvSpPr>
          <p:cNvPr id="5" name="Footer Placeholder 4">
            <a:extLst>
              <a:ext uri="{FF2B5EF4-FFF2-40B4-BE49-F238E27FC236}">
                <a16:creationId xmlns:a16="http://schemas.microsoft.com/office/drawing/2014/main" id="{688FDB50-34FF-4DBE-9CA3-DEF3BF22C314}"/>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55294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B6E2-9D62-406C-9294-EDE1F89DF602}"/>
              </a:ext>
            </a:extLst>
          </p:cNvPr>
          <p:cNvSpPr>
            <a:spLocks noGrp="1"/>
          </p:cNvSpPr>
          <p:nvPr>
            <p:ph type="title"/>
          </p:nvPr>
        </p:nvSpPr>
        <p:spPr/>
        <p:txBody>
          <a:bodyPr/>
          <a:lstStyle/>
          <a:p>
            <a:r>
              <a:rPr lang="en-US" dirty="0"/>
              <a:t>Making a Package (NAMESPACE)</a:t>
            </a:r>
          </a:p>
        </p:txBody>
      </p:sp>
      <p:sp>
        <p:nvSpPr>
          <p:cNvPr id="5" name="Content Placeholder 4">
            <a:extLst>
              <a:ext uri="{FF2B5EF4-FFF2-40B4-BE49-F238E27FC236}">
                <a16:creationId xmlns:a16="http://schemas.microsoft.com/office/drawing/2014/main" id="{40CC863B-77F5-48FB-9636-9636DCE23AE6}"/>
              </a:ext>
            </a:extLst>
          </p:cNvPr>
          <p:cNvSpPr>
            <a:spLocks noGrp="1"/>
          </p:cNvSpPr>
          <p:nvPr>
            <p:ph idx="1"/>
          </p:nvPr>
        </p:nvSpPr>
        <p:spPr/>
        <p:txBody>
          <a:bodyPr>
            <a:normAutofit fontScale="92500" lnSpcReduction="20000"/>
          </a:bodyPr>
          <a:lstStyle/>
          <a:p>
            <a:r>
              <a:rPr lang="en-US" dirty="0"/>
              <a:t>Every package has a file called NAMESPACE</a:t>
            </a:r>
          </a:p>
          <a:p>
            <a:r>
              <a:rPr lang="en-US" dirty="0"/>
              <a:t>This file controls stuff like the packages that get installed and loaded automatically</a:t>
            </a:r>
          </a:p>
          <a:p>
            <a:r>
              <a:rPr lang="en-US" dirty="0"/>
              <a:t>Building the package makes a NAMESPACE but it is blank</a:t>
            </a:r>
          </a:p>
          <a:p>
            <a:r>
              <a:rPr lang="en-US" dirty="0"/>
              <a:t>devtools::document() is a command developed to make building the NAMESPACE simple</a:t>
            </a:r>
          </a:p>
          <a:p>
            <a:r>
              <a:rPr lang="en-US" dirty="0"/>
              <a:t>Simply type devtools::document() with your project open (or use the pull-down menu)</a:t>
            </a:r>
          </a:p>
          <a:p>
            <a:r>
              <a:rPr lang="en-US" dirty="0"/>
              <a:t>Document is a quick way for the NAMESPACE to reflect what we specified in the packagename.R file (when we indicated imports)</a:t>
            </a:r>
          </a:p>
          <a:p>
            <a:r>
              <a:rPr lang="en-US" dirty="0"/>
              <a:t>Note: this also generates help files (not useful here but a massive time saver if you are making a package for distribution on CRAN) </a:t>
            </a:r>
          </a:p>
          <a:p>
            <a:endParaRPr lang="en-US" dirty="0"/>
          </a:p>
          <a:p>
            <a:endParaRPr lang="en-US" dirty="0"/>
          </a:p>
        </p:txBody>
      </p:sp>
      <p:sp>
        <p:nvSpPr>
          <p:cNvPr id="3" name="Slide Number Placeholder 2">
            <a:extLst>
              <a:ext uri="{FF2B5EF4-FFF2-40B4-BE49-F238E27FC236}">
                <a16:creationId xmlns:a16="http://schemas.microsoft.com/office/drawing/2014/main" id="{256F8A7B-0F49-4E20-8A50-4B754578DF2C}"/>
              </a:ext>
            </a:extLst>
          </p:cNvPr>
          <p:cNvSpPr>
            <a:spLocks noGrp="1"/>
          </p:cNvSpPr>
          <p:nvPr>
            <p:ph type="sldNum" sz="quarter" idx="12"/>
          </p:nvPr>
        </p:nvSpPr>
        <p:spPr/>
        <p:txBody>
          <a:bodyPr/>
          <a:lstStyle/>
          <a:p>
            <a:fld id="{86085797-AB24-4E99-8BDA-AEB3302E61E9}" type="slidenum">
              <a:rPr lang="en-US" smtClean="0"/>
              <a:pPr/>
              <a:t>34</a:t>
            </a:fld>
            <a:endParaRPr lang="en-US" dirty="0"/>
          </a:p>
        </p:txBody>
      </p:sp>
      <p:sp>
        <p:nvSpPr>
          <p:cNvPr id="4" name="Footer Placeholder 3">
            <a:extLst>
              <a:ext uri="{FF2B5EF4-FFF2-40B4-BE49-F238E27FC236}">
                <a16:creationId xmlns:a16="http://schemas.microsoft.com/office/drawing/2014/main" id="{CAC7BDB8-A38B-498D-B820-EB12F27BC163}"/>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153453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90D-CBDA-4F3C-AE59-B71CFE240CC9}"/>
              </a:ext>
            </a:extLst>
          </p:cNvPr>
          <p:cNvSpPr>
            <a:spLocks noGrp="1"/>
          </p:cNvSpPr>
          <p:nvPr>
            <p:ph type="title"/>
          </p:nvPr>
        </p:nvSpPr>
        <p:spPr/>
        <p:txBody>
          <a:bodyPr/>
          <a:lstStyle/>
          <a:p>
            <a:r>
              <a:rPr lang="en-US" dirty="0"/>
              <a:t>What the NAMESPACE should look like</a:t>
            </a:r>
          </a:p>
        </p:txBody>
      </p:sp>
      <p:sp>
        <p:nvSpPr>
          <p:cNvPr id="3" name="Content Placeholder 2">
            <a:extLst>
              <a:ext uri="{FF2B5EF4-FFF2-40B4-BE49-F238E27FC236}">
                <a16:creationId xmlns:a16="http://schemas.microsoft.com/office/drawing/2014/main" id="{70D8E65C-592C-46B1-B441-FFD5CFAD95CE}"/>
              </a:ext>
            </a:extLst>
          </p:cNvPr>
          <p:cNvSpPr>
            <a:spLocks noGrp="1"/>
          </p:cNvSpPr>
          <p:nvPr>
            <p:ph idx="1"/>
          </p:nvPr>
        </p:nvSpPr>
        <p:spPr/>
        <p:txBody>
          <a:bodyPr/>
          <a:lstStyle/>
          <a:p>
            <a:pPr marL="0" indent="0">
              <a:buNone/>
            </a:pPr>
            <a:r>
              <a:rPr lang="en-US" dirty="0"/>
              <a:t># Generated by roxygen2: do not edit by hand</a:t>
            </a:r>
          </a:p>
          <a:p>
            <a:pPr marL="0" indent="0">
              <a:buNone/>
            </a:pPr>
            <a:endParaRPr lang="en-US" dirty="0"/>
          </a:p>
          <a:p>
            <a:pPr marL="0" indent="0">
              <a:buNone/>
            </a:pPr>
            <a:r>
              <a:rPr lang="en-US" dirty="0"/>
              <a:t>import(BayesFactor)</a:t>
            </a:r>
          </a:p>
          <a:p>
            <a:pPr marL="0" indent="0">
              <a:buNone/>
            </a:pPr>
            <a:r>
              <a:rPr lang="en-US" dirty="0"/>
              <a:t>import(apaTables)</a:t>
            </a:r>
          </a:p>
          <a:p>
            <a:pPr marL="0" indent="0">
              <a:buNone/>
            </a:pPr>
            <a:r>
              <a:rPr lang="en-US" dirty="0"/>
              <a:t>import(car)</a:t>
            </a:r>
          </a:p>
          <a:p>
            <a:pPr marL="0" indent="0">
              <a:buNone/>
            </a:pPr>
            <a:r>
              <a:rPr lang="en-US" dirty="0"/>
              <a:t>import(ggplot2)</a:t>
            </a:r>
          </a:p>
          <a:p>
            <a:pPr marL="0" indent="0">
              <a:buNone/>
            </a:pPr>
            <a:r>
              <a:rPr lang="en-US" dirty="0"/>
              <a:t>import(lsr)</a:t>
            </a:r>
          </a:p>
          <a:p>
            <a:pPr marL="0" indent="0">
              <a:buNone/>
            </a:pPr>
            <a:r>
              <a:rPr lang="en-US" dirty="0"/>
              <a:t>import(tidyverse)</a:t>
            </a:r>
          </a:p>
          <a:p>
            <a:pPr marL="0" indent="0">
              <a:buNone/>
            </a:pPr>
            <a:endParaRPr lang="en-US" dirty="0"/>
          </a:p>
        </p:txBody>
      </p:sp>
      <p:sp>
        <p:nvSpPr>
          <p:cNvPr id="4" name="Slide Number Placeholder 3">
            <a:extLst>
              <a:ext uri="{FF2B5EF4-FFF2-40B4-BE49-F238E27FC236}">
                <a16:creationId xmlns:a16="http://schemas.microsoft.com/office/drawing/2014/main" id="{0810E1CF-D951-4229-9D94-F4E0E0220981}"/>
              </a:ext>
            </a:extLst>
          </p:cNvPr>
          <p:cNvSpPr>
            <a:spLocks noGrp="1"/>
          </p:cNvSpPr>
          <p:nvPr>
            <p:ph type="sldNum" sz="quarter" idx="12"/>
          </p:nvPr>
        </p:nvSpPr>
        <p:spPr/>
        <p:txBody>
          <a:bodyPr/>
          <a:lstStyle/>
          <a:p>
            <a:fld id="{86085797-AB24-4E99-8BDA-AEB3302E61E9}" type="slidenum">
              <a:rPr lang="en-US" smtClean="0"/>
              <a:pPr/>
              <a:t>35</a:t>
            </a:fld>
            <a:endParaRPr lang="en-US" dirty="0"/>
          </a:p>
        </p:txBody>
      </p:sp>
      <p:sp>
        <p:nvSpPr>
          <p:cNvPr id="5" name="Footer Placeholder 4">
            <a:extLst>
              <a:ext uri="{FF2B5EF4-FFF2-40B4-BE49-F238E27FC236}">
                <a16:creationId xmlns:a16="http://schemas.microsoft.com/office/drawing/2014/main" id="{C7D50FD1-7560-43ED-BBA0-C645C0B8DE28}"/>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90071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EA97-9729-4FE6-A644-423EC05D74ED}"/>
              </a:ext>
            </a:extLst>
          </p:cNvPr>
          <p:cNvSpPr>
            <a:spLocks noGrp="1"/>
          </p:cNvSpPr>
          <p:nvPr>
            <p:ph type="title"/>
          </p:nvPr>
        </p:nvSpPr>
        <p:spPr/>
        <p:txBody>
          <a:bodyPr/>
          <a:lstStyle/>
          <a:p>
            <a:r>
              <a:rPr lang="en-US" dirty="0"/>
              <a:t>Package Distribution</a:t>
            </a:r>
          </a:p>
        </p:txBody>
      </p:sp>
      <p:sp>
        <p:nvSpPr>
          <p:cNvPr id="3" name="Content Placeholder 2">
            <a:extLst>
              <a:ext uri="{FF2B5EF4-FFF2-40B4-BE49-F238E27FC236}">
                <a16:creationId xmlns:a16="http://schemas.microsoft.com/office/drawing/2014/main" id="{204EAA18-7CFF-4820-A1AD-83223B749A72}"/>
              </a:ext>
            </a:extLst>
          </p:cNvPr>
          <p:cNvSpPr>
            <a:spLocks noGrp="1"/>
          </p:cNvSpPr>
          <p:nvPr>
            <p:ph idx="1"/>
          </p:nvPr>
        </p:nvSpPr>
        <p:spPr/>
        <p:txBody>
          <a:bodyPr/>
          <a:lstStyle/>
          <a:p>
            <a:r>
              <a:rPr lang="en-US" dirty="0"/>
              <a:t>Easy way – Build a source file, post to canvas</a:t>
            </a:r>
          </a:p>
          <a:p>
            <a:r>
              <a:rPr lang="en-US" dirty="0"/>
              <a:t>Hard way – GitHub</a:t>
            </a:r>
          </a:p>
          <a:p>
            <a:r>
              <a:rPr lang="en-US" dirty="0"/>
              <a:t>Source file has the advantage of simplicity</a:t>
            </a:r>
          </a:p>
          <a:p>
            <a:r>
              <a:rPr lang="en-US" dirty="0"/>
              <a:t>GitHub has the advantage of making materials available to the entire academic community</a:t>
            </a:r>
          </a:p>
          <a:p>
            <a:pPr lvl="1"/>
            <a:r>
              <a:rPr lang="en-US" dirty="0"/>
              <a:t>That’s my approach but if you don’t already use GitHub, I don’t recommend learning it just for this purpose</a:t>
            </a:r>
          </a:p>
        </p:txBody>
      </p:sp>
      <p:sp>
        <p:nvSpPr>
          <p:cNvPr id="4" name="Slide Number Placeholder 3">
            <a:extLst>
              <a:ext uri="{FF2B5EF4-FFF2-40B4-BE49-F238E27FC236}">
                <a16:creationId xmlns:a16="http://schemas.microsoft.com/office/drawing/2014/main" id="{ADC616FB-698A-472C-AC1C-D1028EF79265}"/>
              </a:ext>
            </a:extLst>
          </p:cNvPr>
          <p:cNvSpPr>
            <a:spLocks noGrp="1"/>
          </p:cNvSpPr>
          <p:nvPr>
            <p:ph type="sldNum" sz="quarter" idx="12"/>
          </p:nvPr>
        </p:nvSpPr>
        <p:spPr/>
        <p:txBody>
          <a:bodyPr/>
          <a:lstStyle/>
          <a:p>
            <a:fld id="{86085797-AB24-4E99-8BDA-AEB3302E61E9}" type="slidenum">
              <a:rPr lang="en-US" smtClean="0"/>
              <a:pPr/>
              <a:t>36</a:t>
            </a:fld>
            <a:endParaRPr lang="en-US" dirty="0"/>
          </a:p>
        </p:txBody>
      </p:sp>
      <p:sp>
        <p:nvSpPr>
          <p:cNvPr id="5" name="Footer Placeholder 4">
            <a:extLst>
              <a:ext uri="{FF2B5EF4-FFF2-40B4-BE49-F238E27FC236}">
                <a16:creationId xmlns:a16="http://schemas.microsoft.com/office/drawing/2014/main" id="{53DDE5C7-A069-4D49-85C4-EAB623AC3EB7}"/>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153700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0021-3027-4EB2-88A7-A2CCE21DA2E5}"/>
              </a:ext>
            </a:extLst>
          </p:cNvPr>
          <p:cNvSpPr>
            <a:spLocks noGrp="1"/>
          </p:cNvSpPr>
          <p:nvPr>
            <p:ph type="title"/>
          </p:nvPr>
        </p:nvSpPr>
        <p:spPr/>
        <p:txBody>
          <a:bodyPr/>
          <a:lstStyle/>
          <a:p>
            <a:r>
              <a:rPr lang="en-US" dirty="0"/>
              <a:t>Build Source Package</a:t>
            </a:r>
          </a:p>
        </p:txBody>
      </p:sp>
      <p:sp>
        <p:nvSpPr>
          <p:cNvPr id="4" name="Content Placeholder 3">
            <a:extLst>
              <a:ext uri="{FF2B5EF4-FFF2-40B4-BE49-F238E27FC236}">
                <a16:creationId xmlns:a16="http://schemas.microsoft.com/office/drawing/2014/main" id="{5B18BAE1-C732-487D-81AA-0562384BBD7C}"/>
              </a:ext>
            </a:extLst>
          </p:cNvPr>
          <p:cNvSpPr>
            <a:spLocks noGrp="1"/>
          </p:cNvSpPr>
          <p:nvPr>
            <p:ph sz="half" idx="1"/>
          </p:nvPr>
        </p:nvSpPr>
        <p:spPr>
          <a:xfrm>
            <a:off x="838200" y="1825624"/>
            <a:ext cx="5181600" cy="4297679"/>
          </a:xfrm>
        </p:spPr>
        <p:txBody>
          <a:bodyPr/>
          <a:lstStyle/>
          <a:p>
            <a:r>
              <a:rPr lang="en-US" dirty="0"/>
              <a:t>Click more – </a:t>
            </a:r>
            <a:r>
              <a:rPr lang="en-US" b="1" dirty="0"/>
              <a:t>build source package</a:t>
            </a:r>
          </a:p>
          <a:p>
            <a:r>
              <a:rPr lang="en-US" dirty="0"/>
              <a:t>Creates a compressed file called packagename.tar.gz</a:t>
            </a:r>
          </a:p>
          <a:p>
            <a:r>
              <a:rPr lang="en-US" dirty="0"/>
              <a:t>Warning – for some reason, I always find that this file gets built to the wrong directory (e.g., G:/My Drive rather than G:/My Drive/IntroStatsTutorials)</a:t>
            </a:r>
          </a:p>
          <a:p>
            <a:pPr marL="0" indent="0">
              <a:buNone/>
            </a:pPr>
            <a:endParaRPr lang="en-US" dirty="0"/>
          </a:p>
        </p:txBody>
      </p:sp>
      <p:pic>
        <p:nvPicPr>
          <p:cNvPr id="6" name="Picture 5">
            <a:extLst>
              <a:ext uri="{FF2B5EF4-FFF2-40B4-BE49-F238E27FC236}">
                <a16:creationId xmlns:a16="http://schemas.microsoft.com/office/drawing/2014/main" id="{D135DFA4-99F6-4EAC-8A54-08EC7D3C3A84}"/>
              </a:ext>
            </a:extLst>
          </p:cNvPr>
          <p:cNvPicPr>
            <a:picLocks noChangeAspect="1"/>
          </p:cNvPicPr>
          <p:nvPr/>
        </p:nvPicPr>
        <p:blipFill>
          <a:blip r:embed="rId2"/>
          <a:stretch>
            <a:fillRect/>
          </a:stretch>
        </p:blipFill>
        <p:spPr>
          <a:xfrm>
            <a:off x="6294521" y="1502861"/>
            <a:ext cx="5445509" cy="4297680"/>
          </a:xfrm>
          <a:prstGeom prst="rect">
            <a:avLst/>
          </a:prstGeom>
        </p:spPr>
      </p:pic>
      <p:sp>
        <p:nvSpPr>
          <p:cNvPr id="3" name="Slide Number Placeholder 2">
            <a:extLst>
              <a:ext uri="{FF2B5EF4-FFF2-40B4-BE49-F238E27FC236}">
                <a16:creationId xmlns:a16="http://schemas.microsoft.com/office/drawing/2014/main" id="{A52B0301-99B5-4CC2-8856-015EA17CA0C0}"/>
              </a:ext>
            </a:extLst>
          </p:cNvPr>
          <p:cNvSpPr>
            <a:spLocks noGrp="1"/>
          </p:cNvSpPr>
          <p:nvPr>
            <p:ph type="sldNum" sz="quarter" idx="12"/>
          </p:nvPr>
        </p:nvSpPr>
        <p:spPr/>
        <p:txBody>
          <a:bodyPr/>
          <a:lstStyle/>
          <a:p>
            <a:fld id="{86085797-AB24-4E99-8BDA-AEB3302E61E9}" type="slidenum">
              <a:rPr lang="en-US" smtClean="0"/>
              <a:t>37</a:t>
            </a:fld>
            <a:endParaRPr lang="en-US" dirty="0"/>
          </a:p>
        </p:txBody>
      </p:sp>
      <p:sp>
        <p:nvSpPr>
          <p:cNvPr id="5" name="Footer Placeholder 4">
            <a:extLst>
              <a:ext uri="{FF2B5EF4-FFF2-40B4-BE49-F238E27FC236}">
                <a16:creationId xmlns:a16="http://schemas.microsoft.com/office/drawing/2014/main" id="{48EC5380-7B16-44A2-AFF1-69BE66D93CB9}"/>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082494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3F7D-A815-4B68-A199-7B5DEC75F291}"/>
              </a:ext>
            </a:extLst>
          </p:cNvPr>
          <p:cNvSpPr>
            <a:spLocks noGrp="1"/>
          </p:cNvSpPr>
          <p:nvPr>
            <p:ph type="title"/>
          </p:nvPr>
        </p:nvSpPr>
        <p:spPr/>
        <p:txBody>
          <a:bodyPr/>
          <a:lstStyle/>
          <a:p>
            <a:r>
              <a:rPr lang="en-US" dirty="0"/>
              <a:t>Student Installation of Source Files</a:t>
            </a:r>
          </a:p>
        </p:txBody>
      </p:sp>
      <p:sp>
        <p:nvSpPr>
          <p:cNvPr id="3" name="Content Placeholder 2">
            <a:extLst>
              <a:ext uri="{FF2B5EF4-FFF2-40B4-BE49-F238E27FC236}">
                <a16:creationId xmlns:a16="http://schemas.microsoft.com/office/drawing/2014/main" id="{888454E5-C32B-432B-9BB6-7C539F7D0DB1}"/>
              </a:ext>
            </a:extLst>
          </p:cNvPr>
          <p:cNvSpPr>
            <a:spLocks noGrp="1"/>
          </p:cNvSpPr>
          <p:nvPr>
            <p:ph sz="half" idx="1"/>
          </p:nvPr>
        </p:nvSpPr>
        <p:spPr/>
        <p:txBody>
          <a:bodyPr/>
          <a:lstStyle/>
          <a:p>
            <a:r>
              <a:rPr lang="en-US" dirty="0"/>
              <a:t>Once downloaded, click install</a:t>
            </a:r>
          </a:p>
          <a:p>
            <a:r>
              <a:rPr lang="en-US" dirty="0"/>
              <a:t>Change Install from to “Package Archive File” and navigate to downloaded file</a:t>
            </a:r>
          </a:p>
        </p:txBody>
      </p:sp>
      <p:pic>
        <p:nvPicPr>
          <p:cNvPr id="5" name="Picture 4">
            <a:extLst>
              <a:ext uri="{FF2B5EF4-FFF2-40B4-BE49-F238E27FC236}">
                <a16:creationId xmlns:a16="http://schemas.microsoft.com/office/drawing/2014/main" id="{8FD4A708-69F6-4EB2-BBD3-20F85FCD6F47}"/>
              </a:ext>
            </a:extLst>
          </p:cNvPr>
          <p:cNvPicPr>
            <a:picLocks noChangeAspect="1"/>
          </p:cNvPicPr>
          <p:nvPr/>
        </p:nvPicPr>
        <p:blipFill>
          <a:blip r:embed="rId2"/>
          <a:stretch>
            <a:fillRect/>
          </a:stretch>
        </p:blipFill>
        <p:spPr>
          <a:xfrm>
            <a:off x="6019792" y="1825625"/>
            <a:ext cx="5689370" cy="3931920"/>
          </a:xfrm>
          <a:prstGeom prst="rect">
            <a:avLst/>
          </a:prstGeom>
        </p:spPr>
      </p:pic>
      <p:sp>
        <p:nvSpPr>
          <p:cNvPr id="4" name="Slide Number Placeholder 3">
            <a:extLst>
              <a:ext uri="{FF2B5EF4-FFF2-40B4-BE49-F238E27FC236}">
                <a16:creationId xmlns:a16="http://schemas.microsoft.com/office/drawing/2014/main" id="{908F167A-30D8-4965-AA68-9FC6E332FBFD}"/>
              </a:ext>
            </a:extLst>
          </p:cNvPr>
          <p:cNvSpPr>
            <a:spLocks noGrp="1"/>
          </p:cNvSpPr>
          <p:nvPr>
            <p:ph type="sldNum" sz="quarter" idx="12"/>
          </p:nvPr>
        </p:nvSpPr>
        <p:spPr/>
        <p:txBody>
          <a:bodyPr/>
          <a:lstStyle/>
          <a:p>
            <a:fld id="{86085797-AB24-4E99-8BDA-AEB3302E61E9}" type="slidenum">
              <a:rPr lang="en-US" smtClean="0"/>
              <a:t>38</a:t>
            </a:fld>
            <a:endParaRPr lang="en-US" dirty="0"/>
          </a:p>
        </p:txBody>
      </p:sp>
      <p:sp>
        <p:nvSpPr>
          <p:cNvPr id="6" name="Footer Placeholder 5">
            <a:extLst>
              <a:ext uri="{FF2B5EF4-FFF2-40B4-BE49-F238E27FC236}">
                <a16:creationId xmlns:a16="http://schemas.microsoft.com/office/drawing/2014/main" id="{46B72EF8-1DE2-47AF-94EA-EC7EE10B0AD4}"/>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683608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EC65-8B3B-4005-8B4A-E8E6D75A1B1B}"/>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62739E01-D53B-4B8F-8D22-F4B413B0C6B5}"/>
              </a:ext>
            </a:extLst>
          </p:cNvPr>
          <p:cNvSpPr>
            <a:spLocks noGrp="1"/>
          </p:cNvSpPr>
          <p:nvPr>
            <p:ph idx="1"/>
          </p:nvPr>
        </p:nvSpPr>
        <p:spPr/>
        <p:txBody>
          <a:bodyPr/>
          <a:lstStyle/>
          <a:p>
            <a:r>
              <a:rPr lang="en-US" dirty="0"/>
              <a:t>GitHub directory would look just like your package directory</a:t>
            </a:r>
          </a:p>
          <a:p>
            <a:endParaRPr lang="en-US" dirty="0"/>
          </a:p>
        </p:txBody>
      </p:sp>
      <p:pic>
        <p:nvPicPr>
          <p:cNvPr id="5" name="Picture 4">
            <a:extLst>
              <a:ext uri="{FF2B5EF4-FFF2-40B4-BE49-F238E27FC236}">
                <a16:creationId xmlns:a16="http://schemas.microsoft.com/office/drawing/2014/main" id="{A35DCDA1-6342-43DE-8ADE-5EA50A522AA2}"/>
              </a:ext>
            </a:extLst>
          </p:cNvPr>
          <p:cNvPicPr>
            <a:picLocks noChangeAspect="1"/>
          </p:cNvPicPr>
          <p:nvPr/>
        </p:nvPicPr>
        <p:blipFill>
          <a:blip r:embed="rId2"/>
          <a:stretch>
            <a:fillRect/>
          </a:stretch>
        </p:blipFill>
        <p:spPr>
          <a:xfrm>
            <a:off x="965033" y="2370221"/>
            <a:ext cx="8387544" cy="4389120"/>
          </a:xfrm>
          <a:prstGeom prst="rect">
            <a:avLst/>
          </a:prstGeom>
        </p:spPr>
      </p:pic>
      <p:sp>
        <p:nvSpPr>
          <p:cNvPr id="4" name="Slide Number Placeholder 3">
            <a:extLst>
              <a:ext uri="{FF2B5EF4-FFF2-40B4-BE49-F238E27FC236}">
                <a16:creationId xmlns:a16="http://schemas.microsoft.com/office/drawing/2014/main" id="{ADDF9D2B-F4B8-4DFC-92FA-7E5517FF2EED}"/>
              </a:ext>
            </a:extLst>
          </p:cNvPr>
          <p:cNvSpPr>
            <a:spLocks noGrp="1"/>
          </p:cNvSpPr>
          <p:nvPr>
            <p:ph type="sldNum" sz="quarter" idx="12"/>
          </p:nvPr>
        </p:nvSpPr>
        <p:spPr/>
        <p:txBody>
          <a:bodyPr/>
          <a:lstStyle/>
          <a:p>
            <a:fld id="{86085797-AB24-4E99-8BDA-AEB3302E61E9}" type="slidenum">
              <a:rPr lang="en-US" smtClean="0"/>
              <a:pPr/>
              <a:t>39</a:t>
            </a:fld>
            <a:endParaRPr lang="en-US" dirty="0"/>
          </a:p>
        </p:txBody>
      </p:sp>
      <p:sp>
        <p:nvSpPr>
          <p:cNvPr id="6" name="Footer Placeholder 5">
            <a:extLst>
              <a:ext uri="{FF2B5EF4-FFF2-40B4-BE49-F238E27FC236}">
                <a16:creationId xmlns:a16="http://schemas.microsoft.com/office/drawing/2014/main" id="{0AF2894E-FB96-4B66-B651-6F49627237C4}"/>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88105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1D8-F3E3-4707-8793-AF3ABEC68436}"/>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636D36A0-F610-4F3A-B639-5CA46CAEC586}"/>
              </a:ext>
            </a:extLst>
          </p:cNvPr>
          <p:cNvSpPr>
            <a:spLocks noGrp="1"/>
          </p:cNvSpPr>
          <p:nvPr>
            <p:ph idx="1"/>
          </p:nvPr>
        </p:nvSpPr>
        <p:spPr/>
        <p:txBody>
          <a:bodyPr/>
          <a:lstStyle/>
          <a:p>
            <a:r>
              <a:rPr lang="en-US" dirty="0"/>
              <a:t>Choose file – new file – R Markdown – from Template</a:t>
            </a:r>
          </a:p>
          <a:p>
            <a:r>
              <a:rPr lang="en-US" dirty="0"/>
              <a:t>(or just use someone else’s existing tutorial and modify)</a:t>
            </a:r>
          </a:p>
        </p:txBody>
      </p:sp>
      <p:pic>
        <p:nvPicPr>
          <p:cNvPr id="4" name="Picture 3">
            <a:extLst>
              <a:ext uri="{FF2B5EF4-FFF2-40B4-BE49-F238E27FC236}">
                <a16:creationId xmlns:a16="http://schemas.microsoft.com/office/drawing/2014/main" id="{DB3FBCCE-877A-4C12-B3B9-0CA9B7C21B95}"/>
              </a:ext>
            </a:extLst>
          </p:cNvPr>
          <p:cNvPicPr>
            <a:picLocks noChangeAspect="1"/>
          </p:cNvPicPr>
          <p:nvPr/>
        </p:nvPicPr>
        <p:blipFill>
          <a:blip r:embed="rId2"/>
          <a:stretch>
            <a:fillRect/>
          </a:stretch>
        </p:blipFill>
        <p:spPr>
          <a:xfrm>
            <a:off x="838200" y="3158331"/>
            <a:ext cx="7940868" cy="3334544"/>
          </a:xfrm>
          <a:prstGeom prst="rect">
            <a:avLst/>
          </a:prstGeom>
        </p:spPr>
      </p:pic>
      <p:sp>
        <p:nvSpPr>
          <p:cNvPr id="5" name="Slide Number Placeholder 4">
            <a:extLst>
              <a:ext uri="{FF2B5EF4-FFF2-40B4-BE49-F238E27FC236}">
                <a16:creationId xmlns:a16="http://schemas.microsoft.com/office/drawing/2014/main" id="{FAF60CC5-0853-41E5-A8F6-CCD1FB162F0E}"/>
              </a:ext>
            </a:extLst>
          </p:cNvPr>
          <p:cNvSpPr>
            <a:spLocks noGrp="1"/>
          </p:cNvSpPr>
          <p:nvPr>
            <p:ph type="sldNum" sz="quarter" idx="12"/>
          </p:nvPr>
        </p:nvSpPr>
        <p:spPr/>
        <p:txBody>
          <a:bodyPr/>
          <a:lstStyle/>
          <a:p>
            <a:fld id="{86085797-AB24-4E99-8BDA-AEB3302E61E9}" type="slidenum">
              <a:rPr lang="en-US" smtClean="0"/>
              <a:pPr/>
              <a:t>4</a:t>
            </a:fld>
            <a:endParaRPr lang="en-US" dirty="0"/>
          </a:p>
        </p:txBody>
      </p:sp>
      <p:sp>
        <p:nvSpPr>
          <p:cNvPr id="6" name="Footer Placeholder 5">
            <a:extLst>
              <a:ext uri="{FF2B5EF4-FFF2-40B4-BE49-F238E27FC236}">
                <a16:creationId xmlns:a16="http://schemas.microsoft.com/office/drawing/2014/main" id="{C20E83D9-1E67-444D-96FA-7F8A96A2DDD2}"/>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333439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416A-0238-4257-8806-761745482C03}"/>
              </a:ext>
            </a:extLst>
          </p:cNvPr>
          <p:cNvSpPr>
            <a:spLocks noGrp="1"/>
          </p:cNvSpPr>
          <p:nvPr>
            <p:ph type="title"/>
          </p:nvPr>
        </p:nvSpPr>
        <p:spPr/>
        <p:txBody>
          <a:bodyPr/>
          <a:lstStyle/>
          <a:p>
            <a:r>
              <a:rPr lang="en-US" dirty="0"/>
              <a:t>GitHub (cont.)</a:t>
            </a:r>
          </a:p>
        </p:txBody>
      </p:sp>
      <p:sp>
        <p:nvSpPr>
          <p:cNvPr id="3" name="Content Placeholder 2">
            <a:extLst>
              <a:ext uri="{FF2B5EF4-FFF2-40B4-BE49-F238E27FC236}">
                <a16:creationId xmlns:a16="http://schemas.microsoft.com/office/drawing/2014/main" id="{6CD871CE-E3FA-4B0A-92BD-DF3FE7103B44}"/>
              </a:ext>
            </a:extLst>
          </p:cNvPr>
          <p:cNvSpPr>
            <a:spLocks noGrp="1"/>
          </p:cNvSpPr>
          <p:nvPr>
            <p:ph idx="1"/>
          </p:nvPr>
        </p:nvSpPr>
        <p:spPr/>
        <p:txBody>
          <a:bodyPr/>
          <a:lstStyle/>
          <a:p>
            <a:r>
              <a:rPr lang="en-US" dirty="0"/>
              <a:t>A nice feature of GitHub is that I can add a readme file that gives detailed instructions on how to install (see below)</a:t>
            </a:r>
          </a:p>
          <a:p>
            <a:r>
              <a:rPr lang="en-US" dirty="0"/>
              <a:t>Also, others can suggest improvements (and catch errors!)</a:t>
            </a:r>
          </a:p>
          <a:p>
            <a:pPr marL="0" indent="0">
              <a:buNone/>
            </a:pPr>
            <a:endParaRPr lang="en-US" dirty="0"/>
          </a:p>
        </p:txBody>
      </p:sp>
      <p:sp>
        <p:nvSpPr>
          <p:cNvPr id="5" name="Slide Number Placeholder 4">
            <a:extLst>
              <a:ext uri="{FF2B5EF4-FFF2-40B4-BE49-F238E27FC236}">
                <a16:creationId xmlns:a16="http://schemas.microsoft.com/office/drawing/2014/main" id="{D3C08712-EB13-4C1B-ABC7-AE6622B242F5}"/>
              </a:ext>
            </a:extLst>
          </p:cNvPr>
          <p:cNvSpPr>
            <a:spLocks noGrp="1"/>
          </p:cNvSpPr>
          <p:nvPr>
            <p:ph type="sldNum" sz="quarter" idx="12"/>
          </p:nvPr>
        </p:nvSpPr>
        <p:spPr/>
        <p:txBody>
          <a:bodyPr/>
          <a:lstStyle/>
          <a:p>
            <a:fld id="{86085797-AB24-4E99-8BDA-AEB3302E61E9}" type="slidenum">
              <a:rPr lang="en-US" smtClean="0"/>
              <a:pPr/>
              <a:t>40</a:t>
            </a:fld>
            <a:endParaRPr lang="en-US" dirty="0"/>
          </a:p>
        </p:txBody>
      </p:sp>
      <p:pic>
        <p:nvPicPr>
          <p:cNvPr id="4" name="Picture 3">
            <a:extLst>
              <a:ext uri="{FF2B5EF4-FFF2-40B4-BE49-F238E27FC236}">
                <a16:creationId xmlns:a16="http://schemas.microsoft.com/office/drawing/2014/main" id="{D22E80C0-4DB1-454F-B7DC-80B0308FD817}"/>
              </a:ext>
            </a:extLst>
          </p:cNvPr>
          <p:cNvPicPr>
            <a:picLocks noChangeAspect="1"/>
          </p:cNvPicPr>
          <p:nvPr/>
        </p:nvPicPr>
        <p:blipFill>
          <a:blip r:embed="rId2"/>
          <a:stretch>
            <a:fillRect/>
          </a:stretch>
        </p:blipFill>
        <p:spPr>
          <a:xfrm>
            <a:off x="1857375" y="3155315"/>
            <a:ext cx="6382744" cy="3566160"/>
          </a:xfrm>
          <a:prstGeom prst="rect">
            <a:avLst/>
          </a:prstGeom>
        </p:spPr>
      </p:pic>
      <p:sp>
        <p:nvSpPr>
          <p:cNvPr id="6" name="Footer Placeholder 5">
            <a:extLst>
              <a:ext uri="{FF2B5EF4-FFF2-40B4-BE49-F238E27FC236}">
                <a16:creationId xmlns:a16="http://schemas.microsoft.com/office/drawing/2014/main" id="{B1BB24D5-66FA-4946-A17A-5E9C40DA2C5F}"/>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906516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B3CD-BA37-4F03-8226-3E9B5DD229C4}"/>
              </a:ext>
            </a:extLst>
          </p:cNvPr>
          <p:cNvSpPr>
            <a:spLocks noGrp="1"/>
          </p:cNvSpPr>
          <p:nvPr>
            <p:ph type="title"/>
          </p:nvPr>
        </p:nvSpPr>
        <p:spPr/>
        <p:txBody>
          <a:bodyPr/>
          <a:lstStyle/>
          <a:p>
            <a:r>
              <a:rPr lang="en-US" dirty="0"/>
              <a:t>Best Practices (I think)</a:t>
            </a:r>
          </a:p>
        </p:txBody>
      </p:sp>
      <p:sp>
        <p:nvSpPr>
          <p:cNvPr id="3" name="Content Placeholder 2">
            <a:extLst>
              <a:ext uri="{FF2B5EF4-FFF2-40B4-BE49-F238E27FC236}">
                <a16:creationId xmlns:a16="http://schemas.microsoft.com/office/drawing/2014/main" id="{9419CCEA-5AAA-44C7-8039-ACE03F9F7A9B}"/>
              </a:ext>
            </a:extLst>
          </p:cNvPr>
          <p:cNvSpPr>
            <a:spLocks noGrp="1"/>
          </p:cNvSpPr>
          <p:nvPr>
            <p:ph idx="1"/>
          </p:nvPr>
        </p:nvSpPr>
        <p:spPr/>
        <p:txBody>
          <a:bodyPr>
            <a:normAutofit fontScale="92500"/>
          </a:bodyPr>
          <a:lstStyle/>
          <a:p>
            <a:r>
              <a:rPr lang="en-US" dirty="0"/>
              <a:t>Check package build on multiple platforms (Windows and Mac)</a:t>
            </a:r>
          </a:p>
          <a:p>
            <a:pPr lvl="1"/>
            <a:r>
              <a:rPr lang="en-US" dirty="0"/>
              <a:t>The rhub package accomplishes this easily (if you don’t have both types of machines available)</a:t>
            </a:r>
          </a:p>
          <a:p>
            <a:pPr lvl="1" latinLnBrk="1"/>
            <a:r>
              <a:rPr lang="en-US" dirty="0"/>
              <a:t>rhub::check_for_cran(email="cla18@humboldt.edu") – this does windows and linux</a:t>
            </a:r>
            <a:endParaRPr lang="en-US" sz="3600" dirty="0"/>
          </a:p>
          <a:p>
            <a:pPr lvl="1" latinLnBrk="1"/>
            <a:r>
              <a:rPr lang="en-US" dirty="0"/>
              <a:t>rhub::check_on_macos(email="cla18@humboldt.edu") – this does mac</a:t>
            </a:r>
            <a:endParaRPr lang="en-US" sz="3600" dirty="0"/>
          </a:p>
          <a:p>
            <a:r>
              <a:rPr lang="en-US" dirty="0"/>
              <a:t>I like to install the package on a different machine to make sure it is OK for distribution</a:t>
            </a:r>
          </a:p>
          <a:p>
            <a:r>
              <a:rPr lang="en-US" dirty="0"/>
              <a:t>Ask students with previous installs to update to the latest R and RStudio</a:t>
            </a:r>
          </a:p>
          <a:p>
            <a:r>
              <a:rPr lang="en-US" dirty="0"/>
              <a:t>To hedge my bets, I usually also have a direct link to videos and detailed instructions for running analyses as part of a handout</a:t>
            </a:r>
          </a:p>
        </p:txBody>
      </p:sp>
      <p:sp>
        <p:nvSpPr>
          <p:cNvPr id="5" name="Slide Number Placeholder 4">
            <a:extLst>
              <a:ext uri="{FF2B5EF4-FFF2-40B4-BE49-F238E27FC236}">
                <a16:creationId xmlns:a16="http://schemas.microsoft.com/office/drawing/2014/main" id="{C07A29A2-F2D7-4F78-9659-811E75E54EB5}"/>
              </a:ext>
            </a:extLst>
          </p:cNvPr>
          <p:cNvSpPr>
            <a:spLocks noGrp="1"/>
          </p:cNvSpPr>
          <p:nvPr>
            <p:ph type="sldNum" sz="quarter" idx="12"/>
          </p:nvPr>
        </p:nvSpPr>
        <p:spPr/>
        <p:txBody>
          <a:bodyPr/>
          <a:lstStyle/>
          <a:p>
            <a:fld id="{86085797-AB24-4E99-8BDA-AEB3302E61E9}" type="slidenum">
              <a:rPr lang="en-US" smtClean="0"/>
              <a:pPr/>
              <a:t>41</a:t>
            </a:fld>
            <a:endParaRPr lang="en-US" dirty="0"/>
          </a:p>
        </p:txBody>
      </p:sp>
      <p:sp>
        <p:nvSpPr>
          <p:cNvPr id="4" name="Footer Placeholder 3">
            <a:extLst>
              <a:ext uri="{FF2B5EF4-FFF2-40B4-BE49-F238E27FC236}">
                <a16:creationId xmlns:a16="http://schemas.microsoft.com/office/drawing/2014/main" id="{A50B884C-A573-44ED-99AA-3807810C218C}"/>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789036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2C8F-1EBD-4193-A69E-D1D7D050716D}"/>
              </a:ext>
            </a:extLst>
          </p:cNvPr>
          <p:cNvSpPr>
            <a:spLocks noGrp="1"/>
          </p:cNvSpPr>
          <p:nvPr>
            <p:ph type="title"/>
          </p:nvPr>
        </p:nvSpPr>
        <p:spPr/>
        <p:txBody>
          <a:bodyPr/>
          <a:lstStyle/>
          <a:p>
            <a:r>
              <a:rPr lang="en-US" dirty="0"/>
              <a:t>New RStudio learnr Features</a:t>
            </a:r>
          </a:p>
        </p:txBody>
      </p:sp>
      <p:sp>
        <p:nvSpPr>
          <p:cNvPr id="3" name="Content Placeholder 2">
            <a:extLst>
              <a:ext uri="{FF2B5EF4-FFF2-40B4-BE49-F238E27FC236}">
                <a16:creationId xmlns:a16="http://schemas.microsoft.com/office/drawing/2014/main" id="{D200B0D9-B404-486F-872F-198C09FAD46D}"/>
              </a:ext>
            </a:extLst>
          </p:cNvPr>
          <p:cNvSpPr>
            <a:spLocks noGrp="1"/>
          </p:cNvSpPr>
          <p:nvPr>
            <p:ph sz="half" idx="1"/>
          </p:nvPr>
        </p:nvSpPr>
        <p:spPr>
          <a:xfrm>
            <a:off x="838200" y="1825625"/>
            <a:ext cx="4527884" cy="4351338"/>
          </a:xfrm>
        </p:spPr>
        <p:txBody>
          <a:bodyPr>
            <a:normAutofit lnSpcReduction="10000"/>
          </a:bodyPr>
          <a:lstStyle/>
          <a:p>
            <a:r>
              <a:rPr lang="en-US" dirty="0"/>
              <a:t>RStudio’s latest release added greater learnr functionality</a:t>
            </a:r>
          </a:p>
          <a:p>
            <a:r>
              <a:rPr lang="en-US" dirty="0"/>
              <a:t>There is now a tutorials tab</a:t>
            </a:r>
          </a:p>
          <a:p>
            <a:r>
              <a:rPr lang="en-US" dirty="0"/>
              <a:t>Automatically searches for installed tutorials so students can start them with one click</a:t>
            </a:r>
          </a:p>
          <a:p>
            <a:r>
              <a:rPr lang="en-US" dirty="0"/>
              <a:t>Note: Does not currently have an “open in browser” option, so don’t use if you have external Shiny</a:t>
            </a:r>
          </a:p>
          <a:p>
            <a:pPr marL="0" indent="0">
              <a:buNone/>
            </a:pPr>
            <a:endParaRPr lang="en-US" dirty="0"/>
          </a:p>
        </p:txBody>
      </p:sp>
      <p:pic>
        <p:nvPicPr>
          <p:cNvPr id="4" name="Picture 3">
            <a:extLst>
              <a:ext uri="{FF2B5EF4-FFF2-40B4-BE49-F238E27FC236}">
                <a16:creationId xmlns:a16="http://schemas.microsoft.com/office/drawing/2014/main" id="{59EC3D97-91AC-4E39-ADFB-B3CC0DE5BBAF}"/>
              </a:ext>
            </a:extLst>
          </p:cNvPr>
          <p:cNvPicPr>
            <a:picLocks noChangeAspect="1"/>
          </p:cNvPicPr>
          <p:nvPr/>
        </p:nvPicPr>
        <p:blipFill>
          <a:blip r:embed="rId2"/>
          <a:stretch>
            <a:fillRect/>
          </a:stretch>
        </p:blipFill>
        <p:spPr>
          <a:xfrm>
            <a:off x="5719512" y="1750846"/>
            <a:ext cx="6251860" cy="3749040"/>
          </a:xfrm>
          <a:prstGeom prst="rect">
            <a:avLst/>
          </a:prstGeom>
        </p:spPr>
      </p:pic>
      <p:sp>
        <p:nvSpPr>
          <p:cNvPr id="5" name="Slide Number Placeholder 4">
            <a:extLst>
              <a:ext uri="{FF2B5EF4-FFF2-40B4-BE49-F238E27FC236}">
                <a16:creationId xmlns:a16="http://schemas.microsoft.com/office/drawing/2014/main" id="{91907E05-C0A7-487E-B7BB-E703AC61512E}"/>
              </a:ext>
            </a:extLst>
          </p:cNvPr>
          <p:cNvSpPr>
            <a:spLocks noGrp="1"/>
          </p:cNvSpPr>
          <p:nvPr>
            <p:ph type="sldNum" sz="quarter" idx="12"/>
          </p:nvPr>
        </p:nvSpPr>
        <p:spPr/>
        <p:txBody>
          <a:bodyPr/>
          <a:lstStyle/>
          <a:p>
            <a:fld id="{86085797-AB24-4E99-8BDA-AEB3302E61E9}" type="slidenum">
              <a:rPr lang="en-US" smtClean="0"/>
              <a:t>42</a:t>
            </a:fld>
            <a:endParaRPr lang="en-US" dirty="0"/>
          </a:p>
        </p:txBody>
      </p:sp>
      <p:sp>
        <p:nvSpPr>
          <p:cNvPr id="6" name="Footer Placeholder 5">
            <a:extLst>
              <a:ext uri="{FF2B5EF4-FFF2-40B4-BE49-F238E27FC236}">
                <a16:creationId xmlns:a16="http://schemas.microsoft.com/office/drawing/2014/main" id="{71EBD602-89A8-4B80-9F9D-29B5A9CE4B6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477735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BE59-D8E7-4FCB-842A-9AE923C8BF04}"/>
              </a:ext>
            </a:extLst>
          </p:cNvPr>
          <p:cNvSpPr>
            <a:spLocks noGrp="1"/>
          </p:cNvSpPr>
          <p:nvPr>
            <p:ph type="title"/>
          </p:nvPr>
        </p:nvSpPr>
        <p:spPr/>
        <p:txBody>
          <a:bodyPr/>
          <a:lstStyle/>
          <a:p>
            <a:r>
              <a:rPr lang="en-US" dirty="0"/>
              <a:t>Troubleshooting Student Installation Issues</a:t>
            </a:r>
          </a:p>
        </p:txBody>
      </p:sp>
      <p:sp>
        <p:nvSpPr>
          <p:cNvPr id="6" name="Content Placeholder 5">
            <a:extLst>
              <a:ext uri="{FF2B5EF4-FFF2-40B4-BE49-F238E27FC236}">
                <a16:creationId xmlns:a16="http://schemas.microsoft.com/office/drawing/2014/main" id="{2FEABCC9-8C28-4C61-AFA3-D37750448B1E}"/>
              </a:ext>
            </a:extLst>
          </p:cNvPr>
          <p:cNvSpPr>
            <a:spLocks noGrp="1"/>
          </p:cNvSpPr>
          <p:nvPr>
            <p:ph idx="1"/>
          </p:nvPr>
        </p:nvSpPr>
        <p:spPr/>
        <p:txBody>
          <a:bodyPr>
            <a:normAutofit lnSpcReduction="10000"/>
          </a:bodyPr>
          <a:lstStyle/>
          <a:p>
            <a:r>
              <a:rPr lang="en-US" dirty="0" err="1"/>
              <a:t>learnr</a:t>
            </a:r>
            <a:r>
              <a:rPr lang="en-US" dirty="0"/>
              <a:t> tutorials often require numerous packages</a:t>
            </a:r>
          </a:p>
          <a:p>
            <a:pPr lvl="1"/>
            <a:r>
              <a:rPr lang="en-US" dirty="0"/>
              <a:t>If you use ggplot2 you need </a:t>
            </a:r>
            <a:r>
              <a:rPr lang="en-US" dirty="0">
                <a:hlinkClick r:id="rId2"/>
              </a:rPr>
              <a:t>digest</a:t>
            </a:r>
            <a:r>
              <a:rPr lang="en-US" dirty="0"/>
              <a:t>, </a:t>
            </a:r>
            <a:r>
              <a:rPr lang="en-US" dirty="0">
                <a:hlinkClick r:id="rId3"/>
              </a:rPr>
              <a:t>glue</a:t>
            </a:r>
            <a:r>
              <a:rPr lang="en-US" dirty="0"/>
              <a:t>, </a:t>
            </a:r>
            <a:r>
              <a:rPr lang="en-US" dirty="0" err="1"/>
              <a:t>grDevices</a:t>
            </a:r>
            <a:r>
              <a:rPr lang="en-US" dirty="0"/>
              <a:t>, grid, </a:t>
            </a:r>
            <a:r>
              <a:rPr lang="en-US" dirty="0" err="1">
                <a:hlinkClick r:id="rId4"/>
              </a:rPr>
              <a:t>gtable</a:t>
            </a:r>
            <a:r>
              <a:rPr lang="en-US" dirty="0"/>
              <a:t>, </a:t>
            </a:r>
            <a:r>
              <a:rPr lang="en-US" dirty="0" err="1">
                <a:hlinkClick r:id="rId5"/>
              </a:rPr>
              <a:t>isoband</a:t>
            </a:r>
            <a:r>
              <a:rPr lang="en-US" dirty="0"/>
              <a:t>, </a:t>
            </a:r>
            <a:r>
              <a:rPr lang="en-US" dirty="0">
                <a:hlinkClick r:id="rId6"/>
              </a:rPr>
              <a:t>MASS</a:t>
            </a:r>
            <a:r>
              <a:rPr lang="en-US" dirty="0"/>
              <a:t>, </a:t>
            </a:r>
            <a:r>
              <a:rPr lang="en-US" dirty="0" err="1">
                <a:hlinkClick r:id="rId7"/>
              </a:rPr>
              <a:t>mgcv</a:t>
            </a:r>
            <a:r>
              <a:rPr lang="en-US" dirty="0"/>
              <a:t>, </a:t>
            </a:r>
            <a:r>
              <a:rPr lang="en-US" dirty="0" err="1">
                <a:hlinkClick r:id="rId8"/>
              </a:rPr>
              <a:t>rlang</a:t>
            </a:r>
            <a:r>
              <a:rPr lang="en-US" dirty="0"/>
              <a:t>, </a:t>
            </a:r>
            <a:r>
              <a:rPr lang="en-US" dirty="0">
                <a:hlinkClick r:id="rId9"/>
              </a:rPr>
              <a:t>scales</a:t>
            </a:r>
            <a:r>
              <a:rPr lang="en-US" dirty="0"/>
              <a:t>, stats, </a:t>
            </a:r>
            <a:r>
              <a:rPr lang="en-US" dirty="0" err="1">
                <a:hlinkClick r:id="rId10"/>
              </a:rPr>
              <a:t>tibble</a:t>
            </a:r>
            <a:r>
              <a:rPr lang="en-US" dirty="0"/>
              <a:t>, </a:t>
            </a:r>
            <a:r>
              <a:rPr lang="en-US" dirty="0" err="1">
                <a:hlinkClick r:id="rId11"/>
              </a:rPr>
              <a:t>withr</a:t>
            </a:r>
            <a:r>
              <a:rPr lang="en-US" dirty="0"/>
              <a:t> … many of those come with additional dependencies</a:t>
            </a:r>
          </a:p>
          <a:p>
            <a:pPr lvl="1"/>
            <a:r>
              <a:rPr lang="en-US" dirty="0"/>
              <a:t>Fix: manually install dependent packages before installing the tutorial</a:t>
            </a:r>
          </a:p>
          <a:p>
            <a:r>
              <a:rPr lang="en-US" dirty="0"/>
              <a:t>Occasionally one or more of these installs fail and create an error</a:t>
            </a:r>
          </a:p>
          <a:p>
            <a:pPr lvl="1"/>
            <a:r>
              <a:rPr lang="en-US" dirty="0"/>
              <a:t>Fix: install that package manually. Error message will indicate which one caused the failure (may need to do this a few times)</a:t>
            </a:r>
          </a:p>
          <a:p>
            <a:r>
              <a:rPr lang="en-US" dirty="0"/>
              <a:t>On Windows machines, the stand-alone program </a:t>
            </a:r>
            <a:r>
              <a:rPr lang="en-US" dirty="0" err="1"/>
              <a:t>rtools</a:t>
            </a:r>
            <a:r>
              <a:rPr lang="en-US" dirty="0"/>
              <a:t> is required (this is not a package). </a:t>
            </a:r>
            <a:r>
              <a:rPr lang="en-US" dirty="0">
                <a:hlinkClick r:id="rId12"/>
              </a:rPr>
              <a:t>https://cran.r-project.org/bin/windows/Rtools/</a:t>
            </a:r>
            <a:endParaRPr lang="en-US" dirty="0"/>
          </a:p>
          <a:p>
            <a:pPr lvl="1"/>
            <a:r>
              <a:rPr lang="en-US" dirty="0"/>
              <a:t>Fix: Include in basic instructions for downloading R and RStudio</a:t>
            </a:r>
          </a:p>
        </p:txBody>
      </p:sp>
      <p:sp>
        <p:nvSpPr>
          <p:cNvPr id="5" name="Slide Number Placeholder 4">
            <a:extLst>
              <a:ext uri="{FF2B5EF4-FFF2-40B4-BE49-F238E27FC236}">
                <a16:creationId xmlns:a16="http://schemas.microsoft.com/office/drawing/2014/main" id="{E263D588-DF68-4C96-8F19-C2C3F53435A6}"/>
              </a:ext>
            </a:extLst>
          </p:cNvPr>
          <p:cNvSpPr>
            <a:spLocks noGrp="1"/>
          </p:cNvSpPr>
          <p:nvPr>
            <p:ph type="sldNum" sz="quarter" idx="12"/>
          </p:nvPr>
        </p:nvSpPr>
        <p:spPr/>
        <p:txBody>
          <a:bodyPr/>
          <a:lstStyle/>
          <a:p>
            <a:fld id="{86085797-AB24-4E99-8BDA-AEB3302E61E9}" type="slidenum">
              <a:rPr lang="en-US" smtClean="0"/>
              <a:t>43</a:t>
            </a:fld>
            <a:endParaRPr lang="en-US" dirty="0"/>
          </a:p>
        </p:txBody>
      </p:sp>
      <p:sp>
        <p:nvSpPr>
          <p:cNvPr id="7" name="Footer Placeholder 6">
            <a:extLst>
              <a:ext uri="{FF2B5EF4-FFF2-40B4-BE49-F238E27FC236}">
                <a16:creationId xmlns:a16="http://schemas.microsoft.com/office/drawing/2014/main" id="{020AD696-2FB0-49C5-88C6-B2BA3AFFCE70}"/>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978959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4FBF-BE95-4A8E-A348-DBCF58C5EDDC}"/>
              </a:ext>
            </a:extLst>
          </p:cNvPr>
          <p:cNvSpPr>
            <a:spLocks noGrp="1"/>
          </p:cNvSpPr>
          <p:nvPr>
            <p:ph type="title"/>
          </p:nvPr>
        </p:nvSpPr>
        <p:spPr/>
        <p:txBody>
          <a:bodyPr/>
          <a:lstStyle/>
          <a:p>
            <a:r>
              <a:rPr lang="en-US" dirty="0"/>
              <a:t>Troubleshooting Student Installation Issues (cont.)</a:t>
            </a:r>
          </a:p>
        </p:txBody>
      </p:sp>
      <p:sp>
        <p:nvSpPr>
          <p:cNvPr id="3" name="Content Placeholder 2">
            <a:extLst>
              <a:ext uri="{FF2B5EF4-FFF2-40B4-BE49-F238E27FC236}">
                <a16:creationId xmlns:a16="http://schemas.microsoft.com/office/drawing/2014/main" id="{D3FADC45-4494-4F61-97E3-BF7150095BB3}"/>
              </a:ext>
            </a:extLst>
          </p:cNvPr>
          <p:cNvSpPr>
            <a:spLocks noGrp="1"/>
          </p:cNvSpPr>
          <p:nvPr>
            <p:ph idx="1"/>
          </p:nvPr>
        </p:nvSpPr>
        <p:spPr/>
        <p:txBody>
          <a:bodyPr/>
          <a:lstStyle/>
          <a:p>
            <a:r>
              <a:rPr lang="en-US" dirty="0"/>
              <a:t>If possible, install on a machine that is not your primary one</a:t>
            </a:r>
          </a:p>
          <a:p>
            <a:pPr lvl="1"/>
            <a:r>
              <a:rPr lang="en-US" dirty="0"/>
              <a:t>Ideally, an older, slow machine</a:t>
            </a:r>
          </a:p>
          <a:p>
            <a:r>
              <a:rPr lang="en-US" dirty="0"/>
              <a:t>Packages distributed as source files tend to cause fewer problems</a:t>
            </a:r>
          </a:p>
          <a:p>
            <a:r>
              <a:rPr lang="en-US" dirty="0"/>
              <a:t>Remind students who have previously used R to update everything!</a:t>
            </a:r>
          </a:p>
          <a:p>
            <a:r>
              <a:rPr lang="en-US" dirty="0"/>
              <a:t>Have a backup options</a:t>
            </a:r>
          </a:p>
          <a:p>
            <a:pPr lvl="1"/>
            <a:r>
              <a:rPr lang="en-US" dirty="0"/>
              <a:t>Video links, written copies of exercises, stand alone data from the tutorial</a:t>
            </a:r>
          </a:p>
          <a:p>
            <a:pPr lvl="1"/>
            <a:r>
              <a:rPr lang="en-US" dirty="0"/>
              <a:t>Likely only need these early on to prevent students from falling behind</a:t>
            </a:r>
          </a:p>
          <a:p>
            <a:pPr marL="0" indent="0">
              <a:buNone/>
            </a:pPr>
            <a:endParaRPr lang="en-US" dirty="0"/>
          </a:p>
        </p:txBody>
      </p:sp>
      <p:sp>
        <p:nvSpPr>
          <p:cNvPr id="4" name="Slide Number Placeholder 3">
            <a:extLst>
              <a:ext uri="{FF2B5EF4-FFF2-40B4-BE49-F238E27FC236}">
                <a16:creationId xmlns:a16="http://schemas.microsoft.com/office/drawing/2014/main" id="{0FCE78B8-0437-4AAF-83C1-20583EC69240}"/>
              </a:ext>
            </a:extLst>
          </p:cNvPr>
          <p:cNvSpPr>
            <a:spLocks noGrp="1"/>
          </p:cNvSpPr>
          <p:nvPr>
            <p:ph type="sldNum" sz="quarter" idx="12"/>
          </p:nvPr>
        </p:nvSpPr>
        <p:spPr/>
        <p:txBody>
          <a:bodyPr/>
          <a:lstStyle/>
          <a:p>
            <a:fld id="{86085797-AB24-4E99-8BDA-AEB3302E61E9}" type="slidenum">
              <a:rPr lang="en-US" smtClean="0"/>
              <a:pPr/>
              <a:t>44</a:t>
            </a:fld>
            <a:endParaRPr lang="en-US" dirty="0"/>
          </a:p>
        </p:txBody>
      </p:sp>
      <p:sp>
        <p:nvSpPr>
          <p:cNvPr id="5" name="Footer Placeholder 4">
            <a:extLst>
              <a:ext uri="{FF2B5EF4-FFF2-40B4-BE49-F238E27FC236}">
                <a16:creationId xmlns:a16="http://schemas.microsoft.com/office/drawing/2014/main" id="{14C4A225-A0E4-4D7A-8681-40AF9B9EDDA5}"/>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439570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1AC5-0773-4158-8E44-30C2E12EBA1C}"/>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EBE9FDA0-7A85-47BA-80D0-B2D9322886EB}"/>
              </a:ext>
            </a:extLst>
          </p:cNvPr>
          <p:cNvSpPr>
            <a:spLocks noGrp="1"/>
          </p:cNvSpPr>
          <p:nvPr>
            <p:ph idx="1"/>
          </p:nvPr>
        </p:nvSpPr>
        <p:spPr/>
        <p:txBody>
          <a:bodyPr>
            <a:normAutofit lnSpcReduction="10000"/>
          </a:bodyPr>
          <a:lstStyle/>
          <a:p>
            <a:r>
              <a:rPr lang="en-US" dirty="0">
                <a:hlinkClick r:id="rId2"/>
              </a:rPr>
              <a:t>https://rstudio.github.io/learnr/</a:t>
            </a:r>
            <a:r>
              <a:rPr lang="en-US" dirty="0"/>
              <a:t> - A nice, clear manual for using learnr</a:t>
            </a:r>
          </a:p>
          <a:p>
            <a:r>
              <a:rPr lang="en-US" dirty="0">
                <a:hlinkClick r:id="rId3"/>
              </a:rPr>
              <a:t>https://github.com/chrisaberson/</a:t>
            </a:r>
            <a:r>
              <a:rPr lang="en-US" dirty="0"/>
              <a:t> - my GitHub. Please feel free to take my work and adapt it if that lessens your workload in any way! </a:t>
            </a:r>
          </a:p>
          <a:p>
            <a:r>
              <a:rPr lang="en-US" dirty="0">
                <a:hlinkClick r:id="rId4"/>
              </a:rPr>
              <a:t>https://github.com/profandyfield/adventr</a:t>
            </a:r>
            <a:r>
              <a:rPr lang="en-US" dirty="0"/>
              <a:t> - Andy Field wrote learnr materials to accompany one of his statistics texts. Several very good tutorials to mine for content</a:t>
            </a:r>
          </a:p>
          <a:p>
            <a:r>
              <a:rPr lang="en-US" dirty="0">
                <a:hlinkClick r:id="rId5"/>
              </a:rPr>
              <a:t>http://r-pkgs.had.co.nz/</a:t>
            </a:r>
            <a:r>
              <a:rPr lang="en-US" dirty="0"/>
              <a:t> - Hadley Wickham’s book on writing R packages (free online version)</a:t>
            </a:r>
          </a:p>
          <a:p>
            <a:r>
              <a:rPr lang="en-US" dirty="0">
                <a:hlinkClick r:id="rId6"/>
              </a:rPr>
              <a:t>https://kbroman.org/pkg_primer/</a:t>
            </a:r>
            <a:r>
              <a:rPr lang="en-US" dirty="0"/>
              <a:t> - Another good primer on writing packages</a:t>
            </a:r>
          </a:p>
          <a:p>
            <a:endParaRPr lang="en-US" dirty="0"/>
          </a:p>
        </p:txBody>
      </p:sp>
      <p:sp>
        <p:nvSpPr>
          <p:cNvPr id="3" name="Slide Number Placeholder 2">
            <a:extLst>
              <a:ext uri="{FF2B5EF4-FFF2-40B4-BE49-F238E27FC236}">
                <a16:creationId xmlns:a16="http://schemas.microsoft.com/office/drawing/2014/main" id="{DD7F6266-768F-4EB9-877E-A1A29E75E34F}"/>
              </a:ext>
            </a:extLst>
          </p:cNvPr>
          <p:cNvSpPr>
            <a:spLocks noGrp="1"/>
          </p:cNvSpPr>
          <p:nvPr>
            <p:ph type="sldNum" sz="quarter" idx="12"/>
          </p:nvPr>
        </p:nvSpPr>
        <p:spPr/>
        <p:txBody>
          <a:bodyPr/>
          <a:lstStyle/>
          <a:p>
            <a:fld id="{86085797-AB24-4E99-8BDA-AEB3302E61E9}" type="slidenum">
              <a:rPr lang="en-US" smtClean="0"/>
              <a:pPr/>
              <a:t>45</a:t>
            </a:fld>
            <a:endParaRPr lang="en-US" dirty="0"/>
          </a:p>
        </p:txBody>
      </p:sp>
      <p:sp>
        <p:nvSpPr>
          <p:cNvPr id="4" name="Footer Placeholder 3">
            <a:extLst>
              <a:ext uri="{FF2B5EF4-FFF2-40B4-BE49-F238E27FC236}">
                <a16:creationId xmlns:a16="http://schemas.microsoft.com/office/drawing/2014/main" id="{AE9C35FC-0F01-42A1-AC0C-8B8287ACCFB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763361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F4F1-B317-4E17-BB6B-1EDE19FDAC5C}"/>
              </a:ext>
            </a:extLst>
          </p:cNvPr>
          <p:cNvSpPr>
            <a:spLocks noGrp="1"/>
          </p:cNvSpPr>
          <p:nvPr>
            <p:ph type="title"/>
          </p:nvPr>
        </p:nvSpPr>
        <p:spPr/>
        <p:txBody>
          <a:bodyPr/>
          <a:lstStyle/>
          <a:p>
            <a:pPr algn="ctr"/>
            <a:r>
              <a:rPr lang="en-US" dirty="0"/>
              <a:t>Questions, Comments, Ideas for Moving Forward?</a:t>
            </a:r>
          </a:p>
        </p:txBody>
      </p:sp>
      <p:sp>
        <p:nvSpPr>
          <p:cNvPr id="4" name="Slide Number Placeholder 3">
            <a:extLst>
              <a:ext uri="{FF2B5EF4-FFF2-40B4-BE49-F238E27FC236}">
                <a16:creationId xmlns:a16="http://schemas.microsoft.com/office/drawing/2014/main" id="{4584DAF7-9730-4936-896E-A1BB9FE41BE5}"/>
              </a:ext>
            </a:extLst>
          </p:cNvPr>
          <p:cNvSpPr>
            <a:spLocks noGrp="1"/>
          </p:cNvSpPr>
          <p:nvPr>
            <p:ph type="sldNum" sz="quarter" idx="12"/>
          </p:nvPr>
        </p:nvSpPr>
        <p:spPr/>
        <p:txBody>
          <a:bodyPr/>
          <a:lstStyle/>
          <a:p>
            <a:fld id="{86085797-AB24-4E99-8BDA-AEB3302E61E9}" type="slidenum">
              <a:rPr lang="en-US" smtClean="0"/>
              <a:pPr/>
              <a:t>46</a:t>
            </a:fld>
            <a:endParaRPr lang="en-US" dirty="0"/>
          </a:p>
        </p:txBody>
      </p:sp>
      <p:sp>
        <p:nvSpPr>
          <p:cNvPr id="3" name="Footer Placeholder 2">
            <a:extLst>
              <a:ext uri="{FF2B5EF4-FFF2-40B4-BE49-F238E27FC236}">
                <a16:creationId xmlns:a16="http://schemas.microsoft.com/office/drawing/2014/main" id="{B1FDB5A1-D04D-44D8-82BC-90181D8A2B91}"/>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48190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1242-15BB-4878-9358-3B6CFD7E05E2}"/>
              </a:ext>
            </a:extLst>
          </p:cNvPr>
          <p:cNvSpPr>
            <a:spLocks noGrp="1"/>
          </p:cNvSpPr>
          <p:nvPr>
            <p:ph type="title"/>
          </p:nvPr>
        </p:nvSpPr>
        <p:spPr/>
        <p:txBody>
          <a:bodyPr/>
          <a:lstStyle/>
          <a:p>
            <a:r>
              <a:rPr lang="en-US" dirty="0"/>
              <a:t>Template</a:t>
            </a:r>
          </a:p>
        </p:txBody>
      </p:sp>
      <p:sp>
        <p:nvSpPr>
          <p:cNvPr id="7" name="Content Placeholder 6">
            <a:extLst>
              <a:ext uri="{FF2B5EF4-FFF2-40B4-BE49-F238E27FC236}">
                <a16:creationId xmlns:a16="http://schemas.microsoft.com/office/drawing/2014/main" id="{6F08E581-D5BD-4D7D-8E75-ACE28E1D895B}"/>
              </a:ext>
            </a:extLst>
          </p:cNvPr>
          <p:cNvSpPr>
            <a:spLocks noGrp="1"/>
          </p:cNvSpPr>
          <p:nvPr>
            <p:ph idx="1"/>
          </p:nvPr>
        </p:nvSpPr>
        <p:spPr>
          <a:xfrm>
            <a:off x="838200" y="4875597"/>
            <a:ext cx="10515600" cy="1617278"/>
          </a:xfrm>
        </p:spPr>
        <p:txBody>
          <a:bodyPr>
            <a:normAutofit fontScale="92500" lnSpcReduction="10000"/>
          </a:bodyPr>
          <a:lstStyle/>
          <a:p>
            <a:r>
              <a:rPr lang="en-US" dirty="0"/>
              <a:t>Top part is the header – don’t mess with that, it is fussy</a:t>
            </a:r>
          </a:p>
          <a:p>
            <a:r>
              <a:rPr lang="en-US" dirty="0"/>
              <a:t>First code chunk loads learnr, add whatever packages you are using inside this chunk (be sure to include your package!)</a:t>
            </a:r>
          </a:p>
          <a:p>
            <a:r>
              <a:rPr lang="en-US" dirty="0"/>
              <a:t>Template includes examples of questions, exercises, etc. </a:t>
            </a:r>
          </a:p>
        </p:txBody>
      </p:sp>
      <p:pic>
        <p:nvPicPr>
          <p:cNvPr id="6" name="Picture 5">
            <a:extLst>
              <a:ext uri="{FF2B5EF4-FFF2-40B4-BE49-F238E27FC236}">
                <a16:creationId xmlns:a16="http://schemas.microsoft.com/office/drawing/2014/main" id="{8427ECB8-9FB0-4742-A6E3-F60160A2C2F0}"/>
              </a:ext>
            </a:extLst>
          </p:cNvPr>
          <p:cNvPicPr>
            <a:picLocks noChangeAspect="1"/>
          </p:cNvPicPr>
          <p:nvPr/>
        </p:nvPicPr>
        <p:blipFill>
          <a:blip r:embed="rId2"/>
          <a:stretch>
            <a:fillRect/>
          </a:stretch>
        </p:blipFill>
        <p:spPr>
          <a:xfrm>
            <a:off x="838200" y="1400877"/>
            <a:ext cx="10871942" cy="3474720"/>
          </a:xfrm>
          <a:prstGeom prst="rect">
            <a:avLst/>
          </a:prstGeom>
        </p:spPr>
      </p:pic>
      <p:sp>
        <p:nvSpPr>
          <p:cNvPr id="8" name="Slide Number Placeholder 7">
            <a:extLst>
              <a:ext uri="{FF2B5EF4-FFF2-40B4-BE49-F238E27FC236}">
                <a16:creationId xmlns:a16="http://schemas.microsoft.com/office/drawing/2014/main" id="{8D8F7B01-E531-4803-8F44-E9F4C207256C}"/>
              </a:ext>
            </a:extLst>
          </p:cNvPr>
          <p:cNvSpPr>
            <a:spLocks noGrp="1"/>
          </p:cNvSpPr>
          <p:nvPr>
            <p:ph type="sldNum" sz="quarter" idx="12"/>
          </p:nvPr>
        </p:nvSpPr>
        <p:spPr/>
        <p:txBody>
          <a:bodyPr/>
          <a:lstStyle/>
          <a:p>
            <a:fld id="{86085797-AB24-4E99-8BDA-AEB3302E61E9}" type="slidenum">
              <a:rPr lang="en-US" smtClean="0"/>
              <a:pPr/>
              <a:t>5</a:t>
            </a:fld>
            <a:endParaRPr lang="en-US" dirty="0"/>
          </a:p>
        </p:txBody>
      </p:sp>
      <p:sp>
        <p:nvSpPr>
          <p:cNvPr id="3" name="Footer Placeholder 2">
            <a:extLst>
              <a:ext uri="{FF2B5EF4-FFF2-40B4-BE49-F238E27FC236}">
                <a16:creationId xmlns:a16="http://schemas.microsoft.com/office/drawing/2014/main" id="{C3641616-BA89-444B-874B-DE363FE38A93}"/>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84308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A211-5A7F-4235-B1E3-181F01F9980C}"/>
              </a:ext>
            </a:extLst>
          </p:cNvPr>
          <p:cNvSpPr>
            <a:spLocks noGrp="1"/>
          </p:cNvSpPr>
          <p:nvPr>
            <p:ph type="title"/>
          </p:nvPr>
        </p:nvSpPr>
        <p:spPr/>
        <p:txBody>
          <a:bodyPr/>
          <a:lstStyle/>
          <a:p>
            <a:r>
              <a:rPr lang="en-US" dirty="0"/>
              <a:t>Components: Adding Pages</a:t>
            </a:r>
          </a:p>
        </p:txBody>
      </p:sp>
      <p:sp>
        <p:nvSpPr>
          <p:cNvPr id="3" name="Content Placeholder 2">
            <a:extLst>
              <a:ext uri="{FF2B5EF4-FFF2-40B4-BE49-F238E27FC236}">
                <a16:creationId xmlns:a16="http://schemas.microsoft.com/office/drawing/2014/main" id="{827FFA41-3C3E-4896-B649-4AEBA2FAFDD0}"/>
              </a:ext>
            </a:extLst>
          </p:cNvPr>
          <p:cNvSpPr>
            <a:spLocks noGrp="1"/>
          </p:cNvSpPr>
          <p:nvPr>
            <p:ph idx="1"/>
          </p:nvPr>
        </p:nvSpPr>
        <p:spPr/>
        <p:txBody>
          <a:bodyPr/>
          <a:lstStyle/>
          <a:p>
            <a:r>
              <a:rPr lang="en-US" dirty="0"/>
              <a:t>Organize logically using different pages</a:t>
            </a:r>
          </a:p>
          <a:p>
            <a:r>
              <a:rPr lang="en-US" dirty="0"/>
              <a:t>Formatting the look of the tutorial involves three different levels</a:t>
            </a:r>
          </a:p>
          <a:p>
            <a:r>
              <a:rPr lang="en-US" dirty="0"/>
              <a:t>These are noted with #</a:t>
            </a:r>
          </a:p>
          <a:p>
            <a:r>
              <a:rPr lang="en-US" dirty="0"/>
              <a:t># Title of Tutorial</a:t>
            </a:r>
          </a:p>
          <a:p>
            <a:r>
              <a:rPr lang="en-US" dirty="0"/>
              <a:t>## New Page</a:t>
            </a:r>
          </a:p>
          <a:p>
            <a:r>
              <a:rPr lang="en-US" dirty="0"/>
              <a:t>### New section within a page</a:t>
            </a:r>
          </a:p>
          <a:p>
            <a:r>
              <a:rPr lang="en-US" dirty="0"/>
              <a:t>Be sure to put a space after the #, otherwise it is read as a comment</a:t>
            </a:r>
          </a:p>
        </p:txBody>
      </p:sp>
      <p:sp>
        <p:nvSpPr>
          <p:cNvPr id="4" name="Slide Number Placeholder 3">
            <a:extLst>
              <a:ext uri="{FF2B5EF4-FFF2-40B4-BE49-F238E27FC236}">
                <a16:creationId xmlns:a16="http://schemas.microsoft.com/office/drawing/2014/main" id="{B05F656B-9678-41DD-BAEE-2AB15085C542}"/>
              </a:ext>
            </a:extLst>
          </p:cNvPr>
          <p:cNvSpPr>
            <a:spLocks noGrp="1"/>
          </p:cNvSpPr>
          <p:nvPr>
            <p:ph type="sldNum" sz="quarter" idx="12"/>
          </p:nvPr>
        </p:nvSpPr>
        <p:spPr/>
        <p:txBody>
          <a:bodyPr/>
          <a:lstStyle/>
          <a:p>
            <a:fld id="{86085797-AB24-4E99-8BDA-AEB3302E61E9}" type="slidenum">
              <a:rPr lang="en-US" smtClean="0"/>
              <a:pPr/>
              <a:t>6</a:t>
            </a:fld>
            <a:endParaRPr lang="en-US" dirty="0"/>
          </a:p>
        </p:txBody>
      </p:sp>
      <p:sp>
        <p:nvSpPr>
          <p:cNvPr id="5" name="Footer Placeholder 4">
            <a:extLst>
              <a:ext uri="{FF2B5EF4-FFF2-40B4-BE49-F238E27FC236}">
                <a16:creationId xmlns:a16="http://schemas.microsoft.com/office/drawing/2014/main" id="{9C15C9D8-062C-402A-9960-0B70312F1256}"/>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83549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6ADC-8897-4486-8604-4CD7DD77B4E4}"/>
              </a:ext>
            </a:extLst>
          </p:cNvPr>
          <p:cNvSpPr>
            <a:spLocks noGrp="1"/>
          </p:cNvSpPr>
          <p:nvPr>
            <p:ph type="title"/>
          </p:nvPr>
        </p:nvSpPr>
        <p:spPr/>
        <p:txBody>
          <a:bodyPr/>
          <a:lstStyle/>
          <a:p>
            <a:r>
              <a:rPr lang="en-US" dirty="0"/>
              <a:t>Examples: Adding Pages</a:t>
            </a:r>
          </a:p>
        </p:txBody>
      </p:sp>
      <p:pic>
        <p:nvPicPr>
          <p:cNvPr id="4" name="Picture 3">
            <a:extLst>
              <a:ext uri="{FF2B5EF4-FFF2-40B4-BE49-F238E27FC236}">
                <a16:creationId xmlns:a16="http://schemas.microsoft.com/office/drawing/2014/main" id="{82F934DB-AC1C-42A7-9703-93EDCDEE8791}"/>
              </a:ext>
            </a:extLst>
          </p:cNvPr>
          <p:cNvPicPr>
            <a:picLocks noChangeAspect="1"/>
          </p:cNvPicPr>
          <p:nvPr/>
        </p:nvPicPr>
        <p:blipFill>
          <a:blip r:embed="rId2"/>
          <a:stretch>
            <a:fillRect/>
          </a:stretch>
        </p:blipFill>
        <p:spPr>
          <a:xfrm>
            <a:off x="904459" y="1914525"/>
            <a:ext cx="9704140" cy="4754880"/>
          </a:xfrm>
          <a:prstGeom prst="rect">
            <a:avLst/>
          </a:prstGeom>
        </p:spPr>
      </p:pic>
      <p:sp>
        <p:nvSpPr>
          <p:cNvPr id="3" name="Slide Number Placeholder 2">
            <a:extLst>
              <a:ext uri="{FF2B5EF4-FFF2-40B4-BE49-F238E27FC236}">
                <a16:creationId xmlns:a16="http://schemas.microsoft.com/office/drawing/2014/main" id="{4CDCC230-4562-42A7-8FEA-8A4950802971}"/>
              </a:ext>
            </a:extLst>
          </p:cNvPr>
          <p:cNvSpPr>
            <a:spLocks noGrp="1"/>
          </p:cNvSpPr>
          <p:nvPr>
            <p:ph type="sldNum" sz="quarter" idx="12"/>
          </p:nvPr>
        </p:nvSpPr>
        <p:spPr/>
        <p:txBody>
          <a:bodyPr/>
          <a:lstStyle/>
          <a:p>
            <a:fld id="{86085797-AB24-4E99-8BDA-AEB3302E61E9}" type="slidenum">
              <a:rPr lang="en-US" smtClean="0"/>
              <a:pPr/>
              <a:t>7</a:t>
            </a:fld>
            <a:endParaRPr lang="en-US" dirty="0"/>
          </a:p>
        </p:txBody>
      </p:sp>
      <p:sp>
        <p:nvSpPr>
          <p:cNvPr id="5" name="Footer Placeholder 4">
            <a:extLst>
              <a:ext uri="{FF2B5EF4-FFF2-40B4-BE49-F238E27FC236}">
                <a16:creationId xmlns:a16="http://schemas.microsoft.com/office/drawing/2014/main" id="{0DFB94E7-45E7-44BD-A3ED-9567E9A8C557}"/>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14375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4B97-F4CA-46F6-B887-7BCC09810918}"/>
              </a:ext>
            </a:extLst>
          </p:cNvPr>
          <p:cNvSpPr>
            <a:spLocks noGrp="1"/>
          </p:cNvSpPr>
          <p:nvPr>
            <p:ph type="title"/>
          </p:nvPr>
        </p:nvSpPr>
        <p:spPr/>
        <p:txBody>
          <a:bodyPr/>
          <a:lstStyle/>
          <a:p>
            <a:r>
              <a:rPr lang="en-US" dirty="0"/>
              <a:t>Components: Videos</a:t>
            </a:r>
          </a:p>
        </p:txBody>
      </p:sp>
      <p:sp>
        <p:nvSpPr>
          <p:cNvPr id="3" name="Content Placeholder 2">
            <a:extLst>
              <a:ext uri="{FF2B5EF4-FFF2-40B4-BE49-F238E27FC236}">
                <a16:creationId xmlns:a16="http://schemas.microsoft.com/office/drawing/2014/main" id="{9CBC2331-5441-450D-BF35-5B3815CE9F7F}"/>
              </a:ext>
            </a:extLst>
          </p:cNvPr>
          <p:cNvSpPr>
            <a:spLocks noGrp="1"/>
          </p:cNvSpPr>
          <p:nvPr>
            <p:ph idx="1"/>
          </p:nvPr>
        </p:nvSpPr>
        <p:spPr>
          <a:xfrm>
            <a:off x="838200" y="1825625"/>
            <a:ext cx="10515600" cy="1765714"/>
          </a:xfrm>
        </p:spPr>
        <p:txBody>
          <a:bodyPr/>
          <a:lstStyle/>
          <a:p>
            <a:r>
              <a:rPr lang="en-US" dirty="0"/>
              <a:t>Adding video is simple. All you need is a web link</a:t>
            </a:r>
          </a:p>
          <a:p>
            <a:r>
              <a:rPr lang="en-US" dirty="0"/>
              <a:t>This will run in an window inside the tutorial</a:t>
            </a:r>
          </a:p>
          <a:p>
            <a:r>
              <a:rPr lang="en-US" dirty="0"/>
              <a:t>I am working on keeping videos about 5-10 minutes long</a:t>
            </a:r>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BD0373E8-9010-46AC-B614-E88EB6CE39A2}"/>
              </a:ext>
            </a:extLst>
          </p:cNvPr>
          <p:cNvPicPr>
            <a:picLocks noChangeAspect="1"/>
          </p:cNvPicPr>
          <p:nvPr/>
        </p:nvPicPr>
        <p:blipFill>
          <a:blip r:embed="rId2"/>
          <a:stretch>
            <a:fillRect/>
          </a:stretch>
        </p:blipFill>
        <p:spPr>
          <a:xfrm>
            <a:off x="838200" y="4716876"/>
            <a:ext cx="10218420" cy="1371600"/>
          </a:xfrm>
          <a:prstGeom prst="rect">
            <a:avLst/>
          </a:prstGeom>
        </p:spPr>
      </p:pic>
      <p:sp>
        <p:nvSpPr>
          <p:cNvPr id="5" name="Slide Number Placeholder 4">
            <a:extLst>
              <a:ext uri="{FF2B5EF4-FFF2-40B4-BE49-F238E27FC236}">
                <a16:creationId xmlns:a16="http://schemas.microsoft.com/office/drawing/2014/main" id="{81052C5D-275F-41D9-8B60-EAC96B232F9E}"/>
              </a:ext>
            </a:extLst>
          </p:cNvPr>
          <p:cNvSpPr>
            <a:spLocks noGrp="1"/>
          </p:cNvSpPr>
          <p:nvPr>
            <p:ph type="sldNum" sz="quarter" idx="12"/>
          </p:nvPr>
        </p:nvSpPr>
        <p:spPr/>
        <p:txBody>
          <a:bodyPr/>
          <a:lstStyle/>
          <a:p>
            <a:fld id="{86085797-AB24-4E99-8BDA-AEB3302E61E9}" type="slidenum">
              <a:rPr lang="en-US" smtClean="0"/>
              <a:pPr/>
              <a:t>8</a:t>
            </a:fld>
            <a:endParaRPr lang="en-US" dirty="0"/>
          </a:p>
        </p:txBody>
      </p:sp>
      <p:sp>
        <p:nvSpPr>
          <p:cNvPr id="6" name="Footer Placeholder 5">
            <a:extLst>
              <a:ext uri="{FF2B5EF4-FFF2-40B4-BE49-F238E27FC236}">
                <a16:creationId xmlns:a16="http://schemas.microsoft.com/office/drawing/2014/main" id="{DACE49CE-1415-4601-A175-80BF74C4A6B0}"/>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24863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4B97-F4CA-46F6-B887-7BCC09810918}"/>
              </a:ext>
            </a:extLst>
          </p:cNvPr>
          <p:cNvSpPr>
            <a:spLocks noGrp="1"/>
          </p:cNvSpPr>
          <p:nvPr>
            <p:ph type="title"/>
          </p:nvPr>
        </p:nvSpPr>
        <p:spPr/>
        <p:txBody>
          <a:bodyPr/>
          <a:lstStyle/>
          <a:p>
            <a:r>
              <a:rPr lang="en-US" dirty="0"/>
              <a:t>Components: Images</a:t>
            </a:r>
          </a:p>
        </p:txBody>
      </p:sp>
      <p:sp>
        <p:nvSpPr>
          <p:cNvPr id="3" name="Content Placeholder 2">
            <a:extLst>
              <a:ext uri="{FF2B5EF4-FFF2-40B4-BE49-F238E27FC236}">
                <a16:creationId xmlns:a16="http://schemas.microsoft.com/office/drawing/2014/main" id="{9CBC2331-5441-450D-BF35-5B3815CE9F7F}"/>
              </a:ext>
            </a:extLst>
          </p:cNvPr>
          <p:cNvSpPr>
            <a:spLocks noGrp="1"/>
          </p:cNvSpPr>
          <p:nvPr>
            <p:ph idx="1"/>
          </p:nvPr>
        </p:nvSpPr>
        <p:spPr>
          <a:xfrm>
            <a:off x="838200" y="1825625"/>
            <a:ext cx="10515600" cy="1765714"/>
          </a:xfrm>
        </p:spPr>
        <p:txBody>
          <a:bodyPr/>
          <a:lstStyle/>
          <a:p>
            <a:r>
              <a:rPr lang="en-US" dirty="0"/>
              <a:t>Just like a video</a:t>
            </a:r>
          </a:p>
          <a:p>
            <a:endParaRPr lang="en-US" dirty="0"/>
          </a:p>
          <a:p>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81052C5D-275F-41D9-8B60-EAC96B232F9E}"/>
              </a:ext>
            </a:extLst>
          </p:cNvPr>
          <p:cNvSpPr>
            <a:spLocks noGrp="1"/>
          </p:cNvSpPr>
          <p:nvPr>
            <p:ph type="sldNum" sz="quarter" idx="12"/>
          </p:nvPr>
        </p:nvSpPr>
        <p:spPr/>
        <p:txBody>
          <a:bodyPr/>
          <a:lstStyle/>
          <a:p>
            <a:fld id="{86085797-AB24-4E99-8BDA-AEB3302E61E9}" type="slidenum">
              <a:rPr lang="en-US" smtClean="0"/>
              <a:pPr/>
              <a:t>9</a:t>
            </a:fld>
            <a:endParaRPr lang="en-US" dirty="0"/>
          </a:p>
        </p:txBody>
      </p:sp>
      <p:pic>
        <p:nvPicPr>
          <p:cNvPr id="7" name="Picture 6">
            <a:extLst>
              <a:ext uri="{FF2B5EF4-FFF2-40B4-BE49-F238E27FC236}">
                <a16:creationId xmlns:a16="http://schemas.microsoft.com/office/drawing/2014/main" id="{4255711C-C15F-4080-AE0C-26C02477D9FA}"/>
              </a:ext>
            </a:extLst>
          </p:cNvPr>
          <p:cNvPicPr>
            <a:picLocks noChangeAspect="1"/>
          </p:cNvPicPr>
          <p:nvPr/>
        </p:nvPicPr>
        <p:blipFill>
          <a:blip r:embed="rId2"/>
          <a:stretch>
            <a:fillRect/>
          </a:stretch>
        </p:blipFill>
        <p:spPr>
          <a:xfrm>
            <a:off x="838200" y="2698750"/>
            <a:ext cx="5105665" cy="3657600"/>
          </a:xfrm>
          <a:prstGeom prst="rect">
            <a:avLst/>
          </a:prstGeom>
        </p:spPr>
      </p:pic>
      <p:sp>
        <p:nvSpPr>
          <p:cNvPr id="4" name="Footer Placeholder 3">
            <a:extLst>
              <a:ext uri="{FF2B5EF4-FFF2-40B4-BE49-F238E27FC236}">
                <a16:creationId xmlns:a16="http://schemas.microsoft.com/office/drawing/2014/main" id="{437021E3-6D4E-4FB7-9BC6-771B57BF4CC0}"/>
              </a:ext>
            </a:extLst>
          </p:cNvPr>
          <p:cNvSpPr>
            <a:spLocks noGrp="1"/>
          </p:cNvSpPr>
          <p:nvPr>
            <p:ph type="ftr" sz="quarter" idx="11"/>
          </p:nvPr>
        </p:nvSpPr>
        <p:spPr/>
        <p:txBody>
          <a:bodyPr/>
          <a:lstStyle/>
          <a:p>
            <a:r>
              <a:rPr lang="en-US"/>
              <a:t>https://github.com/chrisaberson/IntroStatsTutorials</a:t>
            </a:r>
            <a:endParaRPr lang="en-US" dirty="0"/>
          </a:p>
        </p:txBody>
      </p:sp>
    </p:spTree>
    <p:extLst>
      <p:ext uri="{BB962C8B-B14F-4D97-AF65-F5344CB8AC3E}">
        <p14:creationId xmlns:p14="http://schemas.microsoft.com/office/powerpoint/2010/main" val="31558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12255</TotalTime>
  <Words>3636</Words>
  <Application>Microsoft Office PowerPoint</Application>
  <PresentationFormat>Widescreen</PresentationFormat>
  <Paragraphs>392</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Times New Roman</vt:lpstr>
      <vt:lpstr>Office Theme</vt:lpstr>
      <vt:lpstr>Building Interactive Tutorials with learnr</vt:lpstr>
      <vt:lpstr>Overview</vt:lpstr>
      <vt:lpstr>learnr</vt:lpstr>
      <vt:lpstr>Getting Started</vt:lpstr>
      <vt:lpstr>Template</vt:lpstr>
      <vt:lpstr>Components: Adding Pages</vt:lpstr>
      <vt:lpstr>Examples: Adding Pages</vt:lpstr>
      <vt:lpstr>Components: Videos</vt:lpstr>
      <vt:lpstr>Components: Images</vt:lpstr>
      <vt:lpstr>Components: Quizzes</vt:lpstr>
      <vt:lpstr>Example: Quizzes</vt:lpstr>
      <vt:lpstr>Troubleshooting Quizzes</vt:lpstr>
      <vt:lpstr>Adding text</vt:lpstr>
      <vt:lpstr>Adding equations</vt:lpstr>
      <vt:lpstr>Examples on the left, render to the right</vt:lpstr>
      <vt:lpstr>Running Code</vt:lpstr>
      <vt:lpstr>Running Code: Code Chunks (basic markdown)</vt:lpstr>
      <vt:lpstr>Creating exercises</vt:lpstr>
      <vt:lpstr>Exercise Rendered </vt:lpstr>
      <vt:lpstr>Tips regarding exercises</vt:lpstr>
      <vt:lpstr>Advanced: Shiny Apps</vt:lpstr>
      <vt:lpstr>Including External Shiny Apps</vt:lpstr>
      <vt:lpstr>Useful Shiny Repositories</vt:lpstr>
      <vt:lpstr>Packaging your tutorial</vt:lpstr>
      <vt:lpstr>Making a Package </vt:lpstr>
      <vt:lpstr>Making a Package (cont.)</vt:lpstr>
      <vt:lpstr>Directory Structure</vt:lpstr>
      <vt:lpstr>Making a Package (cont.)</vt:lpstr>
      <vt:lpstr>Making a Package (data.R)</vt:lpstr>
      <vt:lpstr>Making a Package (packagename.R)</vt:lpstr>
      <vt:lpstr>Try to build your package</vt:lpstr>
      <vt:lpstr>Making a Package (DESCRIPTION)</vt:lpstr>
      <vt:lpstr>DESCRIPTION file content</vt:lpstr>
      <vt:lpstr>Making a Package (NAMESPACE)</vt:lpstr>
      <vt:lpstr>What the NAMESPACE should look like</vt:lpstr>
      <vt:lpstr>Package Distribution</vt:lpstr>
      <vt:lpstr>Build Source Package</vt:lpstr>
      <vt:lpstr>Student Installation of Source Files</vt:lpstr>
      <vt:lpstr>GitHub</vt:lpstr>
      <vt:lpstr>GitHub (cont.)</vt:lpstr>
      <vt:lpstr>Best Practices (I think)</vt:lpstr>
      <vt:lpstr>New RStudio learnr Features</vt:lpstr>
      <vt:lpstr>Troubleshooting Student Installation Issues</vt:lpstr>
      <vt:lpstr>Troubleshooting Student Installation Issues (cont.)</vt:lpstr>
      <vt:lpstr>Resources</vt:lpstr>
      <vt:lpstr>Questions, Comments, Ideas for 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Aberson</dc:creator>
  <cp:lastModifiedBy>Christopher L Aberson</cp:lastModifiedBy>
  <cp:revision>61</cp:revision>
  <dcterms:created xsi:type="dcterms:W3CDTF">2020-06-09T19:07:28Z</dcterms:created>
  <dcterms:modified xsi:type="dcterms:W3CDTF">2020-06-26T16:22:53Z</dcterms:modified>
</cp:coreProperties>
</file>