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5143500" type="screen16x9"/>
  <p:notesSz cx="6858000" cy="9144000"/>
  <p:embeddedFontLst>
    <p:embeddedFont>
      <p:font typeface="Maven Pro" pitchFamily="2" charset="77"/>
      <p:regular r:id="rId15"/>
      <p:bold r:id="rId16"/>
    </p:embeddedFont>
    <p:embeddedFont>
      <p:font typeface="Maven Pro Medium" pitchFamily="2" charset="77"/>
      <p:regular r:id="rId17"/>
      <p:bold r:id="rId18"/>
    </p:embeddedFont>
    <p:embeddedFont>
      <p:font typeface="Maven Pro SemiBold" pitchFamily="2" charset="77"/>
      <p:regular r:id="rId19"/>
      <p:bold r:id="rId20"/>
    </p:embeddedFont>
    <p:embeddedFont>
      <p:font typeface="Nunito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8c18e969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8c18e969e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>
          <a:extLst>
            <a:ext uri="{FF2B5EF4-FFF2-40B4-BE49-F238E27FC236}">
              <a16:creationId xmlns:a16="http://schemas.microsoft.com/office/drawing/2014/main" id="{B39C6217-FB7B-794A-99DA-432E0003D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8c18e969e_0_288:notes">
            <a:extLst>
              <a:ext uri="{FF2B5EF4-FFF2-40B4-BE49-F238E27FC236}">
                <a16:creationId xmlns:a16="http://schemas.microsoft.com/office/drawing/2014/main" id="{EBB70D6D-694E-AA2D-0D6E-93E399F23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8c18e969e_0_288:notes">
            <a:extLst>
              <a:ext uri="{FF2B5EF4-FFF2-40B4-BE49-F238E27FC236}">
                <a16:creationId xmlns:a16="http://schemas.microsoft.com/office/drawing/2014/main" id="{8263ABA8-EE50-9167-6802-A940F94F80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42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8c18e969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08c18e969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8c18e969e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8c18e969e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8c18e969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8c18e969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8c18e969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8c18e969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8c18e969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8c18e969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8c18e969e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8c18e969e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8c18e969e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8c18e969e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8c18e969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8c18e969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8c18e969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8c18e969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rgbClr val="07376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6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i.giphy.com/media/v1.Y2lkPTc5MGI3NjExYmwwZXZwc2xtajIxZTV4ZTV1ZXg5NGRqOXF5ZTYxa3Z2NnJ3aWZucyZlcD12MV9pbnRlcm5hbF9naWZfYnlfaWQmY3Q9Zw/MN62N54XsHSM/giphy.gi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hfa.gov/data/hpi/datasets" TargetMode="External"/><Relationship Id="rId7" Type="http://schemas.openxmlformats.org/officeDocument/2006/relationships/hyperlink" Target="https://apps.bea.gov/api/data?&amp;UserID=%7BKEY%7D&amp;method=GetData&amp;datasetname=Regional&amp;TableName=CAINC30&amp;LineCode=240&amp;Year=ALL&amp;GeoFips=COUNTY&amp;ResultFormat=js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pps.bea.gov/api/data?&amp;UserID=%7BKEY%7D&amp;method=GetData&amp;datasetname=Regional&amp;TableName=CAINC1&amp;LineCode=1&amp;Year=ALL&amp;GeoFips=COUNTY&amp;ResultFormat=json" TargetMode="External"/><Relationship Id="rId5" Type="http://schemas.openxmlformats.org/officeDocument/2006/relationships/hyperlink" Target="https://www.aoml.noaa.gov/hrd/hurdat/UShurrs_detailed.html" TargetMode="External"/><Relationship Id="rId4" Type="http://schemas.openxmlformats.org/officeDocument/2006/relationships/hyperlink" Target="https://www.ncei.noaa.gov/access/billions/dcmi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5723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-49800" y="4413425"/>
            <a:ext cx="44169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How Hurricanes Affect Local Economies</a:t>
            </a:r>
            <a:endParaRPr sz="1500"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490200" y="4687200"/>
            <a:ext cx="26538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The Dream Team</a:t>
            </a:r>
            <a:endParaRPr sz="1200"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Chris, Brandon, Anna &amp; Brunia</a:t>
            </a:r>
            <a:endParaRPr sz="1200"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5950" y="3830225"/>
            <a:ext cx="3650358" cy="6677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FE2F3"/>
                  </a:solidFill>
                  <a:prstDash val="dot"/>
                  <a:round/>
                  <a:headEnd type="none" w="sm" len="sm"/>
                  <a:tailEnd type="none" w="sm" len="sm"/>
                </a:ln>
                <a:solidFill>
                  <a:srgbClr val="9FC5E8"/>
                </a:solidFill>
                <a:latin typeface="Maven Pro;800"/>
              </a:rPr>
              <a:t>Storm Surge</a:t>
            </a:r>
          </a:p>
        </p:txBody>
      </p:sp>
      <p:sp>
        <p:nvSpPr>
          <p:cNvPr id="281" name="Google Shape;281;p13"/>
          <p:cNvSpPr/>
          <p:nvPr/>
        </p:nvSpPr>
        <p:spPr>
          <a:xfrm>
            <a:off x="0" y="5021625"/>
            <a:ext cx="2007600" cy="135600"/>
          </a:xfrm>
          <a:prstGeom prst="rect">
            <a:avLst/>
          </a:prstGeom>
          <a:solidFill>
            <a:srgbClr val="1327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GIF Image</a:t>
            </a:r>
            <a:endParaRPr sz="400">
              <a:solidFill>
                <a:srgbClr val="CFE2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/>
        </p:nvSpPr>
        <p:spPr>
          <a:xfrm>
            <a:off x="392675" y="337375"/>
            <a:ext cx="6553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Next Steps:</a:t>
            </a:r>
            <a:endParaRPr sz="20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483925" y="1042525"/>
            <a:ext cx="5400600" cy="3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r>
              <a:rPr lang="en" sz="13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Retrieve data from more years ahead and before.</a:t>
            </a:r>
            <a:endParaRPr lang="en-US" sz="13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endParaRPr lang="en-US" sz="13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r>
              <a:rPr lang="en" sz="13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Assess how much federal funding went to affect areas.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endParaRPr sz="13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r>
              <a:rPr lang="en" sz="13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Get a better overall picture of the economy.</a:t>
            </a:r>
            <a:endParaRPr sz="13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>
          <a:extLst>
            <a:ext uri="{FF2B5EF4-FFF2-40B4-BE49-F238E27FC236}">
              <a16:creationId xmlns:a16="http://schemas.microsoft.com/office/drawing/2014/main" id="{7D420730-9393-24C6-1649-5FFBD01A4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>
            <a:extLst>
              <a:ext uri="{FF2B5EF4-FFF2-40B4-BE49-F238E27FC236}">
                <a16:creationId xmlns:a16="http://schemas.microsoft.com/office/drawing/2014/main" id="{58218AAE-73A6-90BA-06B9-BB7FA9EC6129}"/>
              </a:ext>
            </a:extLst>
          </p:cNvPr>
          <p:cNvSpPr txBox="1"/>
          <p:nvPr/>
        </p:nvSpPr>
        <p:spPr>
          <a:xfrm>
            <a:off x="392675" y="337375"/>
            <a:ext cx="6553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References:</a:t>
            </a:r>
            <a:endParaRPr sz="20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5" name="Google Shape;345;p22">
            <a:extLst>
              <a:ext uri="{FF2B5EF4-FFF2-40B4-BE49-F238E27FC236}">
                <a16:creationId xmlns:a16="http://schemas.microsoft.com/office/drawing/2014/main" id="{E0E30E81-7EED-B067-9FF6-40F6D979E711}"/>
              </a:ext>
            </a:extLst>
          </p:cNvPr>
          <p:cNvSpPr txBox="1"/>
          <p:nvPr/>
        </p:nvSpPr>
        <p:spPr>
          <a:xfrm>
            <a:off x="483925" y="1042525"/>
            <a:ext cx="7960360" cy="3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FHFA Housing Price Index data: </a:t>
            </a:r>
            <a:r>
              <a:rPr lang="en-US" sz="1400" u="sng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https://www.fhfa.gov/data/hpi/datasets</a:t>
            </a:r>
            <a:endParaRPr lang="en-US" sz="14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Hurricanes by costliness: </a:t>
            </a:r>
            <a:r>
              <a:rPr lang="en-US" sz="1400" u="sng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https://www.ncei.noaa.gov/access/billions/dcmi.pdf</a:t>
            </a:r>
            <a:endParaRPr lang="en-US" sz="14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List of US hurricane landfalls: </a:t>
            </a:r>
            <a:r>
              <a:rPr lang="en-US" sz="1400" u="sng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https://www.aoml.noaa.gov/hrd/hurdat/UShurrs_detailed.html</a:t>
            </a:r>
            <a:endParaRPr lang="en-US" sz="14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Bureau of Economic Analysis: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Chart for per capita income for every County 1980-2023: </a:t>
            </a:r>
            <a:r>
              <a:rPr lang="en-US" sz="1400" u="sng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https://apps.bea.gov/api/data?&amp;UserID={KEY}&amp;method=GetData&amp;datasetname=Regional&amp;TableName=CAINC1&amp;LineCode=1&amp;Year=ALL&amp;GeoFips=COUNTY&amp;ResultFormat=json</a:t>
            </a:r>
            <a:endParaRPr lang="en-US" sz="14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Chart for total jobs for every county 1980-2023: </a:t>
            </a:r>
            <a:r>
              <a:rPr lang="en-US" sz="1400" u="sng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https://apps.bea.gov/api/data?&amp;UserID={KEY}&amp;method=GetData&amp;datasetname=Regional&amp;TableName=CAINC30&amp;LineCode=240&amp;Year=ALL&amp;GeoFips=COUNTY&amp;ResultFormat=json</a:t>
            </a:r>
            <a:r>
              <a:rPr lang="en-US" sz="14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endParaRPr sz="13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403014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/>
        </p:nvSpPr>
        <p:spPr>
          <a:xfrm>
            <a:off x="1379875" y="453500"/>
            <a:ext cx="6022800" cy="17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END</a:t>
            </a:r>
            <a:endParaRPr sz="20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Any Questions?</a:t>
            </a:r>
            <a:endParaRPr sz="20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 idx="4294967295"/>
          </p:nvPr>
        </p:nvSpPr>
        <p:spPr>
          <a:xfrm>
            <a:off x="464525" y="290109"/>
            <a:ext cx="5857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>
                <a:solidFill>
                  <a:schemeClr val="lt1"/>
                </a:solidFill>
              </a:rPr>
              <a:t>Executive Summary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0" y="1017650"/>
            <a:ext cx="7593600" cy="4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Industry: </a:t>
            </a: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Environmental Science and Real Estate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Project Goal:</a:t>
            </a: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Determine the impact that hurricanes have on local economies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Questions: </a:t>
            </a:r>
            <a:endParaRPr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Which areas are most affected by hurricanes?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How are home prices affected?</a:t>
            </a:r>
          </a:p>
          <a:p>
            <a:pPr marL="285750" lvl="1" indent="-285750"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How are jobs and income affected?</a:t>
            </a:r>
          </a:p>
          <a:p>
            <a:pPr marL="285750" lvl="1" indent="-285750">
              <a:buFontTx/>
              <a:buChar char="-"/>
            </a:pP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Hypothesis:</a:t>
            </a: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Southern states with warmer climates receive more hurricane landfalls.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Hurricane strikes likely increase the cost of homeownership, though not permanently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Hurricanes likely result in a temporary increase in jobs and income.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850" y="-401000"/>
            <a:ext cx="2700500" cy="27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/>
        </p:nvSpPr>
        <p:spPr>
          <a:xfrm>
            <a:off x="602833" y="270304"/>
            <a:ext cx="38658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Sources</a:t>
            </a:r>
            <a:endParaRPr sz="20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102325" y="918075"/>
            <a:ext cx="6114000" cy="3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was sourced from: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Federal Housing Finance Agency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Maven Pro"/>
              <a:ea typeface="Nunito"/>
              <a:cs typeface="Nunito"/>
              <a:sym typeface="Maven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chemeClr val="lt1"/>
                </a:solidFill>
                <a:latin typeface="Maven Pro"/>
                <a:ea typeface="Nunito"/>
                <a:cs typeface="Nunito"/>
                <a:sym typeface="Maven Pro"/>
              </a:rPr>
              <a:t>The National Hurricane Center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200" dirty="0">
              <a:solidFill>
                <a:schemeClr val="lt1"/>
              </a:solidFill>
              <a:latin typeface="Maven Pro"/>
              <a:ea typeface="Nunito"/>
              <a:cs typeface="Nunito"/>
              <a:sym typeface="Maven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chemeClr val="lt1"/>
                </a:solidFill>
                <a:latin typeface="Maven Pro"/>
                <a:ea typeface="Nunito"/>
                <a:cs typeface="Nunito"/>
                <a:sym typeface="Maven Pro"/>
              </a:rPr>
              <a:t>The National Oceanic and Atmospheric Administration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200" dirty="0">
              <a:solidFill>
                <a:schemeClr val="lt1"/>
              </a:solidFill>
              <a:latin typeface="Maven Pro"/>
              <a:ea typeface="Nunito"/>
              <a:cs typeface="Nunito"/>
              <a:sym typeface="Maven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chemeClr val="lt1"/>
                </a:solidFill>
                <a:latin typeface="Maven Pro"/>
                <a:ea typeface="Nunito"/>
                <a:cs typeface="Nunito"/>
                <a:sym typeface="Maven Pro"/>
              </a:rPr>
              <a:t>The Bureau of Economic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200" dirty="0">
              <a:solidFill>
                <a:schemeClr val="lt1"/>
              </a:solidFill>
              <a:latin typeface="Maven Pro"/>
              <a:ea typeface="Nunito"/>
              <a:cs typeface="Nunito"/>
              <a:sym typeface="Maven Pr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3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88025" y="129900"/>
            <a:ext cx="87849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Which states are most affected by hurricanes?</a:t>
            </a:r>
            <a:endParaRPr sz="2800" dirty="0"/>
          </a:p>
        </p:txBody>
      </p:sp>
      <p:sp>
        <p:nvSpPr>
          <p:cNvPr id="301" name="Google Shape;301;p16"/>
          <p:cNvSpPr txBox="1"/>
          <p:nvPr/>
        </p:nvSpPr>
        <p:spPr>
          <a:xfrm>
            <a:off x="523175" y="3911375"/>
            <a:ext cx="38577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Image: Escri Imagery of Hurricane landfall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B14349FF-3DC6-834D-F2AB-FB58C82C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5" y="685800"/>
            <a:ext cx="4406366" cy="3225575"/>
          </a:xfrm>
          <a:prstGeom prst="rect">
            <a:avLst/>
          </a:prstGeom>
        </p:spPr>
      </p:pic>
      <p:pic>
        <p:nvPicPr>
          <p:cNvPr id="5" name="Picture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B6A4B02C-4307-F3A0-CB6B-8FF29911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25" y="685800"/>
            <a:ext cx="4300767" cy="3225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259814" y="137899"/>
            <a:ext cx="8959500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How are housing price indexes (HPI) affected by hurricanes?</a:t>
            </a:r>
            <a:endParaRPr sz="3000" dirty="0"/>
          </a:p>
        </p:txBody>
      </p:sp>
      <p:cxnSp>
        <p:nvCxnSpPr>
          <p:cNvPr id="309" name="Google Shape;309;p17"/>
          <p:cNvCxnSpPr/>
          <p:nvPr/>
        </p:nvCxnSpPr>
        <p:spPr>
          <a:xfrm rot="-5400000" flipH="1">
            <a:off x="6768075" y="316675"/>
            <a:ext cx="2638200" cy="203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473" y="2868500"/>
            <a:ext cx="1475449" cy="14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of a graph showing the change of the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9D775AB-91A6-64D0-4B03-1EDB3918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14" y="652636"/>
            <a:ext cx="4347110" cy="3260332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21C88D-1455-E5D5-1704-66EF06196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538" y="636800"/>
            <a:ext cx="4142630" cy="23014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/>
        </p:nvSpPr>
        <p:spPr>
          <a:xfrm>
            <a:off x="246490" y="66350"/>
            <a:ext cx="68992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Comparing state and national standards</a:t>
            </a:r>
            <a:endParaRPr sz="18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650" y="2651950"/>
            <a:ext cx="1607950" cy="16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63B50B8A-D982-50AD-C1DC-BE49DDAB4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077" y="630088"/>
            <a:ext cx="4418347" cy="3313760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8B574C0-B580-6AD4-9025-744D62D93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5" y="630088"/>
            <a:ext cx="4264446" cy="18940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238635" y="119982"/>
            <a:ext cx="883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How is income affected?</a:t>
            </a:r>
            <a:endParaRPr sz="1800" dirty="0"/>
          </a:p>
        </p:txBody>
      </p:sp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D999781-F49B-6047-22E8-A937F8F1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1" y="722263"/>
            <a:ext cx="4284844" cy="3213633"/>
          </a:xfrm>
          <a:prstGeom prst="rect">
            <a:avLst/>
          </a:prstGeom>
        </p:spPr>
      </p:pic>
      <p:pic>
        <p:nvPicPr>
          <p:cNvPr id="5" name="Picture 4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4F9E45CA-2F5A-CE66-717B-6DA2D6372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985" y="722263"/>
            <a:ext cx="4284844" cy="32136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270787" y="153156"/>
            <a:ext cx="5475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How are jobs affected?</a:t>
            </a:r>
            <a:endParaRPr sz="1800" dirty="0"/>
          </a:p>
        </p:txBody>
      </p:sp>
      <p:pic>
        <p:nvPicPr>
          <p:cNvPr id="3" name="Picture 2" descr="A graph of a graph showing the amount of jobs in the united states&#10;&#10;Description automatically generated">
            <a:extLst>
              <a:ext uri="{FF2B5EF4-FFF2-40B4-BE49-F238E27FC236}">
                <a16:creationId xmlns:a16="http://schemas.microsoft.com/office/drawing/2014/main" id="{5943669F-B2C9-7AD7-0690-7E4E190E7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25" y="715824"/>
            <a:ext cx="4301656" cy="3226243"/>
          </a:xfrm>
          <a:prstGeom prst="rect">
            <a:avLst/>
          </a:prstGeom>
        </p:spPr>
      </p:pic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DB781C1-5208-0E44-B983-1EE9455A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119" y="715824"/>
            <a:ext cx="4301656" cy="3226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204700" y="150964"/>
            <a:ext cx="5857800" cy="675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Analysis Findings/Conclusions</a:t>
            </a:r>
            <a:endParaRPr sz="2000" dirty="0"/>
          </a:p>
        </p:txBody>
      </p:sp>
      <p:sp>
        <p:nvSpPr>
          <p:cNvPr id="339" name="Google Shape;339;p21"/>
          <p:cNvSpPr txBox="1"/>
          <p:nvPr/>
        </p:nvSpPr>
        <p:spPr>
          <a:xfrm>
            <a:off x="902790" y="1194600"/>
            <a:ext cx="5268000" cy="27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r>
              <a:rPr lang="en-US" sz="13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Florida gets the majority of hurricane strikes in the US at 27%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endParaRPr lang="en-US" sz="13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r>
              <a:rPr lang="en-US" sz="13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Hurricanes cause the cost of housing to rise for the immediate years following the event, but it balances out after a few years.</a:t>
            </a:r>
            <a:endParaRPr sz="13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endParaRPr lang="en" sz="13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r>
              <a:rPr lang="en" sz="13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Income is only slightly affected by hurricanes; only a 1-1.5% difference is observed between the county and the nation.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endParaRPr lang="en" sz="13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❖"/>
            </a:pPr>
            <a:r>
              <a:rPr lang="en" sz="13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Jobs increase in the aftermath of a hurricane, but this also balances out after a few years. </a:t>
            </a:r>
            <a:endParaRPr sz="13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465</Words>
  <Application>Microsoft Macintosh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Maven Pro SemiBold</vt:lpstr>
      <vt:lpstr>Nunito</vt:lpstr>
      <vt:lpstr>Maven Pro</vt:lpstr>
      <vt:lpstr>Maven Pro;800</vt:lpstr>
      <vt:lpstr>Maven Pro Medium</vt:lpstr>
      <vt:lpstr>Momentum</vt:lpstr>
      <vt:lpstr>PowerPoint Presentation</vt:lpstr>
      <vt:lpstr>Executive Summary</vt:lpstr>
      <vt:lpstr>PowerPoint Presentation</vt:lpstr>
      <vt:lpstr>Which states are most affected by hurricanes?</vt:lpstr>
      <vt:lpstr>How are housing price indexes (HPI) affected by hurricanes?</vt:lpstr>
      <vt:lpstr>PowerPoint Presentation</vt:lpstr>
      <vt:lpstr>How is income affected?</vt:lpstr>
      <vt:lpstr>How are jobs affected?</vt:lpstr>
      <vt:lpstr>Data Analysis Findings/Conclusions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 Adams</cp:lastModifiedBy>
  <cp:revision>6</cp:revision>
  <dcterms:modified xsi:type="dcterms:W3CDTF">2024-10-07T16:43:18Z</dcterms:modified>
</cp:coreProperties>
</file>