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69" r:id="rId4"/>
    <p:sldId id="258" r:id="rId5"/>
    <p:sldId id="259" r:id="rId6"/>
    <p:sldId id="266" r:id="rId7"/>
    <p:sldId id="264" r:id="rId8"/>
    <p:sldId id="267" r:id="rId9"/>
    <p:sldId id="265" r:id="rId10"/>
    <p:sldId id="271" r:id="rId11"/>
    <p:sldId id="262" r:id="rId12"/>
    <p:sldId id="272" r:id="rId13"/>
    <p:sldId id="276" r:id="rId14"/>
    <p:sldId id="273" r:id="rId15"/>
    <p:sldId id="274" r:id="rId16"/>
    <p:sldId id="275" r:id="rId17"/>
    <p:sldId id="278" r:id="rId18"/>
    <p:sldId id="279" r:id="rId19"/>
    <p:sldId id="280" r:id="rId20"/>
    <p:sldId id="282" r:id="rId21"/>
    <p:sldId id="283" r:id="rId22"/>
    <p:sldId id="284" r:id="rId23"/>
    <p:sldId id="285" r:id="rId24"/>
    <p:sldId id="27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771615-EDDB-439C-B15A-43980DAC78FC}" type="datetimeFigureOut">
              <a:rPr lang="en-US" smtClean="0"/>
              <a:t>5/29/2019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C0B665-D9B2-42A9-898E-C9E96F077165}" type="slidenum">
              <a:rPr lang="en-US" smtClean="0"/>
              <a:t>‹#›</a:t>
            </a:fld>
            <a:endParaRPr lang="en-US"/>
          </a:p>
        </p:txBody>
      </p:sp>
    </p:spTree>
    <p:extLst>
      <p:ext uri="{BB962C8B-B14F-4D97-AF65-F5344CB8AC3E}">
        <p14:creationId xmlns:p14="http://schemas.microsoft.com/office/powerpoint/2010/main" val="351045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C0B665-D9B2-42A9-898E-C9E96F077165}" type="slidenum">
              <a:rPr lang="en-US" smtClean="0"/>
              <a:t>24</a:t>
            </a:fld>
            <a:endParaRPr lang="en-US"/>
          </a:p>
        </p:txBody>
      </p:sp>
    </p:spTree>
    <p:extLst>
      <p:ext uri="{BB962C8B-B14F-4D97-AF65-F5344CB8AC3E}">
        <p14:creationId xmlns:p14="http://schemas.microsoft.com/office/powerpoint/2010/main" val="825968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348092-9F3B-4B9F-A273-D919E15F132E}" type="datetime1">
              <a:rPr lang="en-US" smtClean="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A5A7DF-2A02-43B6-8208-68B1815DD097}" type="datetime1">
              <a:rPr lang="en-US" smtClean="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30E2F36-27A2-452D-BE51-1F8323B96AD6}" type="datetime1">
              <a:rPr lang="en-US" smtClean="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E77E679-94D1-4D22-8803-A4D584C8481F}" type="datetime1">
              <a:rPr lang="en-US" smtClean="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49FDEB-74D5-4B91-94CE-07FD27E22904}" type="datetime1">
              <a:rPr lang="en-US" smtClean="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8957B00-999F-4E6F-8994-FA339F59F599}" type="datetime1">
              <a:rPr lang="en-US" smtClean="0"/>
              <a:t>5/29/2019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4DD51B3-CD01-45E4-8120-D87249E92B09}" type="datetime1">
              <a:rPr lang="en-US" smtClean="0"/>
              <a:t>5/29/2019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8FE8B5-33BC-41E7-BE68-4CDD19FF7148}" type="datetime1">
              <a:rPr lang="en-US" smtClean="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1A04D3-3EEF-4A8B-95A9-8DA567684C25}" type="datetime1">
              <a:rPr lang="en-US" smtClean="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C377942-4AF0-4C7B-BAA4-C1AF735A7914}" type="datetime1">
              <a:rPr lang="en-US" smtClean="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C9500C-1A2B-4086-8C01-98425C9540D7}" type="datetime1">
              <a:rPr lang="en-US" smtClean="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2428B1-FE3A-4A8E-AE9A-75707D69FBFD}" type="datetime1">
              <a:rPr lang="en-US" smtClean="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B4F4BA-F056-4B0B-BD4C-08C7C084CECF}" type="datetime1">
              <a:rPr lang="en-US" smtClean="0"/>
              <a:t>5/29/2019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29D49AB-44D3-4197-BEB4-07A1A030B6C1}" type="datetime1">
              <a:rPr lang="en-US" smtClean="0"/>
              <a:t>5/29/2019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686D1F-BA72-4908-9C33-4F84AEF5529F}" type="datetime1">
              <a:rPr lang="en-US" smtClean="0"/>
              <a:t>5/29/2019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3D0AFCF-AC84-43D9-8378-26B5ECE0ED8B}" type="datetime1">
              <a:rPr lang="en-US" smtClean="0"/>
              <a:t>5/29/2019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805E92-2310-4FB2-850D-D0B5FE49A523}" type="datetime1">
              <a:rPr lang="en-US" smtClean="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913759A-78A0-4294-A11E-D240883FA44F}" type="datetime1">
              <a:rPr lang="en-US" smtClean="0"/>
              <a:t>5/29/2019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6825" y="2458192"/>
            <a:ext cx="10375986" cy="2101933"/>
          </a:xfrm>
        </p:spPr>
        <p:txBody>
          <a:bodyPr/>
          <a:lstStyle/>
          <a:p>
            <a:r>
              <a:rPr lang="en-US" dirty="0"/>
              <a:t>PROJECT TITLE:</a:t>
            </a:r>
            <a:br>
              <a:rPr lang="en-US" dirty="0"/>
            </a:br>
            <a:r>
              <a:rPr lang="en-US" dirty="0"/>
              <a:t>            CYBER SCHOOL</a:t>
            </a:r>
          </a:p>
        </p:txBody>
      </p:sp>
      <p:sp>
        <p:nvSpPr>
          <p:cNvPr id="3" name="Subtitle 2"/>
          <p:cNvSpPr>
            <a:spLocks noGrp="1"/>
          </p:cNvSpPr>
          <p:nvPr>
            <p:ph type="subTitle"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24166768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B09F-5882-423F-BED2-3D79EFCB1DA0}"/>
              </a:ext>
            </a:extLst>
          </p:cNvPr>
          <p:cNvSpPr>
            <a:spLocks noGrp="1"/>
          </p:cNvSpPr>
          <p:nvPr>
            <p:ph type="title"/>
          </p:nvPr>
        </p:nvSpPr>
        <p:spPr/>
        <p:txBody>
          <a:bodyPr/>
          <a:lstStyle/>
          <a:p>
            <a:r>
              <a:rPr lang="en-US" dirty="0"/>
              <a:t>Cont..</a:t>
            </a:r>
            <a:endParaRPr lang="x-none" dirty="0"/>
          </a:p>
        </p:txBody>
      </p:sp>
      <p:sp>
        <p:nvSpPr>
          <p:cNvPr id="3" name="Content Placeholder 2">
            <a:extLst>
              <a:ext uri="{FF2B5EF4-FFF2-40B4-BE49-F238E27FC236}">
                <a16:creationId xmlns:a16="http://schemas.microsoft.com/office/drawing/2014/main" id="{42026F23-A8B9-48D1-9EBB-B053ADF685A8}"/>
              </a:ext>
            </a:extLst>
          </p:cNvPr>
          <p:cNvSpPr>
            <a:spLocks noGrp="1"/>
          </p:cNvSpPr>
          <p:nvPr>
            <p:ph idx="1"/>
          </p:nvPr>
        </p:nvSpPr>
        <p:spPr>
          <a:xfrm>
            <a:off x="1104293" y="1606687"/>
            <a:ext cx="8946541" cy="4665325"/>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use case has three components</a:t>
            </a:r>
            <a:r>
              <a:rPr lang="en-US" sz="2400" dirty="0" smtClean="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use case</a:t>
            </a:r>
            <a:r>
              <a:rPr lang="en-US" sz="2400" dirty="0">
                <a:latin typeface="Times New Roman" panose="02020603050405020304" pitchFamily="18" charset="0"/>
                <a:cs typeface="Times New Roman" panose="02020603050405020304" pitchFamily="18" charset="0"/>
              </a:rPr>
              <a:t> task referred to as the use case that represents a feature needed in a software system.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actor(s) </a:t>
            </a:r>
            <a:r>
              <a:rPr lang="en-US" sz="2400" dirty="0">
                <a:latin typeface="Times New Roman" panose="02020603050405020304" pitchFamily="18" charset="0"/>
                <a:cs typeface="Times New Roman" panose="02020603050405020304" pitchFamily="18" charset="0"/>
              </a:rPr>
              <a:t>who trigger the use case to </a:t>
            </a:r>
            <a:r>
              <a:rPr lang="en-US" sz="2400" dirty="0" smtClean="0">
                <a:latin typeface="Times New Roman" panose="02020603050405020304" pitchFamily="18" charset="0"/>
                <a:cs typeface="Times New Roman" panose="02020603050405020304" pitchFamily="18" charset="0"/>
              </a:rPr>
              <a:t>activate.</a:t>
            </a:r>
            <a:endParaRPr lang="en-US" sz="2400" b="1"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communication</a:t>
            </a:r>
            <a:r>
              <a:rPr lang="en-US" sz="2400" dirty="0">
                <a:latin typeface="Times New Roman" panose="02020603050405020304" pitchFamily="18" charset="0"/>
                <a:cs typeface="Times New Roman" panose="02020603050405020304" pitchFamily="18" charset="0"/>
              </a:rPr>
              <a:t> line to show how the actors communicate with the use case.</a:t>
            </a:r>
          </a:p>
          <a:p>
            <a:pPr marL="0" indent="0">
              <a:buNone/>
            </a:pPr>
            <a:endParaRPr lang="x-none" sz="2400" dirty="0"/>
          </a:p>
        </p:txBody>
      </p:sp>
      <p:sp>
        <p:nvSpPr>
          <p:cNvPr id="4" name="Slide Number Placeholder 3">
            <a:extLst>
              <a:ext uri="{FF2B5EF4-FFF2-40B4-BE49-F238E27FC236}">
                <a16:creationId xmlns:a16="http://schemas.microsoft.com/office/drawing/2014/main" id="{70F66E9B-A78C-4F5C-9EE5-4D683AE393C4}"/>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022458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9259"/>
          </a:xfrm>
        </p:spPr>
        <p:txBody>
          <a:bodyPr/>
          <a:lstStyle/>
          <a:p>
            <a:r>
              <a:rPr lang="en-US" dirty="0" smtClean="0"/>
              <a:t>Cont..</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11</a:t>
            </a:fld>
            <a:endParaRPr lang="en-US" dirty="0"/>
          </a:p>
        </p:txBody>
      </p:sp>
      <p:pic>
        <p:nvPicPr>
          <p:cNvPr id="7" name="Content Placeholder 6"/>
          <p:cNvPicPr>
            <a:picLocks noGrp="1"/>
          </p:cNvPicPr>
          <p:nvPr>
            <p:ph idx="1"/>
          </p:nvPr>
        </p:nvPicPr>
        <p:blipFill>
          <a:blip r:embed="rId2"/>
          <a:stretch>
            <a:fillRect/>
          </a:stretch>
        </p:blipFill>
        <p:spPr>
          <a:xfrm>
            <a:off x="2897747" y="960385"/>
            <a:ext cx="6529587" cy="5594961"/>
          </a:xfrm>
          <a:prstGeom prst="rect">
            <a:avLst/>
          </a:prstGeom>
        </p:spPr>
      </p:pic>
    </p:spTree>
    <p:extLst>
      <p:ext uri="{BB962C8B-B14F-4D97-AF65-F5344CB8AC3E}">
        <p14:creationId xmlns:p14="http://schemas.microsoft.com/office/powerpoint/2010/main" val="843513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291" y="363151"/>
            <a:ext cx="9404723" cy="1400530"/>
          </a:xfrm>
        </p:spPr>
        <p:txBody>
          <a:bodyPr/>
          <a:lstStyle/>
          <a:p>
            <a:r>
              <a:rPr lang="en-US" dirty="0" smtClean="0"/>
              <a:t>ARCHITECTURE DIAGRAM</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12</a:t>
            </a:fld>
            <a:endParaRPr lang="en-US" dirty="0"/>
          </a:p>
        </p:txBody>
      </p:sp>
      <p:sp>
        <p:nvSpPr>
          <p:cNvPr id="3" name="Content Placeholder 2"/>
          <p:cNvSpPr>
            <a:spLocks noGrp="1"/>
          </p:cNvSpPr>
          <p:nvPr>
            <p:ph idx="1"/>
          </p:nvPr>
        </p:nvSpPr>
        <p:spPr>
          <a:xfrm>
            <a:off x="1232100" y="2117312"/>
            <a:ext cx="8946541" cy="4195481"/>
          </a:xfrm>
        </p:spPr>
        <p:txBody>
          <a:bodyPr>
            <a:normAutofit/>
          </a:bodyPr>
          <a:lstStyle/>
          <a:p>
            <a:r>
              <a:rPr lang="en-US" sz="2400" b="1" dirty="0" smtClean="0">
                <a:latin typeface="Times New Roman" panose="02020603050405020304" pitchFamily="18" charset="0"/>
                <a:cs typeface="Times New Roman" panose="02020603050405020304" pitchFamily="18" charset="0"/>
              </a:rPr>
              <a:t>Architecture</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is the conceptual structure and logical organization of a computer or computer based system. In our system architecture is all about interface of which the interface consist of about us, contact, courses, blog and home page, registration part and login.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56886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13</a:t>
            </a:fld>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7858" y="1565887"/>
            <a:ext cx="9367211" cy="4680703"/>
          </a:xfrm>
        </p:spPr>
      </p:pic>
    </p:spTree>
    <p:extLst>
      <p:ext uri="{BB962C8B-B14F-4D97-AF65-F5344CB8AC3E}">
        <p14:creationId xmlns:p14="http://schemas.microsoft.com/office/powerpoint/2010/main" val="27474610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3050336"/>
          </a:xfrm>
        </p:spPr>
        <p:txBody>
          <a:bodyPr/>
          <a:lstStyle/>
          <a:p>
            <a:r>
              <a:rPr lang="en-US" dirty="0" smtClean="0"/>
              <a:t>ACTIVITY DIAGRAM</a:t>
            </a:r>
            <a:br>
              <a:rPr lang="en-US" dirty="0" smtClean="0"/>
            </a:b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n this page  new user  is required to fill a given form in order to interact with the system and accessing the courses.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9713" y="2601532"/>
            <a:ext cx="5344733" cy="3865809"/>
          </a:xfrm>
        </p:spPr>
      </p:pic>
      <p:sp>
        <p:nvSpPr>
          <p:cNvPr id="4" name="Slide Number Placeholder 3"/>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27516089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2329671"/>
          </a:xfrm>
        </p:spPr>
        <p:txBody>
          <a:bodyPr/>
          <a:lstStyle/>
          <a:p>
            <a:r>
              <a:rPr lang="en-US" dirty="0" smtClean="0"/>
              <a:t>Cont..</a:t>
            </a:r>
            <a:br>
              <a:rPr lang="en-US" dirty="0" smtClean="0"/>
            </a:br>
            <a:r>
              <a:rPr lang="en-US" dirty="0"/>
              <a:t/>
            </a:r>
            <a:br>
              <a:rPr lang="en-US" dirty="0"/>
            </a:br>
            <a:r>
              <a:rPr lang="en-US" sz="2400" dirty="0" smtClean="0">
                <a:latin typeface="Times New Roman" panose="02020603050405020304" pitchFamily="18" charset="0"/>
                <a:cs typeface="Times New Roman" panose="02020603050405020304" pitchFamily="18" charset="0"/>
              </a:rPr>
              <a:t>After the user has already registered when he or she want to use the system at another time does not need to register he or she has to login.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3433" y="3013473"/>
            <a:ext cx="5898919" cy="3676912"/>
          </a:xfrm>
        </p:spPr>
      </p:pic>
      <p:sp>
        <p:nvSpPr>
          <p:cNvPr id="4" name="Slide Number Placeholder 3"/>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8115125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2068413"/>
          </a:xfrm>
        </p:spPr>
        <p:txBody>
          <a:bodyPr/>
          <a:lstStyle/>
          <a:p>
            <a:r>
              <a:rPr lang="en-US" dirty="0" smtClean="0"/>
              <a:t>Cont..</a:t>
            </a:r>
            <a:br>
              <a:rPr lang="en-US" dirty="0" smtClean="0"/>
            </a:br>
            <a:r>
              <a:rPr lang="en-US" dirty="0" smtClean="0"/>
              <a:t/>
            </a:r>
            <a:br>
              <a:rPr lang="en-US" dirty="0" smtClean="0"/>
            </a:br>
            <a:r>
              <a:rPr lang="en-US" sz="2400" dirty="0" smtClean="0">
                <a:latin typeface="Times New Roman" panose="02020603050405020304" pitchFamily="18" charset="0"/>
                <a:cs typeface="Times New Roman" panose="02020603050405020304" pitchFamily="18" charset="0"/>
              </a:rPr>
              <a:t>For user to get new update and information has to subscribe.</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16</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941" y="2873829"/>
            <a:ext cx="7240300" cy="3030581"/>
          </a:xfrm>
          <a:prstGeom prst="rect">
            <a:avLst/>
          </a:prstGeom>
        </p:spPr>
      </p:pic>
    </p:spTree>
    <p:extLst>
      <p:ext uri="{BB962C8B-B14F-4D97-AF65-F5344CB8AC3E}">
        <p14:creationId xmlns:p14="http://schemas.microsoft.com/office/powerpoint/2010/main" val="33480283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br>
              <a:rPr lang="en-US" dirty="0" smtClean="0"/>
            </a:br>
            <a:r>
              <a:rPr lang="en-US" dirty="0" smtClean="0"/>
              <a:t/>
            </a:r>
            <a:br>
              <a:rPr lang="en-US" dirty="0" smtClean="0"/>
            </a:br>
            <a:r>
              <a:rPr lang="en-US" sz="2400" dirty="0" smtClean="0">
                <a:latin typeface="Times New Roman" panose="02020603050405020304" pitchFamily="18" charset="0"/>
                <a:cs typeface="Times New Roman" panose="02020603050405020304" pitchFamily="18" charset="0"/>
              </a:rPr>
              <a:t>Search area helps the user to search for material contained in the system for easy access.</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17</a:t>
            </a:fld>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493" y="3742113"/>
            <a:ext cx="6106377" cy="790685"/>
          </a:xfrm>
        </p:spPr>
      </p:pic>
    </p:spTree>
    <p:extLst>
      <p:ext uri="{BB962C8B-B14F-4D97-AF65-F5344CB8AC3E}">
        <p14:creationId xmlns:p14="http://schemas.microsoft.com/office/powerpoint/2010/main" val="35458914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ENTINTY RELATIONSHIP DIAGRAM</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ERD</a:t>
            </a:r>
          </a:p>
          <a:p>
            <a:pPr marL="0" indent="0">
              <a:buNone/>
            </a:pPr>
            <a:r>
              <a:rPr lang="en-US" sz="2400" dirty="0">
                <a:latin typeface="Times New Roman" panose="02020603050405020304" pitchFamily="18" charset="0"/>
                <a:cs typeface="Times New Roman" panose="02020603050405020304" pitchFamily="18" charset="0"/>
              </a:rPr>
              <a:t> </a:t>
            </a: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Entity Relationship (ER) Diagram–A detailed, logical representation of the entities, associations and data elements for an organization or </a:t>
            </a:r>
            <a:r>
              <a:rPr lang="en-US" sz="2400" dirty="0" smtClean="0">
                <a:solidFill>
                  <a:schemeClr val="tx1">
                    <a:lumMod val="85000"/>
                    <a:lumOff val="15000"/>
                  </a:schemeClr>
                </a:solidFill>
                <a:latin typeface="Times New Roman" panose="02020603050405020304" pitchFamily="18" charset="0"/>
                <a:cs typeface="Times New Roman" panose="02020603050405020304" pitchFamily="18" charset="0"/>
              </a:rPr>
              <a:t>business</a:t>
            </a:r>
          </a:p>
          <a:p>
            <a:pPr marL="0" indent="0">
              <a:buNone/>
            </a:pPr>
            <a:r>
              <a:rPr lang="en-US" sz="2400" dirty="0" smtClean="0">
                <a:latin typeface="Times New Roman" panose="02020603050405020304" pitchFamily="18" charset="0"/>
                <a:cs typeface="Times New Roman" panose="02020603050405020304" pitchFamily="18" charset="0"/>
              </a:rPr>
              <a:t>Entities involves in our system are:</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solidFill>
                  <a:schemeClr val="tx1">
                    <a:lumMod val="85000"/>
                    <a:lumOff val="15000"/>
                  </a:schemeClr>
                </a:solidFill>
                <a:latin typeface="Times New Roman" panose="02020603050405020304" pitchFamily="18" charset="0"/>
                <a:cs typeface="Times New Roman" panose="02020603050405020304" pitchFamily="18" charset="0"/>
              </a:rPr>
              <a:t> users</a:t>
            </a:r>
          </a:p>
          <a:p>
            <a:pPr>
              <a:buFont typeface="Wingdings" panose="05000000000000000000" pitchFamily="2" charset="2"/>
              <a:buChar char="Ø"/>
            </a:pPr>
            <a:r>
              <a:rPr lang="en-US" sz="2400" dirty="0" smtClean="0">
                <a:solidFill>
                  <a:schemeClr val="tx1">
                    <a:lumMod val="85000"/>
                    <a:lumOff val="15000"/>
                  </a:schemeClr>
                </a:solidFill>
                <a:latin typeface="Times New Roman" panose="02020603050405020304" pitchFamily="18" charset="0"/>
                <a:cs typeface="Times New Roman" panose="02020603050405020304" pitchFamily="18" charset="0"/>
              </a:rPr>
              <a:t>Admin</a:t>
            </a:r>
          </a:p>
          <a:p>
            <a:pPr>
              <a:buFont typeface="Wingdings" panose="05000000000000000000" pitchFamily="2" charset="2"/>
              <a:buChar char="Ø"/>
            </a:pPr>
            <a:r>
              <a:rPr lang="en-US" sz="2400" dirty="0" smtClean="0">
                <a:solidFill>
                  <a:schemeClr val="tx1">
                    <a:lumMod val="85000"/>
                    <a:lumOff val="15000"/>
                  </a:schemeClr>
                </a:solidFill>
                <a:latin typeface="Times New Roman" panose="02020603050405020304" pitchFamily="18" charset="0"/>
                <a:cs typeface="Times New Roman" panose="02020603050405020304" pitchFamily="18" charset="0"/>
              </a:rPr>
              <a:t>Expert</a:t>
            </a:r>
          </a:p>
          <a:p>
            <a:pPr marL="0" indent="0">
              <a:buNone/>
            </a:pPr>
            <a:endParaRPr lang="en-US" sz="24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7120202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br>
              <a:rPr lang="en-US" dirty="0" smtClean="0"/>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Both users and experts can ask questions and provide answers.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7278" y="1996225"/>
            <a:ext cx="9425261" cy="4040993"/>
          </a:xfrm>
        </p:spPr>
      </p:pic>
      <p:sp>
        <p:nvSpPr>
          <p:cNvPr id="4" name="Slide Number Placeholder 3"/>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13521698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One of the only platforms joining the complete world together is the cyber space. Further, with the increasing technology there are numerous crimes committed through it on a daily basis. To deal with such delinquents there is an immediate need for all organizations, whether private or public to have developed a strong and secured cyber security.</a:t>
            </a:r>
          </a:p>
          <a:p>
            <a:r>
              <a:rPr lang="en-US" sz="2400" dirty="0">
                <a:latin typeface="Times New Roman" panose="02020603050405020304" pitchFamily="18" charset="0"/>
                <a:cs typeface="Times New Roman" panose="02020603050405020304" pitchFamily="18" charset="0"/>
              </a:rPr>
              <a:t>And therefore arises, the need of hiring professionals in cyber forensics, biometrics, cyber laws, ethical hacking, cyber security management, etc. </a:t>
            </a:r>
          </a:p>
        </p:txBody>
      </p:sp>
      <p:sp>
        <p:nvSpPr>
          <p:cNvPr id="4" name="Slide Number Placeholder 3"/>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2777452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br>
              <a:rPr lang="en-US" dirty="0" smtClean="0"/>
            </a:br>
            <a:r>
              <a:rPr lang="en-US" dirty="0" smtClean="0"/>
              <a:t/>
            </a:r>
            <a:br>
              <a:rPr lang="en-US" dirty="0" smtClean="0"/>
            </a:br>
            <a:r>
              <a:rPr lang="en-US" sz="2400" dirty="0" smtClean="0">
                <a:latin typeface="Times New Roman" panose="02020603050405020304" pitchFamily="18" charset="0"/>
                <a:cs typeface="Times New Roman" panose="02020603050405020304" pitchFamily="18" charset="0"/>
              </a:rPr>
              <a:t>Admin can add new users to the system</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2266681"/>
            <a:ext cx="9966081" cy="3979572"/>
          </a:xfrm>
        </p:spPr>
      </p:pic>
      <p:sp>
        <p:nvSpPr>
          <p:cNvPr id="4" name="Slide Number Placeholder 3"/>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33107035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br>
              <a:rPr lang="en-US" dirty="0" smtClean="0"/>
            </a:br>
            <a:r>
              <a:rPr lang="en-US" dirty="0"/>
              <a:t/>
            </a:r>
            <a:br>
              <a:rPr lang="en-US" dirty="0"/>
            </a:br>
            <a:r>
              <a:rPr lang="en-US" sz="2400" dirty="0" smtClean="0">
                <a:latin typeface="Times New Roman" panose="02020603050405020304" pitchFamily="18" charset="0"/>
                <a:cs typeface="Times New Roman" panose="02020603050405020304" pitchFamily="18" charset="0"/>
              </a:rPr>
              <a:t>Admin can add new experts to the system.</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2149462"/>
            <a:ext cx="10148552" cy="4225580"/>
          </a:xfrm>
        </p:spPr>
      </p:pic>
      <p:sp>
        <p:nvSpPr>
          <p:cNvPr id="4" name="Slide Number Placeholder 3"/>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22160372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70020"/>
          </a:xfrm>
        </p:spPr>
        <p:txBody>
          <a:bodyPr/>
          <a:lstStyle/>
          <a:p>
            <a:r>
              <a:rPr lang="en-US" dirty="0" smtClean="0"/>
              <a:t>Cont..</a:t>
            </a:r>
            <a:br>
              <a:rPr lang="en-US" dirty="0" smtClean="0"/>
            </a:br>
            <a:r>
              <a:rPr lang="en-US" dirty="0" smtClean="0"/>
              <a:t/>
            </a:r>
            <a:br>
              <a:rPr lang="en-US" dirty="0" smtClean="0"/>
            </a:br>
            <a:r>
              <a:rPr lang="en-US" sz="2400" dirty="0" smtClean="0">
                <a:latin typeface="Times New Roman" panose="02020603050405020304" pitchFamily="18" charset="0"/>
                <a:cs typeface="Times New Roman" panose="02020603050405020304" pitchFamily="18" charset="0"/>
              </a:rPr>
              <a:t>Admin can view the comments written by users and expert but they can not notice ,but users and expert can view their comment.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6675" y="2485622"/>
            <a:ext cx="9105363" cy="4372377"/>
          </a:xfrm>
        </p:spPr>
      </p:pic>
      <p:sp>
        <p:nvSpPr>
          <p:cNvPr id="4" name="Slide Number Placeholder 3"/>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28314190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br>
              <a:rPr lang="en-US" dirty="0" smtClean="0"/>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Admin can delete the comment written by users.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8490" y="2021984"/>
            <a:ext cx="10200068" cy="4322310"/>
          </a:xfrm>
        </p:spPr>
      </p:pic>
      <p:sp>
        <p:nvSpPr>
          <p:cNvPr id="4" name="Slide Number Placeholder 3"/>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2798203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6190" y="2400271"/>
            <a:ext cx="5920944" cy="1400530"/>
          </a:xfrm>
        </p:spPr>
        <p:txBody>
          <a:bodyPr/>
          <a:lstStyle/>
          <a:p>
            <a:r>
              <a:rPr lang="en-US" sz="7200" i="1" dirty="0">
                <a:latin typeface="Times New Roman" panose="02020603050405020304" pitchFamily="18" charset="0"/>
                <a:cs typeface="Times New Roman" panose="02020603050405020304" pitchFamily="18" charset="0"/>
              </a:rPr>
              <a:t>THE END</a:t>
            </a:r>
          </a:p>
        </p:txBody>
      </p:sp>
      <p:sp>
        <p:nvSpPr>
          <p:cNvPr id="3" name="Content Placeholder 2"/>
          <p:cNvSpPr>
            <a:spLocks noGrp="1"/>
          </p:cNvSpPr>
          <p:nvPr>
            <p:ph idx="1"/>
          </p:nvPr>
        </p:nvSpPr>
        <p:spPr>
          <a:xfrm>
            <a:off x="6195347" y="3931429"/>
            <a:ext cx="4551822" cy="1186835"/>
          </a:xfrm>
        </p:spPr>
        <p:txBody>
          <a:bodyPr>
            <a:normAutofit/>
          </a:bodyPr>
          <a:lstStyle/>
          <a:p>
            <a:pPr marL="0" indent="0">
              <a:buNone/>
            </a:pPr>
            <a:r>
              <a:rPr lang="en-US" sz="4400" i="1" dirty="0">
                <a:latin typeface="Times New Roman" panose="02020603050405020304" pitchFamily="18" charset="0"/>
                <a:cs typeface="Times New Roman" panose="02020603050405020304" pitchFamily="18" charset="0"/>
              </a:rPr>
              <a:t>THANK YOU</a:t>
            </a:r>
          </a:p>
        </p:txBody>
      </p:sp>
      <p:sp>
        <p:nvSpPr>
          <p:cNvPr id="4" name="Slide Number Placeholder 3"/>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3368146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a:xfrm>
            <a:off x="1103312" y="1615044"/>
            <a:ext cx="10087427" cy="4633355"/>
          </a:xfrm>
        </p:spPr>
        <p:txBody>
          <a:bodyPr>
            <a:noAutofit/>
          </a:bodyPr>
          <a:lstStyle/>
          <a:p>
            <a:r>
              <a:rPr lang="en-US" sz="2400" dirty="0">
                <a:latin typeface="Times New Roman" panose="02020603050405020304" pitchFamily="18" charset="0"/>
                <a:cs typeface="Times New Roman" panose="02020603050405020304" pitchFamily="18" charset="0"/>
              </a:rPr>
              <a:t>Since the cyber space is a common platform which can be accessed by anyone from anywhere in the world, the scope of cyber school will equally spread throughout the world. Like in any other course, one may choose to either do some course in Cyber in School additional to your main graduation or specialization after it through forum. Either way it’s one of most rewarding fields since in the current scenario there is a huge demand for professionals in various fields of cyber security. There are various institutes throughout the world that offer various full time or online courses in fields of cyber security.</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Cyber School is a very vast field with numerous sub divisions therefore one has a huge number of options to choose from; each of which further widens the scope of one’s knowledge and career prospects.</a:t>
            </a:r>
          </a:p>
        </p:txBody>
      </p:sp>
      <p:sp>
        <p:nvSpPr>
          <p:cNvPr id="4" name="Slide Number Placeholder 3"/>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255263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a:xfrm>
            <a:off x="1405999" y="2124169"/>
            <a:ext cx="8946541" cy="4195481"/>
          </a:xfrm>
        </p:spPr>
        <p:txBody>
          <a:bodyPr>
            <a:normAutofit/>
          </a:bodyPr>
          <a:lstStyle/>
          <a:p>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As discussed in the introduction chapter, the number of attacks on network connected hosts has increased over the last several years, making security of networks an increasingly important problem  due to lack of knowledge on how of prevention themselves from cyber crime that has prone to maliciousness and disdain of security practices that result in compromise or destruction of information, or disruption of services to other insiders and carelessness in the use of information system and/or the protection of company information.</a:t>
            </a:r>
          </a:p>
        </p:txBody>
      </p:sp>
      <p:sp>
        <p:nvSpPr>
          <p:cNvPr id="4" name="Slide Number Placeholder 3"/>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087136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    Main Objective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main purpose of our project is to develop a system that will provide knowledge about computer security to all individuals who are interested in security of their personal information, business information, and provide means to reduce the all cybercrimes threats and effects to all individuals.</a:t>
            </a:r>
          </a:p>
        </p:txBody>
      </p:sp>
      <p:sp>
        <p:nvSpPr>
          <p:cNvPr id="4" name="Slide Number Placeholder 3"/>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12077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Specific Objectives		</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The process of development will go through;</a:t>
            </a:r>
          </a:p>
          <a:p>
            <a:pPr lvl="0"/>
            <a:r>
              <a:rPr lang="en-GB" sz="2400" dirty="0">
                <a:latin typeface="Times New Roman" panose="02020603050405020304" pitchFamily="18" charset="0"/>
                <a:cs typeface="Times New Roman" panose="02020603050405020304" pitchFamily="18" charset="0"/>
              </a:rPr>
              <a:t>Gather information on how to create our system according to system functionalities identified.</a:t>
            </a:r>
            <a:endParaRPr lang="en-US" sz="2400" dirty="0">
              <a:latin typeface="Times New Roman" panose="02020603050405020304" pitchFamily="18" charset="0"/>
              <a:cs typeface="Times New Roman" panose="02020603050405020304" pitchFamily="18" charset="0"/>
            </a:endParaRPr>
          </a:p>
          <a:p>
            <a:pPr lvl="0"/>
            <a:r>
              <a:rPr lang="en-GB" sz="2400" dirty="0">
                <a:latin typeface="Times New Roman" panose="02020603050405020304" pitchFamily="18" charset="0"/>
                <a:cs typeface="Times New Roman" panose="02020603050405020304" pitchFamily="18" charset="0"/>
              </a:rPr>
              <a:t>Design system modules.</a:t>
            </a:r>
            <a:endParaRPr lang="en-US" sz="2400" dirty="0">
              <a:latin typeface="Times New Roman" panose="02020603050405020304" pitchFamily="18" charset="0"/>
              <a:cs typeface="Times New Roman" panose="02020603050405020304" pitchFamily="18" charset="0"/>
            </a:endParaRPr>
          </a:p>
          <a:p>
            <a:pPr lvl="0"/>
            <a:r>
              <a:rPr lang="en-GB" sz="2400" dirty="0">
                <a:latin typeface="Times New Roman" panose="02020603050405020304" pitchFamily="18" charset="0"/>
                <a:cs typeface="Times New Roman" panose="02020603050405020304" pitchFamily="18" charset="0"/>
              </a:rPr>
              <a:t>Implement of the system.</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426799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a:t>
            </a:r>
            <a:endParaRPr lang="en-US" dirty="0"/>
          </a:p>
        </p:txBody>
      </p:sp>
      <p:sp>
        <p:nvSpPr>
          <p:cNvPr id="3" name="Content Placeholder 2"/>
          <p:cNvSpPr>
            <a:spLocks noGrp="1"/>
          </p:cNvSpPr>
          <p:nvPr>
            <p:ph idx="1"/>
          </p:nvPr>
        </p:nvSpPr>
        <p:spPr>
          <a:xfrm>
            <a:off x="991674" y="1622738"/>
            <a:ext cx="10006884" cy="4559121"/>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These deals with the functionality of the system, what the system does (computation).</a:t>
            </a:r>
          </a:p>
          <a:p>
            <a:pPr lvl="0"/>
            <a:r>
              <a:rPr lang="en-US" sz="2400" dirty="0">
                <a:latin typeface="Times New Roman" panose="02020603050405020304" pitchFamily="18" charset="0"/>
                <a:cs typeface="Times New Roman" panose="02020603050405020304" pitchFamily="18" charset="0"/>
              </a:rPr>
              <a:t>It will register the user and give him/her an account to access materials.</a:t>
            </a:r>
          </a:p>
          <a:p>
            <a:pPr lvl="0"/>
            <a:r>
              <a:rPr lang="en-US" sz="2400" dirty="0">
                <a:latin typeface="Times New Roman" panose="02020603050405020304" pitchFamily="18" charset="0"/>
                <a:cs typeface="Times New Roman" panose="02020603050405020304" pitchFamily="18" charset="0"/>
              </a:rPr>
              <a:t>It will provide question to test user’s knowledge and it give an answer whenever the user is wrong.</a:t>
            </a:r>
          </a:p>
          <a:p>
            <a:pPr lvl="0"/>
            <a:r>
              <a:rPr lang="en-US" sz="2400" dirty="0">
                <a:latin typeface="Times New Roman" panose="02020603050405020304" pitchFamily="18" charset="0"/>
                <a:cs typeface="Times New Roman" panose="02020603050405020304" pitchFamily="18" charset="0"/>
              </a:rPr>
              <a:t>It provide materials such as books that will allow user to learn new things.</a:t>
            </a:r>
          </a:p>
          <a:p>
            <a:pPr lvl="0"/>
            <a:r>
              <a:rPr lang="en-US" sz="2400" dirty="0">
                <a:latin typeface="Times New Roman" panose="02020603050405020304" pitchFamily="18" charset="0"/>
                <a:cs typeface="Times New Roman" panose="02020603050405020304" pitchFamily="18" charset="0"/>
              </a:rPr>
              <a:t>It provide a contact that user will interact with, to ask for a help.</a:t>
            </a:r>
          </a:p>
          <a:p>
            <a:pPr lvl="0"/>
            <a:r>
              <a:rPr lang="en-US" sz="2400" dirty="0">
                <a:latin typeface="Times New Roman" panose="02020603050405020304" pitchFamily="18" charset="0"/>
                <a:cs typeface="Times New Roman" panose="02020603050405020304" pitchFamily="18" charset="0"/>
              </a:rPr>
              <a:t>It provide area to comment in blog for any suggestion.</a:t>
            </a:r>
          </a:p>
          <a:p>
            <a:pPr lvl="0"/>
            <a:r>
              <a:rPr lang="en-US" sz="2400" dirty="0">
                <a:latin typeface="Times New Roman" panose="02020603050405020304" pitchFamily="18" charset="0"/>
                <a:cs typeface="Times New Roman" panose="02020603050405020304" pitchFamily="18" charset="0"/>
              </a:rPr>
              <a:t>It will allow user to login through his username and password for Security purposes and to log out</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2845350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 FUNCTIONAL REQUIREMENT</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These deals with the qualities and properties of the system.</a:t>
            </a:r>
          </a:p>
          <a:p>
            <a:pPr lvl="0"/>
            <a:r>
              <a:rPr lang="en-US" sz="2400" dirty="0">
                <a:latin typeface="Times New Roman" panose="02020603050405020304" pitchFamily="18" charset="0"/>
                <a:cs typeface="Times New Roman" panose="02020603050405020304" pitchFamily="18" charset="0"/>
              </a:rPr>
              <a:t>The cyber school system should be</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secured</a:t>
            </a:r>
          </a:p>
          <a:p>
            <a:pPr lvl="0"/>
            <a:r>
              <a:rPr lang="en-US" sz="2400" dirty="0">
                <a:latin typeface="Times New Roman" panose="02020603050405020304" pitchFamily="18" charset="0"/>
                <a:cs typeface="Times New Roman" panose="02020603050405020304" pitchFamily="18" charset="0"/>
              </a:rPr>
              <a:t>The system should be </a:t>
            </a:r>
            <a:r>
              <a:rPr lang="en-US" sz="2400" dirty="0" smtClean="0">
                <a:latin typeface="Times New Roman" panose="02020603050405020304" pitchFamily="18" charset="0"/>
                <a:cs typeface="Times New Roman" panose="02020603050405020304" pitchFamily="18" charset="0"/>
              </a:rPr>
              <a:t>available 24 hours</a:t>
            </a:r>
            <a:endParaRPr lang="en-US"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system </a:t>
            </a:r>
            <a:r>
              <a:rPr lang="en-US" sz="2400" dirty="0">
                <a:latin typeface="Times New Roman" panose="02020603050405020304" pitchFamily="18" charset="0"/>
                <a:cs typeface="Times New Roman" panose="02020603050405020304" pitchFamily="18" charset="0"/>
              </a:rPr>
              <a:t>should</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be user friendly</a:t>
            </a:r>
          </a:p>
          <a:p>
            <a:pPr lvl="0"/>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system </a:t>
            </a:r>
            <a:r>
              <a:rPr lang="en-US" sz="2400" dirty="0">
                <a:latin typeface="Times New Roman" panose="02020603050405020304" pitchFamily="18" charset="0"/>
                <a:cs typeface="Times New Roman" panose="02020603050405020304" pitchFamily="18" charset="0"/>
              </a:rPr>
              <a:t>should</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be maintained</a:t>
            </a:r>
            <a:endParaRPr lang="en-US"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system </a:t>
            </a:r>
            <a:r>
              <a:rPr lang="en-US" sz="2400" dirty="0">
                <a:latin typeface="Times New Roman" panose="02020603050405020304" pitchFamily="18" charset="0"/>
                <a:cs typeface="Times New Roman" panose="02020603050405020304" pitchFamily="18" charset="0"/>
              </a:rPr>
              <a:t>should</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be reliable</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6061270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38576"/>
          </a:xfrm>
        </p:spPr>
        <p:txBody>
          <a:bodyPr/>
          <a:lstStyle/>
          <a:p>
            <a:r>
              <a:rPr lang="en-US" dirty="0" smtClean="0"/>
              <a:t>USE CASE DIAGRAM</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9</a:t>
            </a:fld>
            <a:endParaRPr lang="en-US" dirty="0"/>
          </a:p>
        </p:txBody>
      </p:sp>
      <p:sp>
        <p:nvSpPr>
          <p:cNvPr id="3" name="Content Placeholder 2"/>
          <p:cNvSpPr>
            <a:spLocks noGrp="1"/>
          </p:cNvSpPr>
          <p:nvPr>
            <p:ph idx="1"/>
          </p:nvPr>
        </p:nvSpPr>
        <p:spPr>
          <a:xfrm>
            <a:off x="1103312" y="1591294"/>
            <a:ext cx="9843730" cy="4657105"/>
          </a:xfrm>
        </p:spPr>
        <p:txBody>
          <a:bodyPr>
            <a:noAutofit/>
          </a:bodyPr>
          <a:lstStyle/>
          <a:p>
            <a:r>
              <a:rPr lang="en-GB" sz="2400" dirty="0">
                <a:latin typeface="Times New Roman" panose="02020603050405020304" pitchFamily="18" charset="0"/>
                <a:cs typeface="Times New Roman" panose="02020603050405020304" pitchFamily="18" charset="0"/>
              </a:rPr>
              <a:t> </a:t>
            </a:r>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Use Case </a:t>
            </a:r>
          </a:p>
          <a:p>
            <a:pPr marL="457200" lvl="1" indent="0">
              <a:buClr>
                <a:schemeClr val="bg1"/>
              </a:buClr>
              <a:buNone/>
            </a:pPr>
            <a:r>
              <a:rPr lang="en-GB" sz="2400" dirty="0">
                <a:latin typeface="Times New Roman" panose="02020603050405020304" pitchFamily="18" charset="0"/>
                <a:cs typeface="Times New Roman" panose="02020603050405020304" pitchFamily="18" charset="0"/>
              </a:rPr>
              <a:t>A formal way of representing how a business system interacts with its </a:t>
            </a:r>
            <a:r>
              <a:rPr lang="en-GB" sz="2400" dirty="0" smtClean="0">
                <a:latin typeface="Times New Roman" panose="02020603050405020304" pitchFamily="18" charset="0"/>
                <a:cs typeface="Times New Roman" panose="02020603050405020304" pitchFamily="18" charset="0"/>
              </a:rPr>
              <a:t>environment.</a:t>
            </a:r>
            <a:endParaRPr lang="en-GB" sz="2400" dirty="0">
              <a:latin typeface="Times New Roman" panose="02020603050405020304" pitchFamily="18" charset="0"/>
              <a:cs typeface="Times New Roman" panose="02020603050405020304" pitchFamily="18" charset="0"/>
            </a:endParaRPr>
          </a:p>
          <a:p>
            <a:pPr marL="457200" lvl="1" indent="0">
              <a:buClr>
                <a:schemeClr val="bg1"/>
              </a:buClr>
              <a:buNone/>
            </a:pPr>
            <a:r>
              <a:rPr lang="en-GB" sz="2400" dirty="0">
                <a:latin typeface="Times New Roman" panose="02020603050405020304" pitchFamily="18" charset="0"/>
                <a:cs typeface="Times New Roman" panose="02020603050405020304" pitchFamily="18" charset="0"/>
              </a:rPr>
              <a:t>Illustrates the activities that are performed by the users of the </a:t>
            </a:r>
            <a:r>
              <a:rPr lang="en-GB" sz="2400" dirty="0" smtClean="0">
                <a:latin typeface="Times New Roman" panose="02020603050405020304" pitchFamily="18" charset="0"/>
                <a:cs typeface="Times New Roman" panose="02020603050405020304" pitchFamily="18" charset="0"/>
              </a:rPr>
              <a:t>system.</a:t>
            </a:r>
          </a:p>
          <a:p>
            <a:pPr marL="457200" lvl="1" indent="0">
              <a:buClr>
                <a:schemeClr val="bg1"/>
              </a:buClr>
              <a:buNone/>
            </a:pP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Each use case in a use case diagram describes one and only one function in which users interact with the system</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1267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403</TotalTime>
  <Words>723</Words>
  <Application>Microsoft Office PowerPoint</Application>
  <PresentationFormat>Widescreen</PresentationFormat>
  <Paragraphs>93</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Century Gothic</vt:lpstr>
      <vt:lpstr>Times New Roman</vt:lpstr>
      <vt:lpstr>Wingdings</vt:lpstr>
      <vt:lpstr>Wingdings 3</vt:lpstr>
      <vt:lpstr>Ion</vt:lpstr>
      <vt:lpstr>PROJECT TITLE:             CYBER SCHOOL</vt:lpstr>
      <vt:lpstr>INTRODUCTION</vt:lpstr>
      <vt:lpstr>Cont..</vt:lpstr>
      <vt:lpstr>PROBLEM STATEMENT</vt:lpstr>
      <vt:lpstr>OBJECTIVE</vt:lpstr>
      <vt:lpstr>Cont..</vt:lpstr>
      <vt:lpstr>FUNCTIONAL REQUIREMENT</vt:lpstr>
      <vt:lpstr>NON – FUNCTIONAL REQUIREMENT</vt:lpstr>
      <vt:lpstr>USE CASE DIAGRAM</vt:lpstr>
      <vt:lpstr>Cont..</vt:lpstr>
      <vt:lpstr>Cont..</vt:lpstr>
      <vt:lpstr>ARCHITECTURE DIAGRAM</vt:lpstr>
      <vt:lpstr>Cont...</vt:lpstr>
      <vt:lpstr>ACTIVITY DIAGRAM   In this page  new user  is required to fill a given form in order to interact with the system and accessing the courses. </vt:lpstr>
      <vt:lpstr>Cont..  After the user has already registered when he or she want to use the system at another time does not need to register he or she has to login. </vt:lpstr>
      <vt:lpstr>Cont..  For user to get new update and information has to subscribe.</vt:lpstr>
      <vt:lpstr>Cont..  Search area helps the user to search for material contained in the system for easy access. </vt:lpstr>
      <vt:lpstr>ENTINTY RELATIONSHIP DIAGRAM</vt:lpstr>
      <vt:lpstr>Cont..  Both users and experts can ask questions and provide answers.</vt:lpstr>
      <vt:lpstr>Cont..  Admin can add new users to the system</vt:lpstr>
      <vt:lpstr>Cont..  Admin can add new experts to the system.</vt:lpstr>
      <vt:lpstr>Cont..  Admin can view the comments written by users and expert but they can not notice ,but users and expert can view their comment.</vt:lpstr>
      <vt:lpstr>Cont..  Admin can delete the comment written by users.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46</cp:revision>
  <dcterms:created xsi:type="dcterms:W3CDTF">2019-05-07T18:42:18Z</dcterms:created>
  <dcterms:modified xsi:type="dcterms:W3CDTF">2019-05-29T07:03:44Z</dcterms:modified>
</cp:coreProperties>
</file>