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39"/>
  </p:notesMasterIdLst>
  <p:sldIdLst>
    <p:sldId id="256" r:id="rId2"/>
    <p:sldId id="257" r:id="rId3"/>
    <p:sldId id="295" r:id="rId4"/>
    <p:sldId id="280" r:id="rId5"/>
    <p:sldId id="305" r:id="rId6"/>
    <p:sldId id="296" r:id="rId7"/>
    <p:sldId id="298" r:id="rId8"/>
    <p:sldId id="301" r:id="rId9"/>
    <p:sldId id="300" r:id="rId10"/>
    <p:sldId id="299" r:id="rId11"/>
    <p:sldId id="302" r:id="rId12"/>
    <p:sldId id="303" r:id="rId13"/>
    <p:sldId id="304" r:id="rId14"/>
    <p:sldId id="258" r:id="rId15"/>
    <p:sldId id="276" r:id="rId16"/>
    <p:sldId id="259" r:id="rId17"/>
    <p:sldId id="260" r:id="rId18"/>
    <p:sldId id="261" r:id="rId19"/>
    <p:sldId id="289" r:id="rId20"/>
    <p:sldId id="288" r:id="rId21"/>
    <p:sldId id="287" r:id="rId22"/>
    <p:sldId id="286" r:id="rId23"/>
    <p:sldId id="285" r:id="rId24"/>
    <p:sldId id="284" r:id="rId25"/>
    <p:sldId id="290" r:id="rId26"/>
    <p:sldId id="281" r:id="rId27"/>
    <p:sldId id="262" r:id="rId28"/>
    <p:sldId id="283" r:id="rId29"/>
    <p:sldId id="282" r:id="rId30"/>
    <p:sldId id="278" r:id="rId31"/>
    <p:sldId id="291" r:id="rId32"/>
    <p:sldId id="311" r:id="rId33"/>
    <p:sldId id="310" r:id="rId34"/>
    <p:sldId id="306" r:id="rId35"/>
    <p:sldId id="307" r:id="rId36"/>
    <p:sldId id="308" r:id="rId37"/>
    <p:sldId id="30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8729" autoAdjust="0"/>
  </p:normalViewPr>
  <p:slideViewPr>
    <p:cSldViewPr>
      <p:cViewPr>
        <p:scale>
          <a:sx n="80" d="100"/>
          <a:sy n="80" d="100"/>
        </p:scale>
        <p:origin x="-96" y="-3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DCD339-1E9E-467D-8E93-F87038CED1AF}" type="datetimeFigureOut">
              <a:rPr lang="en-US" smtClean="0"/>
              <a:t>3/22/2011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F8E6C7-7265-4D16-8874-C46A5BAE2EE3}" type="slidenum">
              <a:rPr lang="en-US" smtClean="0"/>
              <a:t>‹#›</a:t>
            </a:fld>
            <a:endParaRPr lang="en-US"/>
          </a:p>
        </p:txBody>
      </p:sp>
    </p:spTree>
    <p:extLst>
      <p:ext uri="{BB962C8B-B14F-4D97-AF65-F5344CB8AC3E}">
        <p14:creationId xmlns:p14="http://schemas.microsoft.com/office/powerpoint/2010/main" val="1503889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 can be e-mail, news, </a:t>
            </a:r>
            <a:r>
              <a:rPr lang="en-US" dirty="0" err="1" smtClean="0"/>
              <a:t>webpage,book</a:t>
            </a:r>
            <a:r>
              <a:rPr lang="en-US" dirty="0" smtClean="0"/>
              <a:t>…</a:t>
            </a:r>
            <a:endParaRPr lang="en-US" dirty="0"/>
          </a:p>
        </p:txBody>
      </p:sp>
      <p:sp>
        <p:nvSpPr>
          <p:cNvPr id="4" name="Slide Number Placeholder 3"/>
          <p:cNvSpPr>
            <a:spLocks noGrp="1"/>
          </p:cNvSpPr>
          <p:nvPr>
            <p:ph type="sldNum" sz="quarter" idx="10"/>
          </p:nvPr>
        </p:nvSpPr>
        <p:spPr/>
        <p:txBody>
          <a:bodyPr/>
          <a:lstStyle/>
          <a:p>
            <a:fld id="{40F8E6C7-7265-4D16-8874-C46A5BAE2EE3}" type="slidenum">
              <a:rPr lang="en-US" smtClean="0"/>
              <a:t>3</a:t>
            </a:fld>
            <a:endParaRPr lang="en-US"/>
          </a:p>
        </p:txBody>
      </p:sp>
    </p:spTree>
    <p:extLst>
      <p:ext uri="{BB962C8B-B14F-4D97-AF65-F5344CB8AC3E}">
        <p14:creationId xmlns:p14="http://schemas.microsoft.com/office/powerpoint/2010/main" val="1552208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need to use protocol-specific support software if you don't want the sites you visit to see your identifying information. For example, you can use web proxies such as </a:t>
            </a:r>
            <a:r>
              <a:rPr lang="en-US" dirty="0" err="1" smtClean="0"/>
              <a:t>Privoxy</a:t>
            </a:r>
            <a:r>
              <a:rPr lang="en-US" dirty="0" smtClean="0"/>
              <a:t> while web browsing to block cookies and withhold information about your browser type. </a:t>
            </a:r>
          </a:p>
          <a:p>
            <a:endParaRPr lang="en-US" dirty="0"/>
          </a:p>
        </p:txBody>
      </p:sp>
      <p:sp>
        <p:nvSpPr>
          <p:cNvPr id="4" name="Slide Number Placeholder 3"/>
          <p:cNvSpPr>
            <a:spLocks noGrp="1"/>
          </p:cNvSpPr>
          <p:nvPr>
            <p:ph type="sldNum" sz="quarter" idx="10"/>
          </p:nvPr>
        </p:nvSpPr>
        <p:spPr/>
        <p:txBody>
          <a:bodyPr/>
          <a:lstStyle/>
          <a:p>
            <a:fld id="{40F8E6C7-7265-4D16-8874-C46A5BAE2EE3}" type="slidenum">
              <a:rPr lang="en-US" smtClean="0"/>
              <a:t>30</a:t>
            </a:fld>
            <a:endParaRPr lang="en-US"/>
          </a:p>
        </p:txBody>
      </p:sp>
    </p:spTree>
    <p:extLst>
      <p:ext uri="{BB962C8B-B14F-4D97-AF65-F5344CB8AC3E}">
        <p14:creationId xmlns:p14="http://schemas.microsoft.com/office/powerpoint/2010/main" val="3210570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Mikael Berglund made a study on how anonymity was used. His study was based on scanning all publicly available newsgroups in a Swedish Usenet News server, which downloaded almost everything written in Usenet News internationally in September 1995. He randomly selected a number of messages, which were pseudonymous and were shown as coming from anon.penet.fi (they may not always in reality have passed through anon.penet.fi), and classified the topic of these messages. His results were as follows: </a:t>
            </a:r>
            <a:endParaRPr lang="en-US" dirty="0"/>
          </a:p>
        </p:txBody>
      </p:sp>
      <p:sp>
        <p:nvSpPr>
          <p:cNvPr id="4" name="Slide Number Placeholder 3"/>
          <p:cNvSpPr>
            <a:spLocks noGrp="1"/>
          </p:cNvSpPr>
          <p:nvPr>
            <p:ph type="sldNum" sz="quarter" idx="10"/>
          </p:nvPr>
        </p:nvSpPr>
        <p:spPr/>
        <p:txBody>
          <a:bodyPr/>
          <a:lstStyle/>
          <a:p>
            <a:fld id="{40F8E6C7-7265-4D16-8874-C46A5BAE2EE3}" type="slidenum">
              <a:rPr lang="en-US" smtClean="0"/>
              <a:t>37</a:t>
            </a:fld>
            <a:endParaRPr lang="en-US"/>
          </a:p>
        </p:txBody>
      </p:sp>
    </p:spTree>
    <p:extLst>
      <p:ext uri="{BB962C8B-B14F-4D97-AF65-F5344CB8AC3E}">
        <p14:creationId xmlns:p14="http://schemas.microsoft.com/office/powerpoint/2010/main" val="961071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F8E6C7-7265-4D16-8874-C46A5BAE2EE3}" type="slidenum">
              <a:rPr lang="en-US" smtClean="0"/>
              <a:t>4</a:t>
            </a:fld>
            <a:endParaRPr lang="en-US"/>
          </a:p>
        </p:txBody>
      </p:sp>
    </p:spTree>
    <p:extLst>
      <p:ext uri="{BB962C8B-B14F-4D97-AF65-F5344CB8AC3E}">
        <p14:creationId xmlns:p14="http://schemas.microsoft.com/office/powerpoint/2010/main" val="3129559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 example of the trace headers on an e-mail message, which in this case has passed many servers on its route from the original sender to the final recipient. Headers are added at the top, so the last header in the list represents the original submission of this message. </a:t>
            </a:r>
            <a:endParaRPr lang="en-US" b="0" dirty="0"/>
          </a:p>
        </p:txBody>
      </p:sp>
      <p:sp>
        <p:nvSpPr>
          <p:cNvPr id="4" name="Slide Number Placeholder 3"/>
          <p:cNvSpPr>
            <a:spLocks noGrp="1"/>
          </p:cNvSpPr>
          <p:nvPr>
            <p:ph type="sldNum" sz="quarter" idx="10"/>
          </p:nvPr>
        </p:nvSpPr>
        <p:spPr/>
        <p:txBody>
          <a:bodyPr/>
          <a:lstStyle/>
          <a:p>
            <a:fld id="{40F8E6C7-7265-4D16-8874-C46A5BAE2EE3}" type="slidenum">
              <a:rPr lang="en-US" smtClean="0"/>
              <a:t>6</a:t>
            </a:fld>
            <a:endParaRPr lang="en-US"/>
          </a:p>
        </p:txBody>
      </p:sp>
    </p:spTree>
    <p:extLst>
      <p:ext uri="{BB962C8B-B14F-4D97-AF65-F5344CB8AC3E}">
        <p14:creationId xmlns:p14="http://schemas.microsoft.com/office/powerpoint/2010/main" val="2612966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works by relaying connections through a series of distributed network servers. When a Tor user visits a web site, the IP address detected and logged by that site will be the IP address of one of the Tor nodes rather than the actual user. This makes it possible for users to obscure their identity under certain circumstances.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How does traffic analysis work? Internet data packets have two parts: a data payload and a header used for routing. The data payload is whatever is being sent, whether that's an email message, a web page, or an audio file. Even if you encrypt the data payload of your communications, traffic analysis still reveals a great deal about what you're doing and, possibly, what you're saying. That's because it focuses on the header, which discloses source, destination, size, timing, and so on. </a:t>
            </a:r>
          </a:p>
          <a:p>
            <a:r>
              <a:rPr lang="en-US" dirty="0" smtClean="0"/>
              <a:t>A basic problem for the privacy minded is that the recipient of your communications can see that you sent it by looking at headers. So can authorized intermediaries like Internet service providers, and sometimes unauthorized intermediaries as well. A very simple form of traffic analysis might involve sitting somewhere between sender and recipient on the network, looking at headers. </a:t>
            </a:r>
          </a:p>
          <a:p>
            <a:r>
              <a:rPr lang="en-US" dirty="0" smtClean="0"/>
              <a:t>But there are also more powerful kinds of traffic analysis. Some attackers spy on multiple parts of the Internet and use sophisticated statistical techniques to track the communications patterns of many different organizations and individuals. Encryption does not help against these attackers, since it only hides the content of Internet traffic, not the headers.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40F8E6C7-7265-4D16-8874-C46A5BAE2EE3}" type="slidenum">
              <a:rPr lang="en-US" smtClean="0"/>
              <a:t>15</a:t>
            </a:fld>
            <a:endParaRPr lang="en-US"/>
          </a:p>
        </p:txBody>
      </p:sp>
    </p:spTree>
    <p:extLst>
      <p:ext uri="{BB962C8B-B14F-4D97-AF65-F5344CB8AC3E}">
        <p14:creationId xmlns:p14="http://schemas.microsoft.com/office/powerpoint/2010/main" val="1830939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 is similar to using a twisty, hard-to-follow route in order to throw off somebody who is tailing you — and then periodically erasing your footprints. Instead of taking a direct route from source to destination, data packets on the Tor network take a random pathway through several relays that cover your tracks so no observer at any single point can tell where the data came from or where it's going. </a:t>
            </a:r>
          </a:p>
          <a:p>
            <a:endParaRPr lang="en-US" dirty="0" smtClean="0"/>
          </a:p>
          <a:p>
            <a:r>
              <a:rPr lang="en-US" dirty="0" smtClean="0"/>
              <a:t>To create a private network pathway with Tor, the user's software or client incrementally builds a circuit of encrypted connections through relays on the network. The circuit is extended one hop at a time, and each relay along the way knows only which relay gave it data and which relay it is giving data to. No individual relay ever knows the complete path that a data packet has taken. The client negotiates a separate set of encryption keys for each hop along the circuit to ensure that each hop can't trace these connections as they pass through. </a:t>
            </a:r>
            <a:endParaRPr lang="en-US" dirty="0"/>
          </a:p>
        </p:txBody>
      </p:sp>
      <p:sp>
        <p:nvSpPr>
          <p:cNvPr id="4" name="Slide Number Placeholder 3"/>
          <p:cNvSpPr>
            <a:spLocks noGrp="1"/>
          </p:cNvSpPr>
          <p:nvPr>
            <p:ph type="sldNum" sz="quarter" idx="10"/>
          </p:nvPr>
        </p:nvSpPr>
        <p:spPr/>
        <p:txBody>
          <a:bodyPr/>
          <a:lstStyle/>
          <a:p>
            <a:fld id="{40F8E6C7-7265-4D16-8874-C46A5BAE2EE3}" type="slidenum">
              <a:rPr lang="en-US" smtClean="0"/>
              <a:t>16</a:t>
            </a:fld>
            <a:endParaRPr lang="en-US"/>
          </a:p>
        </p:txBody>
      </p:sp>
    </p:spTree>
    <p:extLst>
      <p:ext uri="{BB962C8B-B14F-4D97-AF65-F5344CB8AC3E}">
        <p14:creationId xmlns:p14="http://schemas.microsoft.com/office/powerpoint/2010/main" val="3612489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a circuit has been established, many kinds of data can be exchanged and several different sorts of software applications can be deployed over the Tor network. Because each relay sees no more than one hop in the circuit, neither an eavesdropper nor a compromised relay can use traffic analysis to link the connection's source and destination. Tor only works for TCP streams and can be used by any application with SOCKS support. </a:t>
            </a:r>
            <a:endParaRPr lang="en-US" dirty="0"/>
          </a:p>
        </p:txBody>
      </p:sp>
      <p:sp>
        <p:nvSpPr>
          <p:cNvPr id="4" name="Slide Number Placeholder 3"/>
          <p:cNvSpPr>
            <a:spLocks noGrp="1"/>
          </p:cNvSpPr>
          <p:nvPr>
            <p:ph type="sldNum" sz="quarter" idx="10"/>
          </p:nvPr>
        </p:nvSpPr>
        <p:spPr/>
        <p:txBody>
          <a:bodyPr/>
          <a:lstStyle/>
          <a:p>
            <a:fld id="{40F8E6C7-7265-4D16-8874-C46A5BAE2EE3}" type="slidenum">
              <a:rPr lang="en-US" smtClean="0"/>
              <a:t>17</a:t>
            </a:fld>
            <a:endParaRPr lang="en-US"/>
          </a:p>
        </p:txBody>
      </p:sp>
    </p:spTree>
    <p:extLst>
      <p:ext uri="{BB962C8B-B14F-4D97-AF65-F5344CB8AC3E}">
        <p14:creationId xmlns:p14="http://schemas.microsoft.com/office/powerpoint/2010/main" val="219007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Tor efficiency, the Tor software uses the same circuit for connections that happen within the same ten minutes or so. Later requests are given a new circuit, to keep people from linking your earlier actions to the new ones. </a:t>
            </a:r>
            <a:endParaRPr lang="en-US" dirty="0"/>
          </a:p>
        </p:txBody>
      </p:sp>
      <p:sp>
        <p:nvSpPr>
          <p:cNvPr id="4" name="Slide Number Placeholder 3"/>
          <p:cNvSpPr>
            <a:spLocks noGrp="1"/>
          </p:cNvSpPr>
          <p:nvPr>
            <p:ph type="sldNum" sz="quarter" idx="10"/>
          </p:nvPr>
        </p:nvSpPr>
        <p:spPr/>
        <p:txBody>
          <a:bodyPr/>
          <a:lstStyle/>
          <a:p>
            <a:fld id="{40F8E6C7-7265-4D16-8874-C46A5BAE2EE3}" type="slidenum">
              <a:rPr lang="en-US" smtClean="0"/>
              <a:t>18</a:t>
            </a:fld>
            <a:endParaRPr lang="en-US"/>
          </a:p>
        </p:txBody>
      </p:sp>
    </p:spTree>
    <p:extLst>
      <p:ext uri="{BB962C8B-B14F-4D97-AF65-F5344CB8AC3E}">
        <p14:creationId xmlns:p14="http://schemas.microsoft.com/office/powerpoint/2010/main" val="1612329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network itself is strictly message based (IP), but there is a library available to allow reliable streaming communication on top of it (TCP). All communication is end to end encrypted (in total there are four layers of encryption used when sending a message), and even the end points ("destinations") are cryptographic identifiers (essentially a pair of public keys).</a:t>
            </a:r>
          </a:p>
          <a:p>
            <a:endParaRPr lang="en-US" dirty="0"/>
          </a:p>
        </p:txBody>
      </p:sp>
      <p:sp>
        <p:nvSpPr>
          <p:cNvPr id="4" name="Slide Number Placeholder 3"/>
          <p:cNvSpPr>
            <a:spLocks noGrp="1"/>
          </p:cNvSpPr>
          <p:nvPr>
            <p:ph type="sldNum" sz="quarter" idx="10"/>
          </p:nvPr>
        </p:nvSpPr>
        <p:spPr/>
        <p:txBody>
          <a:bodyPr/>
          <a:lstStyle/>
          <a:p>
            <a:fld id="{40F8E6C7-7265-4D16-8874-C46A5BAE2EE3}" type="slidenum">
              <a:rPr lang="en-US" smtClean="0"/>
              <a:t>27</a:t>
            </a:fld>
            <a:endParaRPr lang="en-US"/>
          </a:p>
        </p:txBody>
      </p:sp>
    </p:spTree>
    <p:extLst>
      <p:ext uri="{BB962C8B-B14F-4D97-AF65-F5344CB8AC3E}">
        <p14:creationId xmlns:p14="http://schemas.microsoft.com/office/powerpoint/2010/main" val="2251568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above, Alice, Bob, Charlie, and Dave are all running routers with a single Destination on their local router. They each have a pair of 2-hop inbound tunnels per destination (labeled 1,2,3,4,5 and 6), and a small subset of each of those router's outbound tunnel pool is shown with 2-hop outbound tunnels. For simplicity, Charlie's inbound tunnels and Dave's outbound tunnels are not shown, nor are the rest of each router's outbound tunnel pool (typically stocked with a few tunnels at a time). When Alice and Bob talk to each other, Alice sends a message out one of her (pink) outbound tunnels targeting one of Bob's (green) inbound tunnels (tunnel 3 or 4). She knows to send to those tunnels on the correct router by querying the network database, which is constantly updated as new leases are authorized and old ones expire.</a:t>
            </a:r>
          </a:p>
          <a:p>
            <a:r>
              <a:rPr lang="en-US" dirty="0" smtClean="0"/>
              <a:t>If Bob wants to reply to Alice, he simply goes through the same process - send a message out one of his outbound tunnels targeting one of Alice's inbound tunnels (tunnel 1 or 2). To make things easier, most messages sent between Alice and Bob are garlic wrapped, bundling the sender's own current lease information so that the recipient can reply immediately without having to look in the network database for the current data.</a:t>
            </a:r>
          </a:p>
          <a:p>
            <a:endParaRPr lang="en-US" dirty="0"/>
          </a:p>
        </p:txBody>
      </p:sp>
      <p:sp>
        <p:nvSpPr>
          <p:cNvPr id="4" name="Slide Number Placeholder 3"/>
          <p:cNvSpPr>
            <a:spLocks noGrp="1"/>
          </p:cNvSpPr>
          <p:nvPr>
            <p:ph type="sldNum" sz="quarter" idx="10"/>
          </p:nvPr>
        </p:nvSpPr>
        <p:spPr/>
        <p:txBody>
          <a:bodyPr/>
          <a:lstStyle/>
          <a:p>
            <a:fld id="{40F8E6C7-7265-4D16-8874-C46A5BAE2EE3}" type="slidenum">
              <a:rPr lang="en-US" smtClean="0"/>
              <a:t>28</a:t>
            </a:fld>
            <a:endParaRPr lang="en-US"/>
          </a:p>
        </p:txBody>
      </p:sp>
    </p:spTree>
    <p:extLst>
      <p:ext uri="{BB962C8B-B14F-4D97-AF65-F5344CB8AC3E}">
        <p14:creationId xmlns:p14="http://schemas.microsoft.com/office/powerpoint/2010/main" val="833604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3/22/2011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3/22/2011</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3/22/2011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3/22/2011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3/22/2011</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3/22/2011</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3/22/2011</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3/22/2011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600200"/>
            <a:ext cx="6172200" cy="1894362"/>
          </a:xfrm>
        </p:spPr>
        <p:txBody>
          <a:bodyPr>
            <a:normAutofit/>
          </a:bodyPr>
          <a:lstStyle/>
          <a:p>
            <a:r>
              <a:rPr lang="en-US" sz="3200" dirty="0" smtClean="0"/>
              <a:t>Internet Anonymity</a:t>
            </a:r>
            <a:endParaRPr lang="en-US" sz="3200" dirty="0"/>
          </a:p>
        </p:txBody>
      </p:sp>
      <p:sp>
        <p:nvSpPr>
          <p:cNvPr id="3" name="Subtitle 2"/>
          <p:cNvSpPr>
            <a:spLocks noGrp="1"/>
          </p:cNvSpPr>
          <p:nvPr>
            <p:ph type="subTitle" idx="1"/>
          </p:nvPr>
        </p:nvSpPr>
        <p:spPr/>
        <p:txBody>
          <a:bodyPr/>
          <a:lstStyle/>
          <a:p>
            <a:r>
              <a:rPr lang="en-US" dirty="0" smtClean="0"/>
              <a:t>By </a:t>
            </a:r>
            <a:r>
              <a:rPr lang="en-US" dirty="0" err="1" smtClean="0"/>
              <a:t>Esra</a:t>
            </a:r>
            <a:r>
              <a:rPr lang="en-US" dirty="0" smtClean="0"/>
              <a:t> </a:t>
            </a:r>
            <a:r>
              <a:rPr lang="en-US" dirty="0" err="1" smtClean="0"/>
              <a:t>Erdin</a:t>
            </a:r>
            <a:endParaRPr lang="en-US" dirty="0"/>
          </a:p>
        </p:txBody>
      </p:sp>
    </p:spTree>
    <p:extLst>
      <p:ext uri="{BB962C8B-B14F-4D97-AF65-F5344CB8AC3E}">
        <p14:creationId xmlns:p14="http://schemas.microsoft.com/office/powerpoint/2010/main" val="3525541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 Network</a:t>
            </a:r>
            <a:endParaRPr lang="en-US" dirty="0"/>
          </a:p>
        </p:txBody>
      </p:sp>
      <p:sp>
        <p:nvSpPr>
          <p:cNvPr id="3" name="Content Placeholder 2"/>
          <p:cNvSpPr>
            <a:spLocks noGrp="1"/>
          </p:cNvSpPr>
          <p:nvPr>
            <p:ph sz="quarter" idx="1"/>
          </p:nvPr>
        </p:nvSpPr>
        <p:spPr/>
        <p:txBody>
          <a:bodyPr/>
          <a:lstStyle/>
          <a:p>
            <a:pPr marL="0" indent="0">
              <a:buNone/>
            </a:pPr>
            <a:r>
              <a:rPr lang="en-US" dirty="0" smtClean="0"/>
              <a:t>  The </a:t>
            </a:r>
            <a:r>
              <a:rPr lang="en-US" dirty="0"/>
              <a:t>basic </a:t>
            </a:r>
            <a:r>
              <a:rPr lang="en-US" dirty="0" smtClean="0"/>
              <a:t>building block </a:t>
            </a:r>
            <a:r>
              <a:rPr lang="en-US" dirty="0"/>
              <a:t>of these </a:t>
            </a:r>
            <a:r>
              <a:rPr lang="en-US" dirty="0" smtClean="0"/>
              <a:t>systems, is </a:t>
            </a:r>
            <a:r>
              <a:rPr lang="en-US" dirty="0"/>
              <a:t>a set of mix processes where </a:t>
            </a:r>
            <a:r>
              <a:rPr lang="en-US" dirty="0" smtClean="0"/>
              <a:t>each mix </a:t>
            </a:r>
            <a:r>
              <a:rPr lang="en-US" dirty="0"/>
              <a:t>process takes </a:t>
            </a:r>
            <a:r>
              <a:rPr lang="en-US" dirty="0" err="1"/>
              <a:t>ciphertext</a:t>
            </a:r>
            <a:r>
              <a:rPr lang="en-US" dirty="0"/>
              <a:t> messages that </a:t>
            </a:r>
            <a:r>
              <a:rPr lang="en-US" dirty="0" smtClean="0"/>
              <a:t>are encrypted </a:t>
            </a:r>
            <a:r>
              <a:rPr lang="en-US" dirty="0"/>
              <a:t>with the mix </a:t>
            </a:r>
            <a:r>
              <a:rPr lang="en-US" dirty="0" smtClean="0"/>
              <a:t>process’s public </a:t>
            </a:r>
            <a:r>
              <a:rPr lang="en-US" dirty="0"/>
              <a:t>key as inputs. Mix process groups messages together as a batch and </a:t>
            </a:r>
            <a:r>
              <a:rPr lang="en-US" dirty="0" smtClean="0"/>
              <a:t>forwards the </a:t>
            </a:r>
            <a:r>
              <a:rPr lang="en-US" dirty="0"/>
              <a:t>encrypted messages to the next mix process at certain flush </a:t>
            </a:r>
            <a:r>
              <a:rPr lang="en-US" dirty="0" smtClean="0"/>
              <a:t>times along </a:t>
            </a:r>
            <a:r>
              <a:rPr lang="en-US" dirty="0"/>
              <a:t>with dummy messages.</a:t>
            </a:r>
            <a:endParaRPr lang="en-US" dirty="0"/>
          </a:p>
        </p:txBody>
      </p:sp>
    </p:spTree>
    <p:extLst>
      <p:ext uri="{BB962C8B-B14F-4D97-AF65-F5344CB8AC3E}">
        <p14:creationId xmlns:p14="http://schemas.microsoft.com/office/powerpoint/2010/main" val="1737271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129" y="2057400"/>
            <a:ext cx="6465228" cy="2933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3267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Onion Routing</a:t>
            </a:r>
            <a:endParaRPr lang="en-US" dirty="0"/>
          </a:p>
        </p:txBody>
      </p:sp>
      <p:sp>
        <p:nvSpPr>
          <p:cNvPr id="3" name="Content Placeholder 2"/>
          <p:cNvSpPr>
            <a:spLocks noGrp="1"/>
          </p:cNvSpPr>
          <p:nvPr>
            <p:ph sz="quarter" idx="1"/>
          </p:nvPr>
        </p:nvSpPr>
        <p:spPr/>
        <p:txBody>
          <a:bodyPr/>
          <a:lstStyle/>
          <a:p>
            <a:pPr marL="0" indent="0">
              <a:buNone/>
            </a:pPr>
            <a:r>
              <a:rPr lang="en-US" dirty="0" smtClean="0"/>
              <a:t>   The </a:t>
            </a:r>
            <a:r>
              <a:rPr lang="en-US" dirty="0"/>
              <a:t>basic idea </a:t>
            </a:r>
            <a:r>
              <a:rPr lang="en-US" dirty="0" smtClean="0"/>
              <a:t>is very </a:t>
            </a:r>
            <a:r>
              <a:rPr lang="en-US" dirty="0"/>
              <a:t>similar to the mix system but performance is improved by using </a:t>
            </a:r>
            <a:r>
              <a:rPr lang="en-US" dirty="0" smtClean="0"/>
              <a:t>symmetric keys </a:t>
            </a:r>
            <a:r>
              <a:rPr lang="en-US" dirty="0"/>
              <a:t>for relaying messages and asymmetric keys to establish circuits in </a:t>
            </a:r>
            <a:r>
              <a:rPr lang="en-US" dirty="0" smtClean="0"/>
              <a:t>the system</a:t>
            </a:r>
            <a:r>
              <a:rPr lang="en-US" dirty="0"/>
              <a:t>.</a:t>
            </a:r>
            <a:endParaRPr lang="en-US" dirty="0"/>
          </a:p>
        </p:txBody>
      </p:sp>
    </p:spTree>
    <p:extLst>
      <p:ext uri="{BB962C8B-B14F-4D97-AF65-F5344CB8AC3E}">
        <p14:creationId xmlns:p14="http://schemas.microsoft.com/office/powerpoint/2010/main" val="1405760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596" y="1752600"/>
            <a:ext cx="6201888" cy="339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9867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a:t>
            </a:r>
            <a:endParaRPr lang="en-US" dirty="0"/>
          </a:p>
        </p:txBody>
      </p:sp>
      <p:sp>
        <p:nvSpPr>
          <p:cNvPr id="3" name="Content Placeholder 2"/>
          <p:cNvSpPr>
            <a:spLocks noGrp="1"/>
          </p:cNvSpPr>
          <p:nvPr>
            <p:ph sz="quarter" idx="1"/>
          </p:nvPr>
        </p:nvSpPr>
        <p:spPr/>
        <p:txBody>
          <a:bodyPr/>
          <a:lstStyle/>
          <a:p>
            <a:r>
              <a:rPr lang="en-US" dirty="0"/>
              <a:t>The </a:t>
            </a:r>
            <a:r>
              <a:rPr lang="en-US" dirty="0" smtClean="0"/>
              <a:t>Tor (The </a:t>
            </a:r>
            <a:r>
              <a:rPr lang="en-US" dirty="0"/>
              <a:t>Onion </a:t>
            </a:r>
            <a:r>
              <a:rPr lang="en-US" dirty="0" smtClean="0"/>
              <a:t>Router) </a:t>
            </a:r>
            <a:r>
              <a:rPr lang="en-US" dirty="0"/>
              <a:t>Project is one of the open-source solutions available to protect privacy and security over the network communication.</a:t>
            </a:r>
          </a:p>
        </p:txBody>
      </p:sp>
    </p:spTree>
    <p:extLst>
      <p:ext uri="{BB962C8B-B14F-4D97-AF65-F5344CB8AC3E}">
        <p14:creationId xmlns:p14="http://schemas.microsoft.com/office/powerpoint/2010/main" val="1467337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Originally developed by the US Naval Research Laboratory and formerly funded by the Electronic Frontier Foundation, Tor is designed to protect users from traffic analysis and other kinds of network surveillance. </a:t>
            </a:r>
          </a:p>
        </p:txBody>
      </p:sp>
    </p:spTree>
    <p:extLst>
      <p:ext uri="{BB962C8B-B14F-4D97-AF65-F5344CB8AC3E}">
        <p14:creationId xmlns:p14="http://schemas.microsoft.com/office/powerpoint/2010/main" val="36295506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Tor Works</a:t>
            </a:r>
            <a:endParaRPr lang="en-US" dirty="0"/>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00200"/>
            <a:ext cx="5791200" cy="370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77405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Tor Works</a:t>
            </a:r>
          </a:p>
        </p:txBody>
      </p:sp>
      <p:sp>
        <p:nvSpPr>
          <p:cNvPr id="3" name="Content Placeholder 2"/>
          <p:cNvSpPr>
            <a:spLocks noGrp="1"/>
          </p:cNvSpPr>
          <p:nvPr>
            <p:ph sz="quarter" idx="1"/>
          </p:nvPr>
        </p:nvSpPr>
        <p:spPr/>
        <p:txBody>
          <a:bodyPr/>
          <a:lstStyle/>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00200"/>
            <a:ext cx="5791492" cy="370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1818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Tor Works</a:t>
            </a:r>
          </a:p>
        </p:txBody>
      </p:sp>
      <p:sp>
        <p:nvSpPr>
          <p:cNvPr id="3" name="Content Placeholder 2"/>
          <p:cNvSpPr>
            <a:spLocks noGrp="1"/>
          </p:cNvSpPr>
          <p:nvPr>
            <p:ph sz="quarter" idx="1"/>
          </p:nvPr>
        </p:nvSpPr>
        <p:spPr/>
        <p:txBody>
          <a:bodyPr/>
          <a:lstStyle/>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00200"/>
            <a:ext cx="584122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5269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Services</a:t>
            </a:r>
            <a:endParaRPr lang="en-US" dirty="0"/>
          </a:p>
        </p:txBody>
      </p:sp>
      <p:sp>
        <p:nvSpPr>
          <p:cNvPr id="3" name="Content Placeholder 2"/>
          <p:cNvSpPr>
            <a:spLocks noGrp="1"/>
          </p:cNvSpPr>
          <p:nvPr>
            <p:ph sz="quarter" idx="1"/>
          </p:nvPr>
        </p:nvSpPr>
        <p:spPr/>
        <p:txBody>
          <a:bodyPr/>
          <a:lstStyle/>
          <a:p>
            <a:r>
              <a:rPr lang="en-US" dirty="0"/>
              <a:t>Tor also makes it possible for users to hide their locations while offering various kinds of services, such as web publishing or an instant messaging server. Using Tor "rendezvous points," other Tor users can connect to these hidden services, each without knowing the other's network identity</a:t>
            </a:r>
          </a:p>
        </p:txBody>
      </p:sp>
    </p:spTree>
    <p:extLst>
      <p:ext uri="{BB962C8B-B14F-4D97-AF65-F5344CB8AC3E}">
        <p14:creationId xmlns:p14="http://schemas.microsoft.com/office/powerpoint/2010/main" val="3680321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Introduction</a:t>
            </a:r>
          </a:p>
          <a:p>
            <a:r>
              <a:rPr lang="en-US" dirty="0" smtClean="0"/>
              <a:t>Types of Anonymity Systems</a:t>
            </a:r>
            <a:endParaRPr lang="en-US" dirty="0"/>
          </a:p>
          <a:p>
            <a:r>
              <a:rPr lang="en-US" dirty="0" smtClean="0"/>
              <a:t>TOR Overview</a:t>
            </a:r>
          </a:p>
          <a:p>
            <a:r>
              <a:rPr lang="en-US" dirty="0" smtClean="0"/>
              <a:t>Working Mechanism of TOR</a:t>
            </a:r>
          </a:p>
          <a:p>
            <a:r>
              <a:rPr lang="en-US" dirty="0" smtClean="0"/>
              <a:t>I2P Overview</a:t>
            </a:r>
          </a:p>
          <a:p>
            <a:r>
              <a:rPr lang="en-US" dirty="0" smtClean="0"/>
              <a:t>Working Mechanism of I2P</a:t>
            </a:r>
            <a:endParaRPr lang="en-US" dirty="0"/>
          </a:p>
          <a:p>
            <a:r>
              <a:rPr lang="en-US" dirty="0" smtClean="0"/>
              <a:t>Conclusion</a:t>
            </a:r>
            <a:endParaRPr lang="en-US" dirty="0"/>
          </a:p>
          <a:p>
            <a:endParaRPr lang="en-US" dirty="0"/>
          </a:p>
        </p:txBody>
      </p:sp>
    </p:spTree>
    <p:extLst>
      <p:ext uri="{BB962C8B-B14F-4D97-AF65-F5344CB8AC3E}">
        <p14:creationId xmlns:p14="http://schemas.microsoft.com/office/powerpoint/2010/main" val="5045007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3" y="1585913"/>
            <a:ext cx="5362575"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0198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3" y="1585913"/>
            <a:ext cx="5362575"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771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3" y="1585913"/>
            <a:ext cx="5362575"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5813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3" y="1585913"/>
            <a:ext cx="5362575"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1318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3" y="1585913"/>
            <a:ext cx="5362575"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2412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3" y="1585913"/>
            <a:ext cx="5362575"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8840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Keep in Mind!</a:t>
            </a:r>
          </a:p>
          <a:p>
            <a:pPr marL="0" indent="0">
              <a:buNone/>
            </a:pPr>
            <a:r>
              <a:rPr lang="en-US" dirty="0" smtClean="0"/>
              <a:t>TOR does not provide end-to-end encryption.</a:t>
            </a:r>
          </a:p>
          <a:p>
            <a:pPr marL="0" indent="0">
              <a:buNone/>
            </a:pPr>
            <a:r>
              <a:rPr lang="en-US" dirty="0" smtClean="0"/>
              <a:t>Any unencrypted traffic sent through TOR will only be protected until it exits the TOR network</a:t>
            </a:r>
            <a:endParaRPr lang="en-US" dirty="0"/>
          </a:p>
        </p:txBody>
      </p:sp>
    </p:spTree>
    <p:extLst>
      <p:ext uri="{BB962C8B-B14F-4D97-AF65-F5344CB8AC3E}">
        <p14:creationId xmlns:p14="http://schemas.microsoft.com/office/powerpoint/2010/main" val="2821637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I2P</a:t>
            </a:r>
            <a:endParaRPr lang="en-US" dirty="0"/>
          </a:p>
        </p:txBody>
      </p:sp>
      <p:sp>
        <p:nvSpPr>
          <p:cNvPr id="3" name="Content Placeholder 2"/>
          <p:cNvSpPr>
            <a:spLocks noGrp="1"/>
          </p:cNvSpPr>
          <p:nvPr>
            <p:ph sz="quarter" idx="1"/>
          </p:nvPr>
        </p:nvSpPr>
        <p:spPr/>
        <p:txBody>
          <a:bodyPr/>
          <a:lstStyle/>
          <a:p>
            <a:r>
              <a:rPr lang="en-US" dirty="0" smtClean="0"/>
              <a:t>I2P (Invisible </a:t>
            </a:r>
            <a:r>
              <a:rPr lang="en-US" dirty="0"/>
              <a:t>Internet </a:t>
            </a:r>
            <a:r>
              <a:rPr lang="en-US" dirty="0" smtClean="0"/>
              <a:t>Project) is </a:t>
            </a:r>
            <a:r>
              <a:rPr lang="en-US" dirty="0"/>
              <a:t>an anonymous network, exposing a simple layer that applications can use to anonymously and securely send messages to each other. </a:t>
            </a:r>
          </a:p>
        </p:txBody>
      </p:sp>
    </p:spTree>
    <p:extLst>
      <p:ext uri="{BB962C8B-B14F-4D97-AF65-F5344CB8AC3E}">
        <p14:creationId xmlns:p14="http://schemas.microsoft.com/office/powerpoint/2010/main" val="2933619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1026" name="Picture 2" descr="C:\Users\cnl\Desktop\i2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195597"/>
            <a:ext cx="6381751" cy="484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765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I2P works by routing traffic through other peers, as shown in the </a:t>
            </a:r>
            <a:r>
              <a:rPr lang="en-US" dirty="0" smtClean="0"/>
              <a:t>picture</a:t>
            </a:r>
            <a:r>
              <a:rPr lang="en-US" dirty="0"/>
              <a:t>. All traffic is encrypted </a:t>
            </a:r>
            <a:r>
              <a:rPr lang="en-US" dirty="0" smtClean="0"/>
              <a:t>end-to-end.</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819400"/>
            <a:ext cx="57150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8495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Anonymity means that the real author of a message is not known</a:t>
            </a:r>
            <a:endParaRPr lang="en-US" dirty="0"/>
          </a:p>
        </p:txBody>
      </p:sp>
    </p:spTree>
    <p:extLst>
      <p:ext uri="{BB962C8B-B14F-4D97-AF65-F5344CB8AC3E}">
        <p14:creationId xmlns:p14="http://schemas.microsoft.com/office/powerpoint/2010/main" val="32945520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 </a:t>
            </a:r>
            <a:r>
              <a:rPr lang="en-US" dirty="0" smtClean="0"/>
              <a:t> </a:t>
            </a:r>
            <a:r>
              <a:rPr lang="en-US" dirty="0" smtClean="0"/>
              <a:t>Anonymity </a:t>
            </a:r>
            <a:r>
              <a:rPr lang="en-US" dirty="0" smtClean="0"/>
              <a:t>networks such as Tor &amp; I2P </a:t>
            </a:r>
            <a:r>
              <a:rPr lang="en-US" dirty="0"/>
              <a:t>can't solve all anonymity problems. It focuses only on protecting the transport of data. </a:t>
            </a:r>
          </a:p>
        </p:txBody>
      </p:sp>
    </p:spTree>
    <p:extLst>
      <p:ext uri="{BB962C8B-B14F-4D97-AF65-F5344CB8AC3E}">
        <p14:creationId xmlns:p14="http://schemas.microsoft.com/office/powerpoint/2010/main" val="4085981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dirty="0" smtClean="0"/>
              <a:t>  Also</a:t>
            </a:r>
            <a:r>
              <a:rPr lang="en-US" dirty="0"/>
              <a:t>, to protect your anonymity, be smart. Don't provide your name or other revealing information in web </a:t>
            </a:r>
            <a:r>
              <a:rPr lang="en-US" dirty="0" smtClean="0"/>
              <a:t>forms.</a:t>
            </a:r>
            <a:endParaRPr lang="en-US" dirty="0"/>
          </a:p>
        </p:txBody>
      </p:sp>
    </p:spTree>
    <p:extLst>
      <p:ext uri="{BB962C8B-B14F-4D97-AF65-F5344CB8AC3E}">
        <p14:creationId xmlns:p14="http://schemas.microsoft.com/office/powerpoint/2010/main" val="2190138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dirty="0" smtClean="0"/>
              <a:t>  Be </a:t>
            </a:r>
            <a:r>
              <a:rPr lang="en-US" dirty="0"/>
              <a:t>aware that, like all </a:t>
            </a:r>
            <a:r>
              <a:rPr lang="en-US" dirty="0" err="1"/>
              <a:t>anonymizing</a:t>
            </a:r>
            <a:r>
              <a:rPr lang="en-US" dirty="0"/>
              <a:t> networks that are fast enough for web browsing, Tor does not provide protection against end-to-end timing attacks: If your attacker can watch the traffic coming out of your computer, and also the traffic arriving at your chosen destination, he can use statistical analysis to discover that they are part of the same circuit. </a:t>
            </a:r>
          </a:p>
          <a:p>
            <a:endParaRPr lang="en-US" dirty="0"/>
          </a:p>
          <a:p>
            <a:endParaRPr lang="en-US" dirty="0"/>
          </a:p>
        </p:txBody>
      </p:sp>
    </p:spTree>
    <p:extLst>
      <p:ext uri="{BB962C8B-B14F-4D97-AF65-F5344CB8AC3E}">
        <p14:creationId xmlns:p14="http://schemas.microsoft.com/office/powerpoint/2010/main" val="184563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endParaRPr lang="en-US" dirty="0" smtClean="0"/>
          </a:p>
          <a:p>
            <a:pPr marL="0" indent="0">
              <a:buNone/>
            </a:pPr>
            <a:endParaRPr lang="en-US" dirty="0"/>
          </a:p>
          <a:p>
            <a:pPr marL="0" indent="0" algn="ctr">
              <a:buNone/>
            </a:pPr>
            <a:r>
              <a:rPr lang="en-US" sz="3200" dirty="0" smtClean="0"/>
              <a:t>QUESTIONS ?</a:t>
            </a:r>
            <a:endParaRPr lang="en-US" sz="3200" dirty="0"/>
          </a:p>
        </p:txBody>
      </p:sp>
    </p:spTree>
    <p:extLst>
      <p:ext uri="{BB962C8B-B14F-4D97-AF65-F5344CB8AC3E}">
        <p14:creationId xmlns:p14="http://schemas.microsoft.com/office/powerpoint/2010/main" val="4223568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To gain higher protection of anonymity, a clever impostor can use various techniques to make identification more difficult. Examples of such </a:t>
            </a:r>
            <a:r>
              <a:rPr lang="en-US" dirty="0" smtClean="0"/>
              <a:t>techniques </a:t>
            </a:r>
            <a:r>
              <a:rPr lang="en-US" dirty="0"/>
              <a:t>are</a:t>
            </a:r>
            <a:r>
              <a:rPr lang="en-US" dirty="0" smtClean="0"/>
              <a:t>:</a:t>
            </a:r>
          </a:p>
          <a:p>
            <a:pPr marL="0" indent="0">
              <a:buNone/>
            </a:pPr>
            <a:r>
              <a:rPr lang="en-US" dirty="0" smtClean="0"/>
              <a:t>	IP </a:t>
            </a:r>
            <a:r>
              <a:rPr lang="en-US" dirty="0"/>
              <a:t>numbers, trace lists and other </a:t>
            </a:r>
            <a:r>
              <a:rPr lang="en-US" dirty="0" smtClean="0"/>
              <a:t>identification can be falsified. Since this information is often created </a:t>
            </a:r>
            <a:r>
              <a:rPr lang="en-US" dirty="0"/>
              <a:t>in servers, it is easier to falsify them if you have control of one or more servers. </a:t>
            </a:r>
          </a:p>
        </p:txBody>
      </p:sp>
    </p:spTree>
    <p:extLst>
      <p:ext uri="{BB962C8B-B14F-4D97-AF65-F5344CB8AC3E}">
        <p14:creationId xmlns:p14="http://schemas.microsoft.com/office/powerpoint/2010/main" val="11735122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Even though anonymity and </a:t>
            </a:r>
            <a:r>
              <a:rPr lang="en-US" dirty="0" err="1"/>
              <a:t>pseudonymity</a:t>
            </a:r>
            <a:r>
              <a:rPr lang="en-US" dirty="0"/>
              <a:t> is not something new with the Internet, the net has increased the ease for a person to distribute anonymous and pseudonymous messages. Anonymity on the Internet is almost never 100 %, there is always a possibility to find the perpetrator, especially if the same person uses the same way to gain anonymity multiple times. </a:t>
            </a:r>
          </a:p>
        </p:txBody>
      </p:sp>
    </p:spTree>
    <p:extLst>
      <p:ext uri="{BB962C8B-B14F-4D97-AF65-F5344CB8AC3E}">
        <p14:creationId xmlns:p14="http://schemas.microsoft.com/office/powerpoint/2010/main" val="991615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err="1"/>
              <a:t>Anon.penet.fri</a:t>
            </a:r>
            <a:r>
              <a:rPr lang="en-US" dirty="0"/>
              <a:t> was a </a:t>
            </a:r>
            <a:r>
              <a:rPr lang="en-US" dirty="0" err="1"/>
              <a:t>pseudonymity</a:t>
            </a:r>
            <a:r>
              <a:rPr lang="en-US" dirty="0"/>
              <a:t> server started by Johan </a:t>
            </a:r>
            <a:r>
              <a:rPr lang="en-US" dirty="0" err="1"/>
              <a:t>Helsingius</a:t>
            </a:r>
            <a:r>
              <a:rPr lang="en-US" dirty="0"/>
              <a:t> in Finland in 1992. It was very popular by people in other countries, since they thought that relaying messages through an anonymity server in Finland would reduce the risk of their real identity being divulged. At its peak, it had 500 000 registered users and transferred 10 000 messages per day. </a:t>
            </a:r>
          </a:p>
        </p:txBody>
      </p:sp>
    </p:spTree>
    <p:extLst>
      <p:ext uri="{BB962C8B-B14F-4D97-AF65-F5344CB8AC3E}">
        <p14:creationId xmlns:p14="http://schemas.microsoft.com/office/powerpoint/2010/main" val="40333023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5" name="Picture 1"/>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603406"/>
            <a:ext cx="5299647" cy="5936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8871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Anonymity is a combination of both</a:t>
            </a:r>
          </a:p>
          <a:p>
            <a:endParaRPr lang="en-US" dirty="0" smtClean="0"/>
          </a:p>
          <a:p>
            <a:pPr marL="0" indent="0">
              <a:buNone/>
            </a:pPr>
            <a:r>
              <a:rPr lang="en-US" dirty="0" smtClean="0"/>
              <a:t>  </a:t>
            </a:r>
            <a:r>
              <a:rPr lang="en-US" dirty="0" err="1" smtClean="0"/>
              <a:t>Unidentifiability</a:t>
            </a:r>
            <a:r>
              <a:rPr lang="en-US" dirty="0" smtClean="0"/>
              <a:t>; observers cannot identify any individual agent</a:t>
            </a:r>
          </a:p>
          <a:p>
            <a:endParaRPr lang="en-US" dirty="0"/>
          </a:p>
          <a:p>
            <a:pPr marL="0" indent="0">
              <a:buNone/>
            </a:pPr>
            <a:r>
              <a:rPr lang="en-US" dirty="0" smtClean="0"/>
              <a:t>  </a:t>
            </a:r>
            <a:r>
              <a:rPr lang="en-US" dirty="0" err="1" smtClean="0"/>
              <a:t>Unlinkability</a:t>
            </a:r>
            <a:r>
              <a:rPr lang="en-US" dirty="0" smtClean="0"/>
              <a:t>; observers cannot link an agent to a specific message or action</a:t>
            </a:r>
            <a:endParaRPr lang="en-US" dirty="0"/>
          </a:p>
        </p:txBody>
      </p:sp>
    </p:spTree>
    <p:extLst>
      <p:ext uri="{BB962C8B-B14F-4D97-AF65-F5344CB8AC3E}">
        <p14:creationId xmlns:p14="http://schemas.microsoft.com/office/powerpoint/2010/main" val="111991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pPr marL="0" indent="0">
              <a:buNone/>
            </a:pPr>
            <a:r>
              <a:rPr lang="en-US" dirty="0" smtClean="0"/>
              <a:t>Why </a:t>
            </a:r>
            <a:r>
              <a:rPr lang="en-US" dirty="0" smtClean="0"/>
              <a:t>is </a:t>
            </a:r>
            <a:r>
              <a:rPr lang="en-US" dirty="0" smtClean="0"/>
              <a:t>anonymity needed on </a:t>
            </a:r>
            <a:r>
              <a:rPr lang="en-US" dirty="0" smtClean="0"/>
              <a:t>Internet?</a:t>
            </a:r>
          </a:p>
          <a:p>
            <a:endParaRPr lang="en-US" dirty="0" smtClean="0"/>
          </a:p>
          <a:p>
            <a:r>
              <a:rPr lang="en-US" dirty="0" smtClean="0"/>
              <a:t>Privacy</a:t>
            </a:r>
          </a:p>
          <a:p>
            <a:r>
              <a:rPr lang="en-US" dirty="0" smtClean="0"/>
              <a:t>Freedom of Speech</a:t>
            </a:r>
          </a:p>
          <a:p>
            <a:r>
              <a:rPr lang="en-US" dirty="0" smtClean="0"/>
              <a:t>Anti-</a:t>
            </a:r>
            <a:r>
              <a:rPr lang="en-US" dirty="0" err="1" smtClean="0"/>
              <a:t>cencorship</a:t>
            </a:r>
            <a:endParaRPr lang="en-US" dirty="0"/>
          </a:p>
        </p:txBody>
      </p:sp>
    </p:spTree>
    <p:extLst>
      <p:ext uri="{BB962C8B-B14F-4D97-AF65-F5344CB8AC3E}">
        <p14:creationId xmlns:p14="http://schemas.microsoft.com/office/powerpoint/2010/main" val="1083919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nvPr>
        </p:nvGraphicFramePr>
        <p:xfrm>
          <a:off x="1628976" y="1600200"/>
          <a:ext cx="5124048" cy="4873625"/>
        </p:xfrm>
        <a:graphic>
          <a:graphicData uri="http://schemas.openxmlformats.org/drawingml/2006/table">
            <a:tbl>
              <a:tblPr firstRow="1" firstCol="1" bandRow="1"/>
              <a:tblGrid>
                <a:gridCol w="5124048"/>
              </a:tblGrid>
              <a:tr h="4873625">
                <a:tc>
                  <a:txBody>
                    <a:bodyPr/>
                    <a:lstStyle/>
                    <a:p>
                      <a:pPr marL="0" marR="0">
                        <a:lnSpc>
                          <a:spcPct val="115000"/>
                        </a:lnSpc>
                        <a:spcBef>
                          <a:spcPts val="0"/>
                        </a:spcBef>
                        <a:spcAft>
                          <a:spcPts val="0"/>
                        </a:spcAft>
                      </a:pPr>
                      <a:r>
                        <a:rPr lang="en-US" sz="800" dirty="0">
                          <a:effectLst/>
                          <a:latin typeface="Calibri"/>
                          <a:ea typeface="Calibri"/>
                          <a:cs typeface="Times New Roman"/>
                        </a:rPr>
                        <a:t>sentto-1119315-3675-1008119937-jpalme=dsv.su.se@returns.groups.yahoo.com</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Received: from n12.groups.yahoo.com (n12.groups.yahoo.com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[216.115.96.62])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by unni.dsv.su.se (8.9.3/8.9.3) with SMTP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id CAA21903 for &lt;jpalme@dsv.su.se&gt;;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Wed, 12 Dec 2001 02:19:32 +0100 (MET)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X-</a:t>
                      </a:r>
                      <a:r>
                        <a:rPr lang="en-US" sz="800" dirty="0" err="1">
                          <a:effectLst/>
                          <a:latin typeface="Calibri"/>
                          <a:ea typeface="Calibri"/>
                          <a:cs typeface="Times New Roman"/>
                        </a:rPr>
                        <a:t>eGroups</a:t>
                      </a:r>
                      <a:r>
                        <a:rPr lang="en-US" sz="800" dirty="0">
                          <a:effectLst/>
                          <a:latin typeface="Calibri"/>
                          <a:ea typeface="Calibri"/>
                          <a:cs typeface="Times New Roman"/>
                        </a:rPr>
                        <a:t>-Return: sentto-1119315-3675-1008119937-jpalme=dsv.su.se@returns.groups.yahoo.com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Received: from [216.115.97.162] by n12.groups.yahoo.com with NNFMP;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12 Dec 2001 01:19:00 -0000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Received: (</a:t>
                      </a:r>
                      <a:r>
                        <a:rPr lang="en-US" sz="800" dirty="0" err="1">
                          <a:effectLst/>
                          <a:latin typeface="Calibri"/>
                          <a:ea typeface="Calibri"/>
                          <a:cs typeface="Times New Roman"/>
                        </a:rPr>
                        <a:t>qmail</a:t>
                      </a:r>
                      <a:r>
                        <a:rPr lang="en-US" sz="800" dirty="0">
                          <a:effectLst/>
                          <a:latin typeface="Calibri"/>
                          <a:ea typeface="Calibri"/>
                          <a:cs typeface="Times New Roman"/>
                        </a:rPr>
                        <a:t> 11251 invoked from network); 12 Dec 2001 01:18:56 -0000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Received: from unknown (216.115.97.167)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by m8.grp.snv.yahoo.com with QMQP; 12 Dec 2001 01:18:56 -0000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Received: from unknown (HELO n26.groups.yahoo.com) (216.115.96.76)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by mta1.grp.snv.yahoo.com with SMTP;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12 Dec 2001 01:18:59 -0000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X-</a:t>
                      </a:r>
                      <a:r>
                        <a:rPr lang="en-US" sz="800" dirty="0" err="1">
                          <a:effectLst/>
                          <a:latin typeface="Calibri"/>
                          <a:ea typeface="Calibri"/>
                          <a:cs typeface="Times New Roman"/>
                        </a:rPr>
                        <a:t>eGroups</a:t>
                      </a:r>
                      <a:r>
                        <a:rPr lang="en-US" sz="800" dirty="0">
                          <a:effectLst/>
                          <a:latin typeface="Calibri"/>
                          <a:ea typeface="Calibri"/>
                          <a:cs typeface="Times New Roman"/>
                        </a:rPr>
                        <a:t>-Return: lizard@mrlizard.com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Received: from [216.115.96.110] by n26.groups.yahoo.com with NNFMP;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12 Dec 2001 01:12:56 -0000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X-</a:t>
                      </a:r>
                      <a:r>
                        <a:rPr lang="en-US" sz="800" dirty="0" err="1">
                          <a:effectLst/>
                          <a:latin typeface="Calibri"/>
                          <a:ea typeface="Calibri"/>
                          <a:cs typeface="Times New Roman"/>
                        </a:rPr>
                        <a:t>eGroups</a:t>
                      </a:r>
                      <a:r>
                        <a:rPr lang="en-US" sz="800" dirty="0">
                          <a:effectLst/>
                          <a:latin typeface="Calibri"/>
                          <a:ea typeface="Calibri"/>
                          <a:cs typeface="Times New Roman"/>
                        </a:rPr>
                        <a:t>-Approved-By: </a:t>
                      </a:r>
                      <a:r>
                        <a:rPr lang="en-US" sz="800" dirty="0" err="1">
                          <a:effectLst/>
                          <a:latin typeface="Calibri"/>
                          <a:ea typeface="Calibri"/>
                          <a:cs typeface="Times New Roman"/>
                        </a:rPr>
                        <a:t>simparl</a:t>
                      </a:r>
                      <a:r>
                        <a:rPr lang="en-US" sz="800" dirty="0">
                          <a:effectLst/>
                          <a:latin typeface="Calibri"/>
                          <a:ea typeface="Calibri"/>
                          <a:cs typeface="Times New Roman"/>
                        </a:rPr>
                        <a:t> &lt;simparl@aol.com&gt; via web;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12 Dec 2001 01:18:15 -0000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X-Sender: lizard@mrlizard.com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X-Apparently-To: web-law@yahoogroups.com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Received: (EGP: mail-8_0_1_2); 11 Dec 2001 20:50:42 -0000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Received: (</a:t>
                      </a:r>
                      <a:r>
                        <a:rPr lang="en-US" sz="800" dirty="0" err="1">
                          <a:effectLst/>
                          <a:latin typeface="Calibri"/>
                          <a:ea typeface="Calibri"/>
                          <a:cs typeface="Times New Roman"/>
                        </a:rPr>
                        <a:t>qmail</a:t>
                      </a:r>
                      <a:r>
                        <a:rPr lang="en-US" sz="800" dirty="0">
                          <a:effectLst/>
                          <a:latin typeface="Calibri"/>
                          <a:ea typeface="Calibri"/>
                          <a:cs typeface="Times New Roman"/>
                        </a:rPr>
                        <a:t> 68836 invoked from network); 11 Dec 2001 20:50:42 -0000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Received: from unknown (216.115.97.172)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by m12.grp.snv.yahoo.com with QMQP; 11 Dec 2001 20:50:42 -0000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Received: from unknown (HELO micexchange.loanperformance.com)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(64.57.138.217) by mta2.grp.snv.yahoo.com with SMTP;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11 Dec 2001 20:50:40 -0000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Received: from mrlizard.com (IAN2 [192.168.1.119]) by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micexchange.loanperformance.com with SMTP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(Microsoft Exchange Internet Mail Service Version 5.5.2653.13) </a:t>
                      </a:r>
                      <a:r>
                        <a:rPr lang="en-US" sz="900" dirty="0">
                          <a:effectLst/>
                          <a:latin typeface="Calibri"/>
                          <a:ea typeface="Calibri"/>
                          <a:cs typeface="Times New Roman"/>
                        </a:rPr>
                        <a:t/>
                      </a:r>
                      <a:br>
                        <a:rPr lang="en-US" sz="900" dirty="0">
                          <a:effectLst/>
                          <a:latin typeface="Calibri"/>
                          <a:ea typeface="Calibri"/>
                          <a:cs typeface="Times New Roman"/>
                        </a:rPr>
                      </a:br>
                      <a:r>
                        <a:rPr lang="en-US" sz="800" dirty="0">
                          <a:effectLst/>
                          <a:latin typeface="Calibri"/>
                          <a:ea typeface="Calibri"/>
                          <a:cs typeface="Times New Roman"/>
                        </a:rPr>
                        <a:t>id W11PL97B; Tue, 11 Dec 2001 12:53:11 -0800</a:t>
                      </a:r>
                      <a:endParaRPr lang="en-US" sz="900" dirty="0">
                        <a:effectLst/>
                        <a:latin typeface="Calibri"/>
                        <a:ea typeface="Calibri"/>
                        <a:cs typeface="Times New Roman"/>
                      </a:endParaRPr>
                    </a:p>
                  </a:txBody>
                  <a:tcPr marL="57790" marR="57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07407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600200"/>
            <a:ext cx="7467600" cy="4876800"/>
          </a:xfrm>
        </p:spPr>
        <p:txBody>
          <a:bodyPr/>
          <a:lstStyle/>
          <a:p>
            <a:endParaRPr lang="en-US" dirty="0" smtClean="0"/>
          </a:p>
          <a:p>
            <a:endParaRPr lang="en-US" dirty="0"/>
          </a:p>
          <a:p>
            <a:endParaRPr lang="en-US" dirty="0" smtClean="0"/>
          </a:p>
          <a:p>
            <a:endParaRPr lang="en-US" dirty="0"/>
          </a:p>
          <a:p>
            <a:endParaRPr lang="en-US" dirty="0" smtClean="0"/>
          </a:p>
          <a:p>
            <a:endParaRPr lang="en-US" dirty="0"/>
          </a:p>
          <a:p>
            <a:pPr marL="0" indent="0" algn="ctr">
              <a:buNone/>
            </a:pPr>
            <a:r>
              <a:rPr lang="en-US" sz="2000" dirty="0" smtClean="0"/>
              <a:t>Steps to hide the real identity through several servers</a:t>
            </a: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75080"/>
            <a:ext cx="6929000" cy="743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5110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Servers</a:t>
            </a:r>
            <a:endParaRPr lang="en-US" dirty="0"/>
          </a:p>
        </p:txBody>
      </p:sp>
      <p:sp>
        <p:nvSpPr>
          <p:cNvPr id="3" name="Content Placeholder 2"/>
          <p:cNvSpPr>
            <a:spLocks noGrp="1"/>
          </p:cNvSpPr>
          <p:nvPr>
            <p:ph sz="quarter" idx="1"/>
          </p:nvPr>
        </p:nvSpPr>
        <p:spPr/>
        <p:txBody>
          <a:bodyPr/>
          <a:lstStyle/>
          <a:p>
            <a:pPr marL="0" indent="0">
              <a:buNone/>
            </a:pPr>
            <a:r>
              <a:rPr lang="en-US" dirty="0" smtClean="0"/>
              <a:t>  The </a:t>
            </a:r>
            <a:r>
              <a:rPr lang="en-US" dirty="0"/>
              <a:t>basic idea behind a </a:t>
            </a:r>
            <a:r>
              <a:rPr lang="en-US" dirty="0" smtClean="0"/>
              <a:t>proxy server </a:t>
            </a:r>
            <a:r>
              <a:rPr lang="en-US" dirty="0"/>
              <a:t>is that a client uses a </a:t>
            </a:r>
            <a:r>
              <a:rPr lang="en-US" dirty="0" smtClean="0"/>
              <a:t>proxy server </a:t>
            </a:r>
            <a:r>
              <a:rPr lang="en-US" dirty="0"/>
              <a:t>to surf the web as in </a:t>
            </a:r>
            <a:r>
              <a:rPr lang="en-US" dirty="0" smtClean="0"/>
              <a:t>the figure below.</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895600"/>
            <a:ext cx="5010150" cy="2909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6531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Remailers</a:t>
            </a:r>
            <a:endParaRPr lang="en-US" dirty="0"/>
          </a:p>
        </p:txBody>
      </p:sp>
      <p:sp>
        <p:nvSpPr>
          <p:cNvPr id="3" name="Content Placeholder 2"/>
          <p:cNvSpPr>
            <a:spLocks noGrp="1"/>
          </p:cNvSpPr>
          <p:nvPr>
            <p:ph sz="quarter" idx="1"/>
          </p:nvPr>
        </p:nvSpPr>
        <p:spPr/>
        <p:txBody>
          <a:bodyPr/>
          <a:lstStyle/>
          <a:p>
            <a:pPr marL="0" indent="0">
              <a:buNone/>
            </a:pPr>
            <a:r>
              <a:rPr lang="en-US" dirty="0" smtClean="0"/>
              <a:t>  Remailers </a:t>
            </a:r>
            <a:r>
              <a:rPr lang="en-US" dirty="0"/>
              <a:t>enable users to send electronic </a:t>
            </a:r>
            <a:r>
              <a:rPr lang="en-US" dirty="0" smtClean="0"/>
              <a:t>messages through </a:t>
            </a:r>
            <a:r>
              <a:rPr lang="en-US" dirty="0"/>
              <a:t>their server so that sender can not be </a:t>
            </a:r>
            <a:r>
              <a:rPr lang="en-US" dirty="0" smtClean="0"/>
              <a:t>traced. Remailers </a:t>
            </a:r>
            <a:r>
              <a:rPr lang="en-US" dirty="0"/>
              <a:t>typically remove all identifying </a:t>
            </a:r>
            <a:r>
              <a:rPr lang="en-US" dirty="0" smtClean="0"/>
              <a:t>information from </a:t>
            </a:r>
            <a:r>
              <a:rPr lang="en-US" dirty="0"/>
              <a:t>e-mails before forwarding them to their destination</a:t>
            </a:r>
            <a:r>
              <a:rPr lang="en-US" dirty="0" smtClean="0"/>
              <a:t>.</a:t>
            </a:r>
          </a:p>
          <a:p>
            <a:pPr marL="0" indent="0">
              <a:buNone/>
            </a:pPr>
            <a:endParaRPr lang="en-US" dirty="0"/>
          </a:p>
          <a:p>
            <a:pPr marL="0" indent="0">
              <a:buNone/>
            </a:pPr>
            <a:r>
              <a:rPr lang="en-US" dirty="0" smtClean="0"/>
              <a:t>Known examples are </a:t>
            </a:r>
            <a:r>
              <a:rPr lang="en-US" dirty="0" err="1" smtClean="0"/>
              <a:t>Cypherpunk</a:t>
            </a:r>
            <a:r>
              <a:rPr lang="en-US" dirty="0" smtClean="0"/>
              <a:t>, Mixmaster.</a:t>
            </a:r>
            <a:endParaRPr lang="en-US" dirty="0"/>
          </a:p>
        </p:txBody>
      </p:sp>
    </p:spTree>
    <p:extLst>
      <p:ext uri="{BB962C8B-B14F-4D97-AF65-F5344CB8AC3E}">
        <p14:creationId xmlns:p14="http://schemas.microsoft.com/office/powerpoint/2010/main" val="3676789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439</TotalTime>
  <Words>1826</Words>
  <Application>Microsoft Office PowerPoint</Application>
  <PresentationFormat>On-screen Show (4:3)</PresentationFormat>
  <Paragraphs>94</Paragraphs>
  <Slides>37</Slides>
  <Notes>11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Oriel</vt:lpstr>
      <vt:lpstr>Internet Anonymity</vt:lpstr>
      <vt:lpstr>PowerPoint Presentation</vt:lpstr>
      <vt:lpstr>Introduction</vt:lpstr>
      <vt:lpstr>Introduction</vt:lpstr>
      <vt:lpstr>Introduction</vt:lpstr>
      <vt:lpstr>PowerPoint Presentation</vt:lpstr>
      <vt:lpstr>PowerPoint Presentation</vt:lpstr>
      <vt:lpstr>Proxy Servers</vt:lpstr>
      <vt:lpstr>Remailers</vt:lpstr>
      <vt:lpstr>Mix Network</vt:lpstr>
      <vt:lpstr>PowerPoint Presentation</vt:lpstr>
      <vt:lpstr>Onion Routing</vt:lpstr>
      <vt:lpstr>PowerPoint Presentation</vt:lpstr>
      <vt:lpstr>Tor</vt:lpstr>
      <vt:lpstr>PowerPoint Presentation</vt:lpstr>
      <vt:lpstr>How Tor Works</vt:lpstr>
      <vt:lpstr>How Tor Works</vt:lpstr>
      <vt:lpstr>How Tor Works</vt:lpstr>
      <vt:lpstr>Hidden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I2P</vt:lpstr>
      <vt:lpstr>PowerPoint Presentation</vt:lpstr>
      <vt:lpstr>PowerPoint Presentation</vt:lpstr>
      <vt:lpstr>Conclusion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esra</dc:creator>
  <cp:lastModifiedBy>cnl</cp:lastModifiedBy>
  <cp:revision>45</cp:revision>
  <dcterms:created xsi:type="dcterms:W3CDTF">2006-08-16T00:00:00Z</dcterms:created>
  <dcterms:modified xsi:type="dcterms:W3CDTF">2011-03-22T22:56:15Z</dcterms:modified>
</cp:coreProperties>
</file>