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71" r:id="rId8"/>
    <p:sldId id="258" r:id="rId9"/>
    <p:sldId id="274" r:id="rId10"/>
    <p:sldId id="273" r:id="rId11"/>
    <p:sldId id="275" r:id="rId12"/>
    <p:sldId id="265" r:id="rId13"/>
    <p:sldId id="272" r:id="rId14"/>
    <p:sldId id="259" r:id="rId15"/>
    <p:sldId id="266" r:id="rId16"/>
    <p:sldId id="260" r:id="rId17"/>
    <p:sldId id="261" r:id="rId18"/>
    <p:sldId id="263" r:id="rId19"/>
    <p:sldId id="267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A7EED-FD48-4B47-9493-D21BB8B69D0D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D2F49A-4936-4CAB-9C8A-183DED2EB0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GJ-5A9xqxBY\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uckduckgo.com/" TargetMode="External"/><Relationship Id="rId3" Type="http://schemas.openxmlformats.org/officeDocument/2006/relationships/hyperlink" Target="http://technet.microsoft.com/en-us/library/cc779919(v=WS.10).aspx" TargetMode="External"/><Relationship Id="rId7" Type="http://schemas.openxmlformats.org/officeDocument/2006/relationships/hyperlink" Target="http://www.wired.com/2014/10/verizons-perma-cookie/" TargetMode="External"/><Relationship Id="rId2" Type="http://schemas.openxmlformats.org/officeDocument/2006/relationships/hyperlink" Target="https://www.torproject.org/about/overview.html.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ffen.com/difference/TCP_vs_UDP" TargetMode="External"/><Relationship Id="rId5" Type="http://schemas.openxmlformats.org/officeDocument/2006/relationships/hyperlink" Target="http://support.microsoft.com/kb/103884" TargetMode="External"/><Relationship Id="rId4" Type="http://schemas.openxmlformats.org/officeDocument/2006/relationships/hyperlink" Target="http://www.howtogeek.com/117776/htg-explains-how-private-browsing-works-and-why-it-doesnt-offer-complete-privacy/?PageSpeed=noscript" TargetMode="External"/><Relationship Id="rId9" Type="http://schemas.openxmlformats.org/officeDocument/2006/relationships/hyperlink" Target="https://www.youtube.com/watch?v=GJ-5A9xqxBY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ash-course.org.uk/wp-content/uploads/2012/12/Crash-Course-logo-new.jpg" TargetMode="External"/><Relationship Id="rId13" Type="http://schemas.openxmlformats.org/officeDocument/2006/relationships/hyperlink" Target="http://toniinfo.com/wp-content/uploads/2010/08/p2p.jpg" TargetMode="External"/><Relationship Id="rId3" Type="http://schemas.openxmlformats.org/officeDocument/2006/relationships/hyperlink" Target="http://4.bp.blogspot.com/-CUGfaG1zGzQ/Td4NpWHPKBI/AAAAAAAAAC8/G2TbB88zzDY/s1600/osi-model-7-layers.png" TargetMode="External"/><Relationship Id="rId7" Type="http://schemas.openxmlformats.org/officeDocument/2006/relationships/hyperlink" Target="http://www.game-en-co.nl/wp-content/uploads/2013/02/watch_dogs_wallpaper_by_neosayayin-d563o6l.jpg" TargetMode="External"/><Relationship Id="rId12" Type="http://schemas.openxmlformats.org/officeDocument/2006/relationships/hyperlink" Target="https://guardianproject.info/wp-content/uploads/2010/03/orbot-on.jpg" TargetMode="External"/><Relationship Id="rId2" Type="http://schemas.openxmlformats.org/officeDocument/2006/relationships/hyperlink" Target="http://www.concurringopinions.com/wp-content/uploads/2011/01/privacy-security-anon1-300x25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g.youtube.com/vi/70Iqb7v89Vg/0.jpg" TargetMode="External"/><Relationship Id="rId11" Type="http://schemas.openxmlformats.org/officeDocument/2006/relationships/hyperlink" Target="http://ntrg.cs.tcd.ie/undergrad/4ba2.05/group10/index.html" TargetMode="External"/><Relationship Id="rId5" Type="http://schemas.openxmlformats.org/officeDocument/2006/relationships/hyperlink" Target="http://www.caribbeanbusinesspr.com/fotos/cyber-soldier.jpg" TargetMode="External"/><Relationship Id="rId10" Type="http://schemas.openxmlformats.org/officeDocument/2006/relationships/hyperlink" Target="http://ten7023.patrickplante.org/archives/247" TargetMode="External"/><Relationship Id="rId4" Type="http://schemas.openxmlformats.org/officeDocument/2006/relationships/hyperlink" Target="http://media-cache-ec0.pinimg.com/736x/ae/46/a5/ae46a5f95b9ce1d30f0b130aa4b5b257.jpg" TargetMode="External"/><Relationship Id="rId9" Type="http://schemas.openxmlformats.org/officeDocument/2006/relationships/hyperlink" Target="http://www.chequeprinting.net/manual/server-client-setup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364" y="2286000"/>
            <a:ext cx="2363561" cy="2667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 Internet Browsing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Collin Donaldson	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364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93" y="3714379"/>
            <a:ext cx="3156857" cy="314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0"/>
            <a:ext cx="421277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810000"/>
            <a:ext cx="4212771" cy="303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4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81000"/>
            <a:ext cx="7315200" cy="1154097"/>
          </a:xfrm>
        </p:spPr>
        <p:txBody>
          <a:bodyPr/>
          <a:lstStyle/>
          <a:p>
            <a:r>
              <a:rPr lang="en-US" dirty="0" smtClean="0"/>
              <a:t>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34200" cy="483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914400"/>
            <a:ext cx="7315200" cy="1154097"/>
          </a:xfrm>
        </p:spPr>
        <p:txBody>
          <a:bodyPr/>
          <a:lstStyle/>
          <a:p>
            <a:r>
              <a:rPr lang="en-US" dirty="0" smtClean="0"/>
              <a:t>Peer to Peer (P2P)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08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0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3364992" cy="621792"/>
          </a:xfrm>
          <a:solidFill>
            <a:srgbClr val="00206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Transport Control Protocol (TCP)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676400"/>
            <a:ext cx="3362062" cy="621792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 Datagram Protocol (UDP)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Network (IP) Traffic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90600" y="2438400"/>
            <a:ext cx="3566160" cy="35052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Ex: HTTP, FTP, SMTP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Connection oriented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Reliability &gt; Speed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Heavyweight (requires 3-way handshake)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Usage: Small Data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B0F0"/>
                </a:solidFill>
              </a:rPr>
              <a:t>Target Practice Analogy: 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      Stop and Pop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0" y="2438400"/>
            <a:ext cx="3566160" cy="36576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Ex: DNS, DHCP, VOIP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Connection-less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Speed &gt; Reliability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Lightweight (no handshake)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Usage: Big 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Target Practice Analogy:</a:t>
            </a:r>
          </a:p>
          <a:p>
            <a:pPr marL="4572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     Spray and Pray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Web Browsers and the Internet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447800"/>
            <a:ext cx="73152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Your web browser is a client that allows you to access the world’s largest server, the internet.</a:t>
            </a:r>
          </a:p>
          <a:p>
            <a:r>
              <a:rPr lang="en-US" dirty="0" smtClean="0"/>
              <a:t>2. The internet uses a service called the World Wide Web to make it easy for clients (browsers) to view its content.</a:t>
            </a:r>
          </a:p>
          <a:p>
            <a:pPr lvl="1"/>
            <a:r>
              <a:rPr lang="en-US" dirty="0" smtClean="0"/>
              <a:t>URLS, IP addresses, search engines (web crawlers), etc. </a:t>
            </a:r>
          </a:p>
          <a:p>
            <a:r>
              <a:rPr lang="en-US" dirty="0" smtClean="0"/>
              <a:t>3. Web browsers display information by interpreting HTML references accessed via the internet. The HTML acts as pointers to the information you actually want to access. </a:t>
            </a:r>
          </a:p>
          <a:p>
            <a:r>
              <a:rPr lang="en-US" dirty="0" smtClean="0"/>
              <a:t>4. The HTML’s coding tells the browser how to interpret the information (i.e. file format)</a:t>
            </a:r>
          </a:p>
          <a:p>
            <a:r>
              <a:rPr lang="en-US" dirty="0" smtClean="0"/>
              <a:t>5. Browsers need to be configured with plugins to view certain kinds of information.</a:t>
            </a:r>
          </a:p>
          <a:p>
            <a:r>
              <a:rPr lang="en-US" dirty="0" smtClean="0"/>
              <a:t>Ex: Adobe Flash, Active X, Java, JavaScript, etc. </a:t>
            </a:r>
          </a:p>
          <a:p>
            <a:r>
              <a:rPr lang="en-US" dirty="0" smtClean="0"/>
              <a:t>6. Previous information is stored on your browser for future easy access (cookies, history, etc. 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normal browsing, no information is stored about you</a:t>
            </a:r>
          </a:p>
          <a:p>
            <a:r>
              <a:rPr lang="en-US" dirty="0" smtClean="0"/>
              <a:t>Private Sessions are “sandboxed” from normal sessions</a:t>
            </a:r>
          </a:p>
          <a:p>
            <a:r>
              <a:rPr lang="en-US" dirty="0" smtClean="0"/>
              <a:t>Plugins may or not be private </a:t>
            </a:r>
          </a:p>
          <a:p>
            <a:r>
              <a:rPr lang="en-US" dirty="0" smtClean="0"/>
              <a:t>Still vulnerable to:</a:t>
            </a:r>
          </a:p>
          <a:p>
            <a:pPr lvl="1"/>
            <a:r>
              <a:rPr lang="en-US" dirty="0" smtClean="0"/>
              <a:t>Search engines</a:t>
            </a:r>
          </a:p>
          <a:p>
            <a:pPr lvl="1"/>
            <a:r>
              <a:rPr lang="en-US" dirty="0"/>
              <a:t>Websites that collect/share info about you (read: most websites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Internet Service Provider (ISP) surveillance</a:t>
            </a:r>
          </a:p>
          <a:p>
            <a:pPr lvl="1"/>
            <a:r>
              <a:rPr lang="en-US" dirty="0" smtClean="0"/>
              <a:t>Physical surveillance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Browsing++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NoScript: Control exactly what scripts (plugins) run on your computer</a:t>
            </a:r>
          </a:p>
          <a:p>
            <a:r>
              <a:rPr lang="en-US" dirty="0" smtClean="0"/>
              <a:t>AdBlock Plus: Keep ads and adware from executing on your computer</a:t>
            </a:r>
          </a:p>
          <a:p>
            <a:r>
              <a:rPr lang="en-US" dirty="0" smtClean="0"/>
              <a:t>Abine’s Blur: Anti-Trackers</a:t>
            </a:r>
            <a:r>
              <a:rPr lang="en-US" dirty="0" smtClean="0"/>
              <a:t>, </a:t>
            </a:r>
            <a:r>
              <a:rPr lang="en-US" dirty="0" err="1" smtClean="0"/>
              <a:t>Autogenerated</a:t>
            </a:r>
            <a:r>
              <a:rPr lang="en-US" dirty="0" smtClean="0"/>
              <a:t> </a:t>
            </a:r>
            <a:r>
              <a:rPr lang="en-US" dirty="0" smtClean="0"/>
              <a:t>Proxy Email Addresses, Passwords, and Credit Card Numbers, </a:t>
            </a:r>
          </a:p>
          <a:p>
            <a:r>
              <a:rPr lang="en-US" dirty="0" smtClean="0"/>
              <a:t>ShodanHQ and ScamAdvisor.com: Check where a website is and if it is legitimate. </a:t>
            </a:r>
          </a:p>
          <a:p>
            <a:r>
              <a:rPr lang="en-US" dirty="0" smtClean="0"/>
              <a:t>CCleaner and others: </a:t>
            </a:r>
            <a:r>
              <a:rPr lang="en-US" dirty="0" smtClean="0"/>
              <a:t>Customizable local data management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2953512" cy="2176272"/>
          </a:xfrm>
        </p:spPr>
        <p:txBody>
          <a:bodyPr/>
          <a:lstStyle/>
          <a:p>
            <a:r>
              <a:rPr lang="en-US" dirty="0" smtClean="0"/>
              <a:t>DuckDuckGo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8600" y="3124200"/>
            <a:ext cx="2953512" cy="144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www.youtube.com/watch?v=GJ-5A9xqxBY\</a:t>
            </a:r>
            <a:endParaRPr lang="en-US" dirty="0" smtClean="0"/>
          </a:p>
          <a:p>
            <a:r>
              <a:rPr lang="en-US" u="sng" dirty="0"/>
              <a:t>ZERO Data </a:t>
            </a:r>
            <a:r>
              <a:rPr lang="en-US" u="sng" dirty="0" smtClean="0"/>
              <a:t>Collection</a:t>
            </a:r>
            <a:endParaRPr lang="en-US" dirty="0" smtClean="0"/>
          </a:p>
          <a:p>
            <a:r>
              <a:rPr lang="en-US" dirty="0" smtClean="0"/>
              <a:t>Less Spam</a:t>
            </a:r>
          </a:p>
          <a:p>
            <a:r>
              <a:rPr lang="en-US" dirty="0" smtClean="0"/>
              <a:t>Faster results</a:t>
            </a:r>
          </a:p>
          <a:p>
            <a:r>
              <a:rPr lang="en-US" dirty="0" smtClean="0"/>
              <a:t>Uses Google’s Monopoly Against It</a:t>
            </a:r>
          </a:p>
          <a:p>
            <a:endParaRPr lang="en-US" dirty="0" smtClean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" b="2077"/>
          <a:stretch>
            <a:fillRect/>
          </a:stretch>
        </p:blipFill>
        <p:spPr/>
      </p:pic>
      <p:sp>
        <p:nvSpPr>
          <p:cNvPr id="19" name="Rectangle 18"/>
          <p:cNvSpPr/>
          <p:nvPr/>
        </p:nvSpPr>
        <p:spPr>
          <a:xfrm>
            <a:off x="304800" y="4572000"/>
            <a:ext cx="251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Sponsors:</a:t>
            </a:r>
          </a:p>
          <a:p>
            <a:r>
              <a:rPr lang="en-US" sz="1400" dirty="0" smtClean="0"/>
              <a:t>Mozilla Firefox</a:t>
            </a:r>
          </a:p>
          <a:p>
            <a:r>
              <a:rPr lang="en-US" sz="1400" dirty="0" smtClean="0"/>
              <a:t>Apple Safari</a:t>
            </a:r>
          </a:p>
          <a:p>
            <a:r>
              <a:rPr lang="en-US" sz="1400" dirty="0" smtClean="0"/>
              <a:t>Microsoft Bing</a:t>
            </a:r>
          </a:p>
          <a:p>
            <a:r>
              <a:rPr lang="en-US" sz="1400" dirty="0" smtClean="0"/>
              <a:t>Yahoo Search</a:t>
            </a:r>
          </a:p>
          <a:p>
            <a:r>
              <a:rPr lang="en-US" sz="1400" dirty="0" smtClean="0"/>
              <a:t>Tor Foundation</a:t>
            </a:r>
          </a:p>
          <a:p>
            <a:endParaRPr lang="en-US" sz="1400" dirty="0" smtClean="0"/>
          </a:p>
          <a:p>
            <a:r>
              <a:rPr lang="en-US" sz="1400" dirty="0" smtClean="0"/>
              <a:t>And Many More!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8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3364992" cy="621792"/>
          </a:xfrm>
        </p:spPr>
        <p:txBody>
          <a:bodyPr/>
          <a:lstStyle/>
          <a:p>
            <a:r>
              <a:rPr lang="en-US" dirty="0" smtClean="0"/>
              <a:t>Proxies (Tor)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6800" y="1981200"/>
            <a:ext cx="3362062" cy="621792"/>
          </a:xfrm>
        </p:spPr>
        <p:txBody>
          <a:bodyPr/>
          <a:lstStyle/>
          <a:p>
            <a:r>
              <a:rPr lang="en-US" dirty="0" smtClean="0"/>
              <a:t>VPN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Proxies </a:t>
            </a:r>
            <a:r>
              <a:rPr lang="en-US" dirty="0" smtClean="0"/>
              <a:t>vs </a:t>
            </a:r>
            <a:r>
              <a:rPr lang="en-US" dirty="0" smtClean="0"/>
              <a:t>Virtual Private Networks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403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40227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3000" y="1981200"/>
            <a:ext cx="3364992" cy="621792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Onion Routing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362062" cy="62179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Onion Routing and VPN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0480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Free!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Main Architecture: P2P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Do It yourself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Priority: Privacy and Anonymity 	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Protocol: All TCP (effects speed)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0" y="2743200"/>
            <a:ext cx="3566160" cy="295351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$$$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Main Architecture: Client-Server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Generally All-In-One (commercial)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Priority: Security and Privacy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Protocol: TCP and UDP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315200" cy="1154097"/>
          </a:xfrm>
        </p:spPr>
        <p:txBody>
          <a:bodyPr/>
          <a:lstStyle/>
          <a:p>
            <a:r>
              <a:rPr lang="en-US" dirty="0" smtClean="0"/>
              <a:t>Mobile 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362200"/>
            <a:ext cx="3566160" cy="3974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Anonymity does not automatically transfer to mobile devices!</a:t>
            </a:r>
          </a:p>
          <a:p>
            <a:r>
              <a:rPr lang="en-US" dirty="0" smtClean="0"/>
              <a:t>You have to manually configure everything again…..</a:t>
            </a:r>
          </a:p>
          <a:p>
            <a:r>
              <a:rPr lang="en-US" dirty="0" smtClean="0"/>
              <a:t>Browsers: DuckDuckGo (or configure others browsers)</a:t>
            </a:r>
          </a:p>
          <a:p>
            <a:r>
              <a:rPr lang="en-US" dirty="0" smtClean="0"/>
              <a:t>Proxy: Orbot</a:t>
            </a:r>
          </a:p>
          <a:p>
            <a:r>
              <a:rPr lang="en-US" dirty="0" smtClean="0"/>
              <a:t>VPN: OpenVPN</a:t>
            </a:r>
          </a:p>
          <a:p>
            <a:r>
              <a:rPr lang="en-US" dirty="0" smtClean="0"/>
              <a:t>Root/Jailbreak for full control!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3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Overview</a:t>
            </a:r>
          </a:p>
          <a:p>
            <a:r>
              <a:rPr lang="en-US" dirty="0" smtClean="0"/>
              <a:t>Definitions </a:t>
            </a:r>
            <a:r>
              <a:rPr lang="en-US" dirty="0" smtClean="0"/>
              <a:t>and </a:t>
            </a:r>
            <a:r>
              <a:rPr lang="en-US" dirty="0" smtClean="0"/>
              <a:t>Explanations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Part 1: How it all works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Overview </a:t>
            </a:r>
            <a:r>
              <a:rPr lang="en-US" dirty="0" smtClean="0"/>
              <a:t>of Network Communication</a:t>
            </a:r>
          </a:p>
          <a:p>
            <a:r>
              <a:rPr lang="en-US" dirty="0" smtClean="0"/>
              <a:t>Overview of Network Traffic</a:t>
            </a:r>
          </a:p>
          <a:p>
            <a:r>
              <a:rPr lang="en-US" dirty="0" smtClean="0"/>
              <a:t>Overview of Internet </a:t>
            </a:r>
            <a:r>
              <a:rPr lang="en-US" dirty="0" smtClean="0"/>
              <a:t>Browsing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Part 2: How to anonymize it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Private Browsing and beyond</a:t>
            </a:r>
          </a:p>
          <a:p>
            <a:r>
              <a:rPr lang="en-US" dirty="0" smtClean="0"/>
              <a:t>DuckDuckGo</a:t>
            </a:r>
          </a:p>
          <a:p>
            <a:r>
              <a:rPr lang="en-US" dirty="0" smtClean="0"/>
              <a:t>Proxies (Onion Routing) and VPN</a:t>
            </a:r>
          </a:p>
          <a:p>
            <a:r>
              <a:rPr lang="en-US" dirty="0" smtClean="0"/>
              <a:t>Mobile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Sources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838200"/>
          </a:xfrm>
        </p:spPr>
        <p:txBody>
          <a:bodyPr/>
          <a:lstStyle/>
          <a:p>
            <a:r>
              <a:rPr lang="en-US" dirty="0" smtClean="0"/>
              <a:t>Sources (URLS and titles)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54863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Networks: A Top Down Approach (Pearson, everything, especially Ch.18 how web browsers work)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www.torproject.org/about/overview.html.en</a:t>
            </a:r>
            <a:r>
              <a:rPr lang="en-US" dirty="0" smtClean="0"/>
              <a:t> (Tor)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technet.microsoft.com/en-us/library/cc779919%28v=WS.10%29.aspx</a:t>
            </a:r>
            <a:r>
              <a:rPr lang="en-US" dirty="0" smtClean="0"/>
              <a:t> (VPNs)</a:t>
            </a:r>
          </a:p>
          <a:p>
            <a:r>
              <a:rPr lang="en-US" dirty="0">
                <a:hlinkClick r:id="rId4"/>
              </a:rPr>
              <a:t>http://www.howtogeek.com/117776/htg-explains-how-private-browsing-works-and-why-it-doesnt-offer-complete-privacy/?</a:t>
            </a:r>
            <a:r>
              <a:rPr lang="en-US" dirty="0" smtClean="0">
                <a:hlinkClick r:id="rId4"/>
              </a:rPr>
              <a:t>PageSpeed=noscript</a:t>
            </a:r>
            <a:r>
              <a:rPr lang="en-US" dirty="0" smtClean="0"/>
              <a:t> (Private Browsing)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support.microsoft.com/kb/103884</a:t>
            </a:r>
            <a:r>
              <a:rPr lang="en-US" dirty="0" smtClean="0"/>
              <a:t> (OSI model)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www.diffen.com/difference/TCP_vs_UDP</a:t>
            </a:r>
            <a:r>
              <a:rPr lang="en-US" dirty="0" smtClean="0"/>
              <a:t> (TCP/UDP)</a:t>
            </a:r>
          </a:p>
          <a:p>
            <a:r>
              <a:rPr lang="en-US" dirty="0">
                <a:hlinkClick r:id="rId7"/>
              </a:rPr>
              <a:t>http://www.wired.com/2014/10/verizons-perma-cookie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(UIDHs)</a:t>
            </a:r>
          </a:p>
          <a:p>
            <a:r>
              <a:rPr lang="en-US" dirty="0">
                <a:hlinkClick r:id="rId8"/>
              </a:rPr>
              <a:t>https://duckduckgo.com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 </a:t>
            </a:r>
            <a:r>
              <a:rPr lang="en-US" dirty="0" smtClean="0"/>
              <a:t>(Research and DDG info)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www.youtube.com/watch?v=GJ-5A9xqxBY</a:t>
            </a:r>
            <a:r>
              <a:rPr lang="en-US" dirty="0" smtClean="0"/>
              <a:t> (YouTube, DDG, Open Labs)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1"/>
            <a:ext cx="7315200" cy="838199"/>
          </a:xfrm>
        </p:spPr>
        <p:txBody>
          <a:bodyPr/>
          <a:lstStyle/>
          <a:p>
            <a:r>
              <a:rPr lang="en-US" dirty="0" smtClean="0"/>
              <a:t>Sources (Images and titles)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562600"/>
          </a:xfrm>
        </p:spPr>
        <p:txBody>
          <a:bodyPr>
            <a:no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www.concurringopinions.com/wp-content/uploads/2011/01/privacy-security-anon1-300x253.jpg</a:t>
            </a:r>
            <a:r>
              <a:rPr lang="en-US" sz="1600" dirty="0" smtClean="0"/>
              <a:t>  (Venn Diagram)</a:t>
            </a:r>
          </a:p>
          <a:p>
            <a:r>
              <a:rPr lang="en-US" sz="1600" dirty="0">
                <a:hlinkClick r:id="rId3"/>
              </a:rPr>
              <a:t>http://4.bp.blogspot.com/-</a:t>
            </a:r>
            <a:r>
              <a:rPr lang="en-US" sz="1600" dirty="0" smtClean="0">
                <a:hlinkClick r:id="rId3"/>
              </a:rPr>
              <a:t>CUGfaG1zGzQ/Td4NpWHPKBI/AAAAAAAAAC8/G2TbB88zzDY/s1600/osi-model-7-layers.png</a:t>
            </a:r>
            <a:r>
              <a:rPr lang="en-US" sz="1600" dirty="0" smtClean="0"/>
              <a:t>  (OSI)</a:t>
            </a:r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media-cache-ec0.pinimg.com/736x/ae/46/a5/ae46a5f95b9ce1d30f0b130aa4b5b257.jpg</a:t>
            </a:r>
            <a:r>
              <a:rPr lang="en-US" sz="1600" dirty="0" smtClean="0"/>
              <a:t> (NSA eyeball)</a:t>
            </a:r>
          </a:p>
          <a:p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www.caribbeanbusinesspr.com/fotos/cyber-soldier.jpg</a:t>
            </a:r>
            <a:r>
              <a:rPr lang="en-US" sz="1600" dirty="0" smtClean="0"/>
              <a:t> (Cyber soldier)</a:t>
            </a:r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img.youtube.com/vi/70Iqb7v89Vg/0.jpg</a:t>
            </a:r>
            <a:r>
              <a:rPr lang="en-US" sz="1600" dirty="0" smtClean="0"/>
              <a:t>  (Anonymous guy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www.game-en-co.nl/wp-content/uploads/2013/02/watch_dogs_wallpaper_by_neosayayin-d563o6l.jpg</a:t>
            </a:r>
            <a:r>
              <a:rPr lang="en-US" sz="1600" dirty="0" smtClean="0"/>
              <a:t>  Watchdogs wallpaper</a:t>
            </a:r>
            <a:endParaRPr lang="en-US" sz="1600" dirty="0" smtClean="0"/>
          </a:p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www.crash-course.org.uk/wp-content/uploads/2012/12/Crash-Course-logo-new.jpg</a:t>
            </a:r>
            <a:r>
              <a:rPr lang="en-US" sz="1600" dirty="0" smtClean="0"/>
              <a:t> (Crash Course)</a:t>
            </a:r>
          </a:p>
          <a:p>
            <a:r>
              <a:rPr lang="en-US" sz="1600" dirty="0">
                <a:hlinkClick r:id="rId9"/>
              </a:rPr>
              <a:t>http://</a:t>
            </a:r>
            <a:r>
              <a:rPr lang="en-US" sz="1600" dirty="0" smtClean="0">
                <a:hlinkClick r:id="rId9"/>
              </a:rPr>
              <a:t>www.chequeprinting.net/manual/server-client-setup.php</a:t>
            </a:r>
            <a:r>
              <a:rPr lang="en-US" sz="1600" dirty="0" smtClean="0"/>
              <a:t> (Client-Server)</a:t>
            </a:r>
          </a:p>
          <a:p>
            <a:r>
              <a:rPr lang="en-US" sz="1600" dirty="0">
                <a:hlinkClick r:id="rId10"/>
              </a:rPr>
              <a:t>http://</a:t>
            </a:r>
            <a:r>
              <a:rPr lang="en-US" sz="1600" dirty="0" smtClean="0">
                <a:hlinkClick r:id="rId10"/>
              </a:rPr>
              <a:t>ten7023.patrickplante.org/archives/247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DuckDuckGo)</a:t>
            </a:r>
          </a:p>
          <a:p>
            <a:r>
              <a:rPr lang="en-US" sz="1600" dirty="0">
                <a:hlinkClick r:id="rId11"/>
              </a:rPr>
              <a:t>http://</a:t>
            </a:r>
            <a:r>
              <a:rPr lang="en-US" sz="1600" dirty="0" smtClean="0">
                <a:hlinkClick r:id="rId11"/>
              </a:rPr>
              <a:t>ntrg.cs.tcd.ie/undergrad/4ba2.05/group10/index.html</a:t>
            </a:r>
            <a:r>
              <a:rPr lang="en-US" sz="1600" dirty="0" smtClean="0"/>
              <a:t> (Onion Routing)</a:t>
            </a:r>
          </a:p>
          <a:p>
            <a:r>
              <a:rPr lang="en-US" sz="1600" dirty="0">
                <a:hlinkClick r:id="rId12"/>
              </a:rPr>
              <a:t>https://</a:t>
            </a:r>
            <a:r>
              <a:rPr lang="en-US" sz="1600" dirty="0" smtClean="0">
                <a:hlinkClick r:id="rId12"/>
              </a:rPr>
              <a:t>guardianproject.info/wp-content/uploads/2010/03/orbot-on.jpg</a:t>
            </a:r>
            <a:r>
              <a:rPr lang="en-US" sz="1600" dirty="0" smtClean="0"/>
              <a:t> (Orbot)</a:t>
            </a:r>
          </a:p>
          <a:p>
            <a:r>
              <a:rPr lang="en-US" sz="1600" dirty="0">
                <a:hlinkClick r:id="rId13"/>
              </a:rPr>
              <a:t>http://</a:t>
            </a:r>
            <a:r>
              <a:rPr lang="en-US" sz="1600" dirty="0" smtClean="0">
                <a:hlinkClick r:id="rId13"/>
              </a:rPr>
              <a:t>toniinfo.com/wp-content/uploads/2010/08/p2p.jpg</a:t>
            </a:r>
            <a:r>
              <a:rPr lang="en-US" sz="1600" dirty="0" smtClean="0"/>
              <a:t>  (P2P)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1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Definitions: Ideals Not Realities!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86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Privacy vs Security vs Anonymity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 smtClean="0"/>
              <a:t>Privacy (P): “I control my information”. </a:t>
            </a:r>
          </a:p>
          <a:p>
            <a:r>
              <a:rPr lang="en-US" dirty="0" smtClean="0"/>
              <a:t>Anonymity (A): “A third party cannot associate my information with me.”</a:t>
            </a:r>
          </a:p>
          <a:p>
            <a:r>
              <a:rPr lang="en-US" dirty="0" smtClean="0"/>
              <a:t>Security (S): “My information is safe from interference (harm)”. </a:t>
            </a:r>
          </a:p>
          <a:p>
            <a:r>
              <a:rPr lang="en-US" dirty="0" smtClean="0"/>
              <a:t>Not mutually exclusive</a:t>
            </a:r>
          </a:p>
          <a:p>
            <a:r>
              <a:rPr lang="en-US" dirty="0" smtClean="0"/>
              <a:t>Can be combined (protection in depth)</a:t>
            </a:r>
          </a:p>
          <a:p>
            <a:r>
              <a:rPr lang="en-US" dirty="0" smtClean="0"/>
              <a:t>Single point of failure: the human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Hypothetica</a:t>
            </a:r>
            <a:r>
              <a:rPr lang="en-US" dirty="0" smtClean="0"/>
              <a:t>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 video file (VF) resides in your computer. </a:t>
            </a:r>
          </a:p>
          <a:p>
            <a:r>
              <a:rPr lang="en-US" sz="2400" dirty="0" smtClean="0"/>
              <a:t>Assume the </a:t>
            </a:r>
            <a:r>
              <a:rPr lang="en-US" sz="2400" dirty="0" smtClean="0"/>
              <a:t>computer is always </a:t>
            </a:r>
            <a:r>
              <a:rPr lang="en-US" sz="2400" dirty="0" smtClean="0"/>
              <a:t>offline, is immune to digital forensics, </a:t>
            </a:r>
            <a:r>
              <a:rPr lang="en-US" sz="2400" dirty="0" smtClean="0"/>
              <a:t>and can only be accessed by you.</a:t>
            </a:r>
          </a:p>
          <a:p>
            <a:pPr lvl="1"/>
            <a:r>
              <a:rPr lang="en-US" sz="2000" dirty="0" smtClean="0"/>
              <a:t>VF: S, P, A</a:t>
            </a:r>
          </a:p>
          <a:p>
            <a:r>
              <a:rPr lang="en-US" sz="2400" dirty="0" smtClean="0"/>
              <a:t>You allow others to use your computer.</a:t>
            </a:r>
          </a:p>
          <a:p>
            <a:pPr lvl="1"/>
            <a:r>
              <a:rPr lang="en-US" sz="2000" dirty="0" smtClean="0"/>
              <a:t>VF:  </a:t>
            </a:r>
            <a:r>
              <a:rPr lang="en-US" sz="2000" dirty="0" smtClean="0"/>
              <a:t>!S, !P, !A</a:t>
            </a:r>
          </a:p>
          <a:p>
            <a:r>
              <a:rPr lang="en-US" sz="2400" dirty="0" smtClean="0"/>
              <a:t>You encrypt the file (homebrew)</a:t>
            </a:r>
          </a:p>
          <a:p>
            <a:pPr lvl="1"/>
            <a:r>
              <a:rPr lang="en-US" sz="2000" dirty="0" smtClean="0"/>
              <a:t>VF: </a:t>
            </a:r>
            <a:r>
              <a:rPr lang="en-US" sz="2000" dirty="0" smtClean="0"/>
              <a:t>S, !P, !A</a:t>
            </a:r>
            <a:endParaRPr lang="en-US" sz="2000" dirty="0" smtClean="0"/>
          </a:p>
          <a:p>
            <a:r>
              <a:rPr lang="en-US" sz="2400" dirty="0" smtClean="0"/>
              <a:t>You implement user control, others cannot access the file</a:t>
            </a:r>
          </a:p>
          <a:p>
            <a:pPr lvl="1"/>
            <a:r>
              <a:rPr lang="en-US" sz="2000" dirty="0" smtClean="0"/>
              <a:t>VF: S, </a:t>
            </a:r>
            <a:r>
              <a:rPr lang="en-US" sz="2000" dirty="0" smtClean="0"/>
              <a:t>P, !A</a:t>
            </a:r>
            <a:endParaRPr lang="en-US" sz="2000" dirty="0" smtClean="0"/>
          </a:p>
          <a:p>
            <a:r>
              <a:rPr lang="en-US" sz="2400" dirty="0" smtClean="0"/>
              <a:t>You hide the file from other users</a:t>
            </a:r>
          </a:p>
          <a:p>
            <a:pPr lvl="1"/>
            <a:r>
              <a:rPr lang="en-US" sz="2000" dirty="0" smtClean="0"/>
              <a:t>VF: S, P, </a:t>
            </a:r>
            <a:r>
              <a:rPr lang="en-US" sz="2000" dirty="0" smtClean="0"/>
              <a:t>A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greatly complicate security, privacy, and anonymity</a:t>
            </a:r>
          </a:p>
          <a:p>
            <a:r>
              <a:rPr lang="en-US" dirty="0" smtClean="0"/>
              <a:t>A known (not anonymous) file breaches privacy and risks security</a:t>
            </a:r>
          </a:p>
          <a:p>
            <a:r>
              <a:rPr lang="en-US" dirty="0" smtClean="0"/>
              <a:t>A non-private file breaches anonymity and risks security</a:t>
            </a:r>
          </a:p>
          <a:p>
            <a:r>
              <a:rPr lang="en-US" dirty="0" smtClean="0"/>
              <a:t>An insecure file risks privacy and </a:t>
            </a:r>
            <a:r>
              <a:rPr lang="en-US" dirty="0" smtClean="0"/>
              <a:t>anonymity</a:t>
            </a:r>
          </a:p>
          <a:p>
            <a:r>
              <a:rPr lang="en-US" dirty="0" smtClean="0"/>
              <a:t>Uploading that video file from the previous example to a website like YouTube throws anonymity right out the window</a:t>
            </a: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Crash Course in how Networks and Internet Browsers Work!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15456"/>
            <a:ext cx="7315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Network Communication: The Open Systems Interconnect (OSI) Model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056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will focus on the Application, Presentation, Session, Transport, and Network Layers. </a:t>
            </a:r>
          </a:p>
          <a:p>
            <a:r>
              <a:rPr lang="en-US" dirty="0" smtClean="0"/>
              <a:t>The Data Link and Physical Layers are beyond the scope of this presentation, but are still important!</a:t>
            </a:r>
          </a:p>
          <a:p>
            <a:r>
              <a:rPr lang="en-US" dirty="0" smtClean="0"/>
              <a:t>For example: Companies like Verizon and AT&amp;T have been caught using Unique Identifier Headers (UIDHs) which act like “permanent cookies</a:t>
            </a:r>
            <a:r>
              <a:rPr lang="en-US" dirty="0" smtClean="0"/>
              <a:t>” via all 7 layers.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457</TotalTime>
  <Words>1036</Words>
  <Application>Microsoft Office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Perspective</vt:lpstr>
      <vt:lpstr>Anonymous Internet Browsing   by Collin Donaldson </vt:lpstr>
      <vt:lpstr>Outline </vt:lpstr>
      <vt:lpstr>Definitions: Ideals Not Realities!</vt:lpstr>
      <vt:lpstr>Privacy vs Security vs Anonymity </vt:lpstr>
      <vt:lpstr>Hypothetical Example</vt:lpstr>
      <vt:lpstr>The Problem</vt:lpstr>
      <vt:lpstr>Crash Course in how Networks and Internet Browsers Work!</vt:lpstr>
      <vt:lpstr>Network Communication: The Open Systems Interconnect (OSI) Model</vt:lpstr>
      <vt:lpstr>NOTE!!!!</vt:lpstr>
      <vt:lpstr>Client-Server Model</vt:lpstr>
      <vt:lpstr>Peer to Peer (P2P)</vt:lpstr>
      <vt:lpstr>Network (IP) Traffic</vt:lpstr>
      <vt:lpstr>Web Browsers and the Internet</vt:lpstr>
      <vt:lpstr>Private Browsing</vt:lpstr>
      <vt:lpstr>Private Browsing++</vt:lpstr>
      <vt:lpstr>DuckDuckGo</vt:lpstr>
      <vt:lpstr>Proxies vs Virtual Private Networks </vt:lpstr>
      <vt:lpstr>Onion Routing and VPN</vt:lpstr>
      <vt:lpstr>Mobile Anonymity</vt:lpstr>
      <vt:lpstr>Sources (URLS and titles)</vt:lpstr>
      <vt:lpstr>Sources (Images and titles)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Internet Browsing</dc:title>
  <dc:creator>CollinD</dc:creator>
  <cp:lastModifiedBy>CollinD</cp:lastModifiedBy>
  <cp:revision>45</cp:revision>
  <dcterms:created xsi:type="dcterms:W3CDTF">2014-11-14T04:21:30Z</dcterms:created>
  <dcterms:modified xsi:type="dcterms:W3CDTF">2014-11-16T00:01:49Z</dcterms:modified>
</cp:coreProperties>
</file>