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9" r:id="rId3"/>
    <p:sldId id="287" r:id="rId4"/>
    <p:sldId id="289" r:id="rId5"/>
    <p:sldId id="272" r:id="rId6"/>
    <p:sldId id="263" r:id="rId7"/>
    <p:sldId id="266" r:id="rId8"/>
    <p:sldId id="317" r:id="rId9"/>
    <p:sldId id="278" r:id="rId10"/>
    <p:sldId id="280" r:id="rId11"/>
    <p:sldId id="281" r:id="rId12"/>
    <p:sldId id="283" r:id="rId13"/>
    <p:sldId id="284" r:id="rId14"/>
    <p:sldId id="285" r:id="rId15"/>
    <p:sldId id="290" r:id="rId16"/>
    <p:sldId id="286" r:id="rId17"/>
    <p:sldId id="288" r:id="rId18"/>
    <p:sldId id="282" r:id="rId19"/>
    <p:sldId id="291" r:id="rId20"/>
    <p:sldId id="292" r:id="rId21"/>
    <p:sldId id="293" r:id="rId22"/>
    <p:sldId id="294" r:id="rId23"/>
    <p:sldId id="318" r:id="rId24"/>
    <p:sldId id="301" r:id="rId25"/>
    <p:sldId id="302" r:id="rId26"/>
    <p:sldId id="305" r:id="rId27"/>
    <p:sldId id="315" r:id="rId28"/>
    <p:sldId id="309" r:id="rId29"/>
    <p:sldId id="306" r:id="rId30"/>
    <p:sldId id="313" r:id="rId31"/>
    <p:sldId id="312" r:id="rId32"/>
    <p:sldId id="314" r:id="rId33"/>
    <p:sldId id="311" r:id="rId34"/>
    <p:sldId id="273" r:id="rId3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D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4" autoAdjust="0"/>
    <p:restoredTop sz="46779" autoAdjust="0"/>
  </p:normalViewPr>
  <p:slideViewPr>
    <p:cSldViewPr>
      <p:cViewPr>
        <p:scale>
          <a:sx n="125" d="100"/>
          <a:sy n="125" d="100"/>
        </p:scale>
        <p:origin x="-122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5AAF3-F966-456D-AD67-E0497B1E0C02}" type="datetimeFigureOut">
              <a:rPr lang="it-IT" smtClean="0"/>
              <a:t>28/04/2016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7C2F-471E-490C-BDD8-C36E981F21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11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6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75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1906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6387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642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1818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546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224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792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436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57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25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804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6150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491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1188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2586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113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912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26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55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89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0407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3362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4022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106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9076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62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403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049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77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364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67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84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28/04/2016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09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28/04/2016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65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28/04/2016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1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28/04/2016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19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28/04/2016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63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28/04/2016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82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28/04/2016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7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28/04/2016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7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28/04/2016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073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28/04/2016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78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28/04/2016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31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8564-FD9B-4760-87D4-615282DEBF19}" type="datetimeFigureOut">
              <a:rPr lang="it-IT" smtClean="0"/>
              <a:t>28/04/2016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35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il-archive.com/cryptography@metzdowd.com/msg10142.html" TargetMode="External"/><Relationship Id="rId13" Type="http://schemas.openxmlformats.org/officeDocument/2006/relationships/hyperlink" Target="http://eprint.iacr.org/2012/584" TargetMode="External"/><Relationship Id="rId18" Type="http://schemas.openxmlformats.org/officeDocument/2006/relationships/hyperlink" Target="http://www.forbes.com/sites/andygreenberg/2010/12/07/visa-mastercard-move-to-choke-wikileaks/" TargetMode="External"/><Relationship Id="rId26" Type="http://schemas.openxmlformats.org/officeDocument/2006/relationships/hyperlink" Target="http://www.links.org/files/decentralised-currencies.pdf" TargetMode="External"/><Relationship Id="rId3" Type="http://schemas.openxmlformats.org/officeDocument/2006/relationships/hyperlink" Target="https://services.brics.dk/java/courseadmin/crypto/" TargetMode="External"/><Relationship Id="rId21" Type="http://schemas.openxmlformats.org/officeDocument/2006/relationships/hyperlink" Target="http://pando.com/2014/01/02/with-130m-of-bitcoin-wealth-and-plans-to-sell-the-fbi-could-rattle-the-virtual-currency-cage" TargetMode="External"/><Relationship Id="rId7" Type="http://schemas.openxmlformats.org/officeDocument/2006/relationships/hyperlink" Target="http://article.gmane.org/gmane.comp.encryption.general/12588/" TargetMode="External"/><Relationship Id="rId12" Type="http://schemas.openxmlformats.org/officeDocument/2006/relationships/hyperlink" Target="http://cseweb.ucsd.edu/~smeiklejohn/files/imc13.pdf" TargetMode="External"/><Relationship Id="rId17" Type="http://schemas.openxmlformats.org/officeDocument/2006/relationships/hyperlink" Target="http://nymag.com/daily/intelligencer/2013/12/bloomberg-anchors-christmas-bitcoin-gets-stolen.html" TargetMode="External"/><Relationship Id="rId25" Type="http://schemas.openxmlformats.org/officeDocument/2006/relationships/hyperlink" Target="https://bitcointalk.org/index.php?topic=67634.0" TargetMode="External"/><Relationship Id="rId2" Type="http://schemas.openxmlformats.org/officeDocument/2006/relationships/notesSlide" Target="../notesSlides/notesSlide34.xml"/><Relationship Id="rId16" Type="http://schemas.openxmlformats.org/officeDocument/2006/relationships/hyperlink" Target="http://www.coinwarz.com/cryptocurrency" TargetMode="External"/><Relationship Id="rId20" Type="http://schemas.openxmlformats.org/officeDocument/2006/relationships/hyperlink" Target="http://arstechnica.com/tech-policy/2013/10/how-the-feds-took-down-the-dread-pirate-rob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yptome.org/jya/digicrash.htm" TargetMode="External"/><Relationship Id="rId11" Type="http://schemas.openxmlformats.org/officeDocument/2006/relationships/hyperlink" Target="http://eprint.iacr.org/2013/734" TargetMode="External"/><Relationship Id="rId24" Type="http://schemas.openxmlformats.org/officeDocument/2006/relationships/hyperlink" Target="https://blockchain.info/tx-index/3618498/4005d6bea3a93fb72f006d23e2685b85069d270cb57d15f0c057ef2d5e3f78" TargetMode="External"/><Relationship Id="rId5" Type="http://schemas.openxmlformats.org/officeDocument/2006/relationships/hyperlink" Target="https://services.brics.dk/java/courseadmin/CryCom" TargetMode="External"/><Relationship Id="rId15" Type="http://schemas.openxmlformats.org/officeDocument/2006/relationships/hyperlink" Target="http://www.blockchain.info/" TargetMode="External"/><Relationship Id="rId23" Type="http://schemas.openxmlformats.org/officeDocument/2006/relationships/hyperlink" Target="https://bitcoin.org/en/alert/2013-03-11-chain-fork" TargetMode="External"/><Relationship Id="rId10" Type="http://schemas.openxmlformats.org/officeDocument/2006/relationships/hyperlink" Target="https://twitter.com/lilyallen/statuses/419942070770741249" TargetMode="External"/><Relationship Id="rId19" Type="http://schemas.openxmlformats.org/officeDocument/2006/relationships/hyperlink" Target="http://exitevent.com/privacy-tor-btc-and-what-the-silk-road-crackdown-means-to-you-131112.asp" TargetMode="External"/><Relationship Id="rId4" Type="http://schemas.openxmlformats.org/officeDocument/2006/relationships/hyperlink" Target="https://services.brics.dk/java/courseadmin/cpt" TargetMode="External"/><Relationship Id="rId9" Type="http://schemas.openxmlformats.org/officeDocument/2006/relationships/hyperlink" Target="http://motherboard.vice.com/blog/this-pizza-is-worth-750000" TargetMode="External"/><Relationship Id="rId14" Type="http://schemas.openxmlformats.org/officeDocument/2006/relationships/hyperlink" Target="http://zerocoin.org/" TargetMode="External"/><Relationship Id="rId22" Type="http://schemas.openxmlformats.org/officeDocument/2006/relationships/hyperlink" Target="https://en.bitcoin.it/wiki/Common_Vulnerabilities_and_Exposures#CVE-2010-513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40968"/>
            <a:ext cx="7772400" cy="1470025"/>
          </a:xfrm>
        </p:spPr>
        <p:txBody>
          <a:bodyPr>
            <a:normAutofit/>
          </a:bodyPr>
          <a:lstStyle/>
          <a:p>
            <a:r>
              <a:rPr lang="it-IT" sz="4000" b="1" dirty="0" smtClean="0"/>
              <a:t>Introduction to </a:t>
            </a:r>
            <a:br>
              <a:rPr lang="it-IT" sz="4000" b="1" dirty="0" smtClean="0"/>
            </a:br>
            <a:r>
              <a:rPr lang="it-IT" sz="4000" b="1" dirty="0" smtClean="0"/>
              <a:t>Cryptographic Currencies</a:t>
            </a:r>
            <a:endParaRPr lang="it-IT" sz="4000" b="1" dirty="0"/>
          </a:p>
        </p:txBody>
      </p:sp>
      <p:pic>
        <p:nvPicPr>
          <p:cNvPr id="2051" name="Picture 3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58" y="1697007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ad.nfit.au.dk\NFDFS\Users\orlandi\Desktop\imgr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r="21782"/>
          <a:stretch/>
        </p:blipFill>
        <p:spPr bwMode="auto">
          <a:xfrm>
            <a:off x="4319984" y="301138"/>
            <a:ext cx="1176960" cy="124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\ad.nfit.au.dk\NFDFS\Users\orlandi\Desktop\imgre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7" r="10993"/>
          <a:stretch/>
        </p:blipFill>
        <p:spPr bwMode="auto">
          <a:xfrm>
            <a:off x="5511520" y="531957"/>
            <a:ext cx="1387374" cy="133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\ad.nfit.au.dk\NFDFS\Users\orlandi\Desktop\ftc-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522" y="1754439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\ad.nfit.au.dk\NFDFS\Users\orlandi\Desktop\imgr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400" y="3645024"/>
            <a:ext cx="1080865" cy="108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\ad.nfit.au.dk\NFDFS\Users\orlandi\Desktop\imgr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622" y="2506570"/>
            <a:ext cx="1261194" cy="126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5013176"/>
            <a:ext cx="7344816" cy="1296144"/>
          </a:xfrm>
        </p:spPr>
        <p:txBody>
          <a:bodyPr>
            <a:normAutofit/>
          </a:bodyPr>
          <a:lstStyle/>
          <a:p>
            <a:r>
              <a:rPr lang="it-IT" b="1" i="1" dirty="0" smtClean="0">
                <a:solidFill>
                  <a:schemeClr val="tx1"/>
                </a:solidFill>
              </a:rPr>
              <a:t>Claudio </a:t>
            </a:r>
            <a:r>
              <a:rPr lang="it-IT" b="1" i="1" dirty="0">
                <a:solidFill>
                  <a:schemeClr val="tx1"/>
                </a:solidFill>
              </a:rPr>
              <a:t>Orlandi</a:t>
            </a:r>
            <a:br>
              <a:rPr lang="it-IT" b="1" i="1" dirty="0">
                <a:solidFill>
                  <a:schemeClr val="tx1"/>
                </a:solidFill>
              </a:rPr>
            </a:br>
            <a:r>
              <a:rPr lang="it-IT" sz="2400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cs.au.dk</a:t>
            </a:r>
            <a:r>
              <a:rPr lang="it-IT" sz="2400" dirty="0">
                <a:solidFill>
                  <a:schemeClr val="tx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/~</a:t>
            </a:r>
            <a:r>
              <a:rPr lang="it-IT" sz="2400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orlandi</a:t>
            </a:r>
            <a:endParaRPr lang="it-IT" b="1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-36512" y="6480720"/>
            <a:ext cx="7290730" cy="47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dirty="0" smtClean="0">
                <a:solidFill>
                  <a:schemeClr val="tx1"/>
                </a:solidFill>
              </a:rPr>
              <a:t>Thanks </a:t>
            </a:r>
            <a:r>
              <a:rPr lang="it-IT" sz="1800" dirty="0">
                <a:solidFill>
                  <a:schemeClr val="tx1"/>
                </a:solidFill>
              </a:rPr>
              <a:t>to: </a:t>
            </a:r>
            <a:r>
              <a:rPr lang="it-IT" sz="1800" dirty="0" smtClean="0">
                <a:solidFill>
                  <a:schemeClr val="tx1"/>
                </a:solidFill>
              </a:rPr>
              <a:t>Jon K. S</a:t>
            </a:r>
            <a:r>
              <a:rPr lang="da-DK" sz="1800" dirty="0" smtClean="0">
                <a:solidFill>
                  <a:schemeClr val="tx1"/>
                </a:solidFill>
              </a:rPr>
              <a:t>ø</a:t>
            </a:r>
            <a:r>
              <a:rPr lang="it-IT" sz="1800" dirty="0" smtClean="0">
                <a:solidFill>
                  <a:schemeClr val="tx1"/>
                </a:solidFill>
              </a:rPr>
              <a:t>rensen and Peter S. Nordholt</a:t>
            </a: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796136" y="-2389"/>
            <a:ext cx="3347864" cy="47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it-IT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171" name="Picture 3" descr="\\ad.nfit.au.dk\NFDFS\Users\orlandi\Desktop\Coiny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11" y="1545490"/>
            <a:ext cx="1188653" cy="124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\\ad.nfit.au.dk\NFDFS\Users\orlandi\Desktop\bitcoin-logo-plai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715"/>
            <a:ext cx="1816754" cy="181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2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TheoryCoin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b="0" dirty="0" smtClean="0"/>
              <a:t>How to </a:t>
            </a:r>
            <a:r>
              <a:rPr lang="en-US" dirty="0" smtClean="0"/>
              <a:t>create </a:t>
            </a:r>
            <a:r>
              <a:rPr lang="en-US" b="0" dirty="0" smtClean="0"/>
              <a:t>money</a:t>
            </a:r>
            <a:endParaRPr lang="da-DK" b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7056784" cy="3921299"/>
          </a:xfrm>
        </p:spPr>
        <p:txBody>
          <a:bodyPr>
            <a:normAutofit fontScale="92500" lnSpcReduction="10000"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Everyone </a:t>
            </a:r>
            <a:br>
              <a:rPr lang="en-US" dirty="0" smtClean="0"/>
            </a:br>
            <a:r>
              <a:rPr lang="en-US" b="1" dirty="0" smtClean="0"/>
              <a:t>tries to solve</a:t>
            </a:r>
            <a:r>
              <a:rPr lang="en-US" dirty="0" smtClean="0"/>
              <a:t> a puzzle</a:t>
            </a:r>
            <a:endParaRPr lang="en-US" dirty="0"/>
          </a:p>
          <a:p>
            <a:pPr marL="514350" indent="-514350" algn="ctr">
              <a:buFont typeface="+mj-lt"/>
              <a:buAutoNum type="arabicPeriod"/>
            </a:pPr>
            <a:endParaRPr lang="en-US" dirty="0" smtClean="0"/>
          </a:p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/>
              <a:t>first one </a:t>
            </a:r>
            <a:r>
              <a:rPr lang="en-US" dirty="0" smtClean="0"/>
              <a:t>to solve </a:t>
            </a:r>
            <a:br>
              <a:rPr lang="en-US" dirty="0" smtClean="0"/>
            </a:br>
            <a:r>
              <a:rPr lang="en-US" dirty="0" smtClean="0"/>
              <a:t>the puzzle  </a:t>
            </a:r>
            <a:r>
              <a:rPr lang="en-US" b="1" dirty="0" smtClean="0"/>
              <a:t>gets 1 TC</a:t>
            </a:r>
          </a:p>
          <a:p>
            <a:pPr marL="514350" indent="-514350" algn="ctr">
              <a:buFont typeface="+mj-lt"/>
              <a:buAutoNum type="arabicPeriod"/>
            </a:pPr>
            <a:endParaRPr lang="en-US" dirty="0"/>
          </a:p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The solution of </a:t>
            </a:r>
            <a:r>
              <a:rPr lang="en-US" b="1" dirty="0" smtClean="0"/>
              <a:t>puzzle </a:t>
            </a:r>
            <a:r>
              <a:rPr lang="en-US" b="1" i="1" dirty="0" err="1" smtClean="0"/>
              <a:t>i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defines puzzle </a:t>
            </a:r>
            <a:r>
              <a:rPr lang="en-US" b="1" i="1" dirty="0" smtClean="0"/>
              <a:t>i+1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593210" y="518033"/>
            <a:ext cx="1083246" cy="1182775"/>
            <a:chOff x="7593210" y="518033"/>
            <a:chExt cx="1083246" cy="1182775"/>
          </a:xfrm>
        </p:grpSpPr>
        <p:pic>
          <p:nvPicPr>
            <p:cNvPr id="7170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18033"/>
              <a:ext cx="1011238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93210" y="1022089"/>
              <a:ext cx="1083246" cy="678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593210" y="1022089"/>
              <a:ext cx="10832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 descr="\\ad.nfit.au.dk\NFDFS\Users\orlandi\Desktop\sudoku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31" y="2204864"/>
            <a:ext cx="1790240" cy="179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1926"/>
            <a:ext cx="1656184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5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TheoryCoin</a:t>
            </a:r>
            <a:r>
              <a:rPr lang="en-US" dirty="0"/>
              <a:t>: </a:t>
            </a:r>
            <a:br>
              <a:rPr lang="en-US" dirty="0"/>
            </a:br>
            <a:r>
              <a:rPr lang="en-US" b="0" dirty="0"/>
              <a:t>How to </a:t>
            </a:r>
            <a:r>
              <a:rPr lang="en-US" dirty="0"/>
              <a:t>create </a:t>
            </a:r>
            <a:r>
              <a:rPr lang="en-US" b="0" dirty="0"/>
              <a:t>money</a:t>
            </a:r>
            <a:endParaRPr lang="da-DK" dirty="0"/>
          </a:p>
        </p:txBody>
      </p:sp>
      <p:sp>
        <p:nvSpPr>
          <p:cNvPr id="5" name="Flowchart: Manual Operation 4"/>
          <p:cNvSpPr/>
          <p:nvPr/>
        </p:nvSpPr>
        <p:spPr>
          <a:xfrm>
            <a:off x="395536" y="2924944"/>
            <a:ext cx="3312368" cy="1728192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400" b="1" dirty="0" smtClean="0"/>
              <a:t>H</a:t>
            </a:r>
            <a:endParaRPr lang="da-DK" sz="5400" b="1" dirty="0"/>
          </a:p>
        </p:txBody>
      </p:sp>
      <p:sp>
        <p:nvSpPr>
          <p:cNvPr id="6" name="Rectangle 5"/>
          <p:cNvSpPr/>
          <p:nvPr/>
        </p:nvSpPr>
        <p:spPr>
          <a:xfrm>
            <a:off x="395536" y="2132856"/>
            <a:ext cx="144016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 </a:t>
            </a:r>
            <a:r>
              <a:rPr lang="da-DK" dirty="0"/>
              <a:t>∈ </a:t>
            </a:r>
            <a:r>
              <a:rPr lang="en-US" dirty="0" smtClean="0"/>
              <a:t>{0,1}*</a:t>
            </a:r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2267744" y="2132856"/>
            <a:ext cx="144016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</a:t>
            </a:r>
            <a:r>
              <a:rPr lang="da-DK" dirty="0"/>
              <a:t>∈ </a:t>
            </a:r>
            <a:r>
              <a:rPr lang="en-US" dirty="0" smtClean="0"/>
              <a:t>{0,1}*</a:t>
            </a:r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1043608" y="5013176"/>
            <a:ext cx="187220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 </a:t>
            </a:r>
            <a:r>
              <a:rPr lang="da-DK" dirty="0" smtClean="0"/>
              <a:t>∈ </a:t>
            </a:r>
            <a:r>
              <a:rPr lang="en-US" dirty="0" smtClean="0"/>
              <a:t>{0,1}</a:t>
            </a:r>
            <a:r>
              <a:rPr lang="en-US" baseline="30000" dirty="0" smtClean="0"/>
              <a:t>d</a:t>
            </a:r>
            <a:endParaRPr lang="da-DK" baseline="30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427984" y="2060848"/>
            <a:ext cx="4536504" cy="37444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SolvePuzzle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(L){</a:t>
            </a:r>
          </a:p>
          <a:p>
            <a:pPr marL="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repeat{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 = </a:t>
            </a: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my_name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 = H(L,R)</a:t>
            </a:r>
          </a:p>
          <a:p>
            <a:pPr marL="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}while(T ≠ 0</a:t>
            </a:r>
            <a:r>
              <a:rPr lang="en-US" sz="23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R</a:t>
            </a:r>
          </a:p>
          <a:p>
            <a:pPr marL="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3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67544" y="5661248"/>
            <a:ext cx="322210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The puzzle: </a:t>
            </a:r>
            <a:br>
              <a:rPr lang="en-US" b="1" dirty="0"/>
            </a:br>
            <a:r>
              <a:rPr lang="en-US" dirty="0" smtClean="0"/>
              <a:t>given L, find </a:t>
            </a:r>
            <a:r>
              <a:rPr lang="en-US" dirty="0"/>
              <a:t>R </a:t>
            </a:r>
            <a:endParaRPr lang="en-US" dirty="0" smtClean="0"/>
          </a:p>
          <a:p>
            <a:pPr algn="ctr"/>
            <a:r>
              <a:rPr lang="en-US" dirty="0" smtClean="0"/>
              <a:t>such </a:t>
            </a:r>
            <a:r>
              <a:rPr lang="en-US" dirty="0"/>
              <a:t>that T=0</a:t>
            </a:r>
            <a:r>
              <a:rPr lang="en-US" baseline="30000" dirty="0"/>
              <a:t>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93210" y="518033"/>
            <a:ext cx="1083246" cy="1182775"/>
            <a:chOff x="7593210" y="518033"/>
            <a:chExt cx="1083246" cy="1182775"/>
          </a:xfrm>
        </p:grpSpPr>
        <p:pic>
          <p:nvPicPr>
            <p:cNvPr id="11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18033"/>
              <a:ext cx="1011238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7593210" y="1022089"/>
              <a:ext cx="1083246" cy="678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593210" y="1022089"/>
              <a:ext cx="10832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467544" y="2968878"/>
            <a:ext cx="320682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i="1" dirty="0">
                <a:solidFill>
                  <a:schemeClr val="bg1"/>
                </a:solidFill>
              </a:rPr>
              <a:t>(a random </a:t>
            </a:r>
            <a:r>
              <a:rPr lang="en-US" sz="2300" i="1" dirty="0" smtClean="0">
                <a:solidFill>
                  <a:schemeClr val="bg1"/>
                </a:solidFill>
              </a:rPr>
              <a:t>function</a:t>
            </a:r>
            <a:r>
              <a:rPr lang="en-US" sz="23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36096" y="6237312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* aka </a:t>
            </a:r>
            <a:r>
              <a:rPr lang="en-US" sz="2800" b="1" i="1" dirty="0" smtClean="0"/>
              <a:t>Proof-of-Work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83355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139952" y="2420888"/>
            <a:ext cx="1157668" cy="792088"/>
          </a:xfrm>
          <a:prstGeom prst="ellipse">
            <a:avLst/>
          </a:prstGeom>
          <a:noFill/>
          <a:ln w="317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val 14"/>
          <p:cNvSpPr/>
          <p:nvPr/>
        </p:nvSpPr>
        <p:spPr>
          <a:xfrm>
            <a:off x="2582536" y="2408824"/>
            <a:ext cx="1157668" cy="792088"/>
          </a:xfrm>
          <a:prstGeom prst="ellipse">
            <a:avLst/>
          </a:prstGeom>
          <a:noFill/>
          <a:ln w="317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/>
          <p:cNvSpPr/>
          <p:nvPr/>
        </p:nvSpPr>
        <p:spPr>
          <a:xfrm>
            <a:off x="966060" y="2418975"/>
            <a:ext cx="1157668" cy="792088"/>
          </a:xfrm>
          <a:prstGeom prst="ellipse">
            <a:avLst/>
          </a:prstGeom>
          <a:noFill/>
          <a:ln w="317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TheoryCoin</a:t>
            </a:r>
            <a:r>
              <a:rPr lang="en-US" dirty="0"/>
              <a:t>: </a:t>
            </a:r>
            <a:r>
              <a:rPr lang="en-US" dirty="0" smtClean="0"/>
              <a:t>(coins to </a:t>
            </a:r>
            <a:r>
              <a:rPr lang="en-US" dirty="0" err="1" smtClean="0"/>
              <a:t>ppl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How to </a:t>
            </a:r>
            <a:r>
              <a:rPr lang="en-US" dirty="0"/>
              <a:t>create </a:t>
            </a:r>
            <a:r>
              <a:rPr lang="en-US" b="0" dirty="0"/>
              <a:t>money</a:t>
            </a:r>
            <a:endParaRPr lang="da-DK" dirty="0"/>
          </a:p>
        </p:txBody>
      </p:sp>
      <p:sp>
        <p:nvSpPr>
          <p:cNvPr id="5" name="Flowchart: Manual Operation 4"/>
          <p:cNvSpPr/>
          <p:nvPr/>
        </p:nvSpPr>
        <p:spPr>
          <a:xfrm>
            <a:off x="395536" y="3429000"/>
            <a:ext cx="2520280" cy="1368152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H</a:t>
            </a:r>
            <a:endParaRPr lang="da-DK" sz="7200" dirty="0"/>
          </a:p>
        </p:txBody>
      </p:sp>
      <p:sp>
        <p:nvSpPr>
          <p:cNvPr id="6" name="Rectangle 5"/>
          <p:cNvSpPr/>
          <p:nvPr/>
        </p:nvSpPr>
        <p:spPr>
          <a:xfrm>
            <a:off x="395536" y="2636912"/>
            <a:ext cx="100811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= Start!</a:t>
            </a:r>
            <a:endParaRPr lang="da-DK" sz="1400" dirty="0"/>
          </a:p>
        </p:txBody>
      </p:sp>
      <p:sp>
        <p:nvSpPr>
          <p:cNvPr id="7" name="Rectangle 6"/>
          <p:cNvSpPr/>
          <p:nvPr/>
        </p:nvSpPr>
        <p:spPr>
          <a:xfrm>
            <a:off x="1619672" y="2636912"/>
            <a:ext cx="136815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 smtClean="0"/>
              <a:t>=(P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926352" y="4941168"/>
            <a:ext cx="148540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000…000</a:t>
            </a:r>
            <a:endParaRPr lang="da-DK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3253043" y="2636912"/>
            <a:ext cx="136815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=(P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i</a:t>
            </a:r>
            <a:r>
              <a:rPr lang="en-US" baseline="-25000" dirty="0"/>
              <a:t>1</a:t>
            </a:r>
            <a:r>
              <a:rPr lang="en-US" dirty="0"/>
              <a:t>)</a:t>
            </a:r>
            <a:endParaRPr lang="da-DK" dirty="0"/>
          </a:p>
        </p:txBody>
      </p:sp>
      <p:sp>
        <p:nvSpPr>
          <p:cNvPr id="12" name="Flowchart: Manual Operation 11"/>
          <p:cNvSpPr/>
          <p:nvPr/>
        </p:nvSpPr>
        <p:spPr>
          <a:xfrm>
            <a:off x="2051720" y="3429000"/>
            <a:ext cx="2520280" cy="1368152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H</a:t>
            </a:r>
            <a:endParaRPr lang="da-DK" sz="7200" dirty="0"/>
          </a:p>
        </p:txBody>
      </p:sp>
      <p:sp>
        <p:nvSpPr>
          <p:cNvPr id="13" name="Rectangle 12"/>
          <p:cNvSpPr/>
          <p:nvPr/>
        </p:nvSpPr>
        <p:spPr>
          <a:xfrm>
            <a:off x="2582536" y="4941168"/>
            <a:ext cx="148540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000…000</a:t>
            </a:r>
            <a:endParaRPr lang="da-DK" baseline="30000" dirty="0"/>
          </a:p>
        </p:txBody>
      </p:sp>
      <p:sp>
        <p:nvSpPr>
          <p:cNvPr id="16" name="Rectangle 15"/>
          <p:cNvSpPr/>
          <p:nvPr/>
        </p:nvSpPr>
        <p:spPr>
          <a:xfrm>
            <a:off x="4860032" y="2636912"/>
            <a:ext cx="136815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=(P</a:t>
            </a:r>
            <a:r>
              <a:rPr lang="en-US" baseline="-25000" dirty="0" smtClean="0"/>
              <a:t>3</a:t>
            </a:r>
            <a:r>
              <a:rPr lang="en-US" dirty="0" smtClean="0"/>
              <a:t>, i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da-DK" dirty="0"/>
          </a:p>
        </p:txBody>
      </p:sp>
      <p:sp>
        <p:nvSpPr>
          <p:cNvPr id="18" name="Flowchart: Manual Operation 17"/>
          <p:cNvSpPr/>
          <p:nvPr/>
        </p:nvSpPr>
        <p:spPr>
          <a:xfrm>
            <a:off x="3409166" y="3429000"/>
            <a:ext cx="2520280" cy="1368152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H</a:t>
            </a:r>
            <a:endParaRPr lang="da-DK" sz="7200" dirty="0"/>
          </a:p>
        </p:txBody>
      </p:sp>
      <p:sp>
        <p:nvSpPr>
          <p:cNvPr id="19" name="Rectangle 18"/>
          <p:cNvSpPr/>
          <p:nvPr/>
        </p:nvSpPr>
        <p:spPr>
          <a:xfrm>
            <a:off x="3939982" y="4941168"/>
            <a:ext cx="148540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000…000</a:t>
            </a:r>
            <a:endParaRPr lang="da-DK" baseline="30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372200" y="2804868"/>
            <a:ext cx="158417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7593210" y="518033"/>
            <a:ext cx="1083246" cy="1182775"/>
            <a:chOff x="7593210" y="518033"/>
            <a:chExt cx="1083246" cy="1182775"/>
          </a:xfrm>
        </p:grpSpPr>
        <p:pic>
          <p:nvPicPr>
            <p:cNvPr id="25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18033"/>
              <a:ext cx="1011238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7593210" y="1022089"/>
              <a:ext cx="1083246" cy="678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593210" y="1022089"/>
              <a:ext cx="10832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Oval 20"/>
          <p:cNvSpPr/>
          <p:nvPr/>
        </p:nvSpPr>
        <p:spPr>
          <a:xfrm>
            <a:off x="7943825" y="566124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 smtClean="0"/>
              <a:t>3</a:t>
            </a:r>
            <a:endParaRPr lang="da-DK" sz="3600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6008961" y="5301208"/>
            <a:ext cx="1155674" cy="1155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 smtClean="0"/>
              <a:t>1</a:t>
            </a:r>
            <a:endParaRPr lang="da-DK" sz="3600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7393931" y="3805288"/>
            <a:ext cx="1155674" cy="1155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/>
              <a:t>2</a:t>
            </a:r>
            <a:endParaRPr lang="da-DK" sz="3600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033891" y="4941168"/>
            <a:ext cx="539469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03625" y="6093295"/>
            <a:ext cx="574790" cy="107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\\ad.nfit.au.dk\NFDFS\Users\orlandi\Desktop\Pictu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29990"/>
            <a:ext cx="2479750" cy="201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2053"/>
          <p:cNvSpPr/>
          <p:nvPr/>
        </p:nvSpPr>
        <p:spPr>
          <a:xfrm>
            <a:off x="6923393" y="461248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da-DK" dirty="0"/>
          </a:p>
        </p:txBody>
      </p:sp>
      <p:sp>
        <p:nvSpPr>
          <p:cNvPr id="39" name="Rectangle 38"/>
          <p:cNvSpPr/>
          <p:nvPr/>
        </p:nvSpPr>
        <p:spPr>
          <a:xfrm>
            <a:off x="7383244" y="5574081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da-DK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330400" y="5067146"/>
            <a:ext cx="381268" cy="5447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20179" y="5103629"/>
            <a:ext cx="163706" cy="470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075793" y="4898479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da-DK" dirty="0"/>
          </a:p>
        </p:txBody>
      </p:sp>
      <p:sp>
        <p:nvSpPr>
          <p:cNvPr id="49" name="Rectangle 48"/>
          <p:cNvSpPr/>
          <p:nvPr/>
        </p:nvSpPr>
        <p:spPr>
          <a:xfrm>
            <a:off x="8486340" y="4993384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da-DK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7265909" y="6201308"/>
            <a:ext cx="652459" cy="167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8483886" y="4960963"/>
            <a:ext cx="192570" cy="498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596336" y="5694379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3</a:t>
            </a:r>
            <a:endParaRPr lang="da-DK" dirty="0"/>
          </a:p>
        </p:txBody>
      </p:sp>
      <p:sp>
        <p:nvSpPr>
          <p:cNvPr id="53" name="Rectangle 52"/>
          <p:cNvSpPr/>
          <p:nvPr/>
        </p:nvSpPr>
        <p:spPr>
          <a:xfrm>
            <a:off x="8643713" y="4776297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x3</a:t>
            </a:r>
            <a:endParaRPr lang="da-DK" dirty="0"/>
          </a:p>
        </p:txBody>
      </p:sp>
      <p:pic>
        <p:nvPicPr>
          <p:cNvPr id="57" name="Picture 2" descr="\\ad.nfit.au.dk\NFDFS\Users\orlandi\Desktop\Pictur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541366" cy="51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\\ad.nfit.au.dk\NFDFS\Users\orlandi\Desktop\Pictur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80" y="1988840"/>
            <a:ext cx="541366" cy="51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\\ad.nfit.au.dk\NFDFS\Users\orlandi\Desktop\Pictur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36" y="1988839"/>
            <a:ext cx="541366" cy="51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53604" y="6221499"/>
            <a:ext cx="3831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* aka </a:t>
            </a:r>
            <a:r>
              <a:rPr lang="en-US" sz="2800" b="1" i="1" dirty="0" smtClean="0"/>
              <a:t>the </a:t>
            </a:r>
            <a:r>
              <a:rPr lang="en-US" sz="2800" b="1" i="1" dirty="0" err="1" smtClean="0"/>
              <a:t>blockchain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19349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0" grpId="0" animBg="1"/>
      <p:bldP spid="5" grpId="0" animBg="1"/>
      <p:bldP spid="5" grpId="1" animBg="1"/>
      <p:bldP spid="7" grpId="0" animBg="1"/>
      <p:bldP spid="8" grpId="0" animBg="1"/>
      <p:bldP spid="8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6" grpId="0" animBg="1"/>
      <p:bldP spid="18" grpId="0" animBg="1"/>
      <p:bldP spid="19" grpId="0" animBg="1"/>
      <p:bldP spid="2054" grpId="0"/>
      <p:bldP spid="2054" grpId="1"/>
      <p:bldP spid="39" grpId="0"/>
      <p:bldP spid="39" grpId="1"/>
      <p:bldP spid="48" grpId="0"/>
      <p:bldP spid="48" grpId="1"/>
      <p:bldP spid="49" grpId="0"/>
      <p:bldP spid="49" grpId="1"/>
      <p:bldP spid="52" grpId="0"/>
      <p:bldP spid="53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7264345" y="2651282"/>
            <a:ext cx="1157668" cy="792088"/>
          </a:xfrm>
          <a:prstGeom prst="ellipse">
            <a:avLst/>
          </a:prstGeom>
          <a:noFill/>
          <a:ln w="317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/>
          <p:cNvSpPr/>
          <p:nvPr/>
        </p:nvSpPr>
        <p:spPr>
          <a:xfrm>
            <a:off x="7934852" y="2879370"/>
            <a:ext cx="136815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7</a:t>
            </a:r>
            <a:r>
              <a:rPr lang="en-US" dirty="0" smtClean="0"/>
              <a:t>=(P</a:t>
            </a:r>
            <a:r>
              <a:rPr lang="en-US" baseline="-25000" dirty="0"/>
              <a:t>3</a:t>
            </a:r>
            <a:r>
              <a:rPr lang="en-US" dirty="0" smtClean="0"/>
              <a:t>, i</a:t>
            </a:r>
            <a:r>
              <a:rPr lang="en-US" baseline="-25000" dirty="0"/>
              <a:t>7</a:t>
            </a:r>
            <a:r>
              <a:rPr lang="en-US" dirty="0" smtClean="0"/>
              <a:t>)</a:t>
            </a:r>
            <a:endParaRPr lang="da-DK" dirty="0"/>
          </a:p>
        </p:txBody>
      </p:sp>
      <p:sp>
        <p:nvSpPr>
          <p:cNvPr id="20" name="Oval 19"/>
          <p:cNvSpPr/>
          <p:nvPr/>
        </p:nvSpPr>
        <p:spPr>
          <a:xfrm>
            <a:off x="5652120" y="2651282"/>
            <a:ext cx="1157668" cy="792088"/>
          </a:xfrm>
          <a:prstGeom prst="ellipse">
            <a:avLst/>
          </a:prstGeom>
          <a:noFill/>
          <a:ln w="317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ctangle 20"/>
          <p:cNvSpPr/>
          <p:nvPr/>
        </p:nvSpPr>
        <p:spPr>
          <a:xfrm>
            <a:off x="6322627" y="2879370"/>
            <a:ext cx="136815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6</a:t>
            </a:r>
            <a:r>
              <a:rPr lang="en-US" dirty="0" smtClean="0"/>
              <a:t>=(P</a:t>
            </a:r>
            <a:r>
              <a:rPr lang="en-US" baseline="-25000" dirty="0"/>
              <a:t>3</a:t>
            </a:r>
            <a:r>
              <a:rPr lang="en-US" dirty="0" smtClean="0"/>
              <a:t>, i</a:t>
            </a:r>
            <a:r>
              <a:rPr lang="en-US" baseline="-25000" dirty="0"/>
              <a:t>6</a:t>
            </a:r>
            <a:r>
              <a:rPr lang="en-US" dirty="0" smtClean="0"/>
              <a:t>)</a:t>
            </a:r>
            <a:endParaRPr lang="da-DK" dirty="0"/>
          </a:p>
        </p:txBody>
      </p:sp>
      <p:sp>
        <p:nvSpPr>
          <p:cNvPr id="24" name="Oval 23"/>
          <p:cNvSpPr/>
          <p:nvPr/>
        </p:nvSpPr>
        <p:spPr>
          <a:xfrm>
            <a:off x="5652120" y="3861048"/>
            <a:ext cx="1157668" cy="792088"/>
          </a:xfrm>
          <a:prstGeom prst="ellipse">
            <a:avLst/>
          </a:prstGeom>
          <a:noFill/>
          <a:ln w="317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/>
          <p:cNvSpPr/>
          <p:nvPr/>
        </p:nvSpPr>
        <p:spPr>
          <a:xfrm>
            <a:off x="6322627" y="4089136"/>
            <a:ext cx="136815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5</a:t>
            </a:r>
            <a:r>
              <a:rPr lang="en-US" dirty="0" smtClean="0"/>
              <a:t>=(P</a:t>
            </a:r>
            <a:r>
              <a:rPr lang="en-US" baseline="-25000" dirty="0"/>
              <a:t>5</a:t>
            </a:r>
            <a:r>
              <a:rPr lang="en-US" dirty="0" smtClean="0"/>
              <a:t>, i</a:t>
            </a:r>
            <a:r>
              <a:rPr lang="en-US" baseline="-25000" dirty="0"/>
              <a:t>5</a:t>
            </a:r>
            <a:r>
              <a:rPr lang="en-US" dirty="0" smtClean="0"/>
              <a:t>)</a:t>
            </a:r>
            <a:endParaRPr lang="da-DK" dirty="0"/>
          </a:p>
        </p:txBody>
      </p:sp>
      <p:sp>
        <p:nvSpPr>
          <p:cNvPr id="22" name="Oval 21"/>
          <p:cNvSpPr/>
          <p:nvPr/>
        </p:nvSpPr>
        <p:spPr>
          <a:xfrm rot="2599037">
            <a:off x="3924366" y="3355817"/>
            <a:ext cx="1157668" cy="792088"/>
          </a:xfrm>
          <a:prstGeom prst="ellipse">
            <a:avLst/>
          </a:prstGeom>
          <a:noFill/>
          <a:ln w="317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/>
          <p:cNvSpPr/>
          <p:nvPr/>
        </p:nvSpPr>
        <p:spPr>
          <a:xfrm rot="19545665">
            <a:off x="3915853" y="2908326"/>
            <a:ext cx="1157668" cy="792088"/>
          </a:xfrm>
          <a:prstGeom prst="ellipse">
            <a:avLst/>
          </a:prstGeom>
          <a:noFill/>
          <a:ln w="317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Oval 10"/>
          <p:cNvSpPr/>
          <p:nvPr/>
        </p:nvSpPr>
        <p:spPr>
          <a:xfrm>
            <a:off x="2310103" y="3067342"/>
            <a:ext cx="1157668" cy="792088"/>
          </a:xfrm>
          <a:prstGeom prst="ellipse">
            <a:avLst/>
          </a:prstGeom>
          <a:noFill/>
          <a:ln w="317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Oval 11"/>
          <p:cNvSpPr/>
          <p:nvPr/>
        </p:nvSpPr>
        <p:spPr>
          <a:xfrm>
            <a:off x="693627" y="3077493"/>
            <a:ext cx="1157668" cy="792088"/>
          </a:xfrm>
          <a:prstGeom prst="ellipse">
            <a:avLst/>
          </a:prstGeom>
          <a:noFill/>
          <a:ln w="317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123103" y="3295430"/>
            <a:ext cx="100811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</a:t>
            </a:r>
            <a:r>
              <a:rPr lang="en-US" sz="1600" baseline="-25000" dirty="0"/>
              <a:t>0</a:t>
            </a:r>
            <a:r>
              <a:rPr lang="en-US" sz="1600" dirty="0" smtClean="0"/>
              <a:t>=Start!</a:t>
            </a:r>
            <a:endParaRPr lang="da-DK" sz="1600" dirty="0"/>
          </a:p>
        </p:txBody>
      </p:sp>
      <p:sp>
        <p:nvSpPr>
          <p:cNvPr id="14" name="Rectangle 13"/>
          <p:cNvSpPr/>
          <p:nvPr/>
        </p:nvSpPr>
        <p:spPr>
          <a:xfrm>
            <a:off x="1347239" y="3295430"/>
            <a:ext cx="136815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=(P</a:t>
            </a:r>
            <a:r>
              <a:rPr lang="en-US" baseline="-25000" dirty="0"/>
              <a:t>1</a:t>
            </a:r>
            <a:r>
              <a:rPr lang="en-US" dirty="0" smtClean="0"/>
              <a:t>, i</a:t>
            </a:r>
            <a:r>
              <a:rPr lang="en-US" baseline="-25000" dirty="0"/>
              <a:t>1</a:t>
            </a:r>
            <a:r>
              <a:rPr lang="en-US" dirty="0" smtClean="0"/>
              <a:t>)</a:t>
            </a:r>
            <a:endParaRPr lang="da-DK" dirty="0"/>
          </a:p>
        </p:txBody>
      </p:sp>
      <p:sp>
        <p:nvSpPr>
          <p:cNvPr id="15" name="Rectangle 14"/>
          <p:cNvSpPr/>
          <p:nvPr/>
        </p:nvSpPr>
        <p:spPr>
          <a:xfrm>
            <a:off x="2980610" y="3295430"/>
            <a:ext cx="136815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2</a:t>
            </a:r>
            <a:r>
              <a:rPr lang="en-US" dirty="0" smtClean="0"/>
              <a:t>=(P</a:t>
            </a:r>
            <a:r>
              <a:rPr lang="en-US" baseline="-25000" dirty="0"/>
              <a:t>2</a:t>
            </a:r>
            <a:r>
              <a:rPr lang="en-US" dirty="0" smtClean="0"/>
              <a:t>, i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da-DK" dirty="0"/>
          </a:p>
        </p:txBody>
      </p:sp>
      <p:sp>
        <p:nvSpPr>
          <p:cNvPr id="16" name="Rectangle 15"/>
          <p:cNvSpPr/>
          <p:nvPr/>
        </p:nvSpPr>
        <p:spPr>
          <a:xfrm>
            <a:off x="4736843" y="2887322"/>
            <a:ext cx="136815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3</a:t>
            </a:r>
            <a:r>
              <a:rPr lang="en-US" dirty="0" smtClean="0"/>
              <a:t>=(P</a:t>
            </a:r>
            <a:r>
              <a:rPr lang="en-US" baseline="-25000" dirty="0"/>
              <a:t>3</a:t>
            </a:r>
            <a:r>
              <a:rPr lang="en-US" dirty="0" smtClean="0"/>
              <a:t>, i</a:t>
            </a:r>
            <a:r>
              <a:rPr lang="en-US" baseline="-25000" dirty="0"/>
              <a:t>3</a:t>
            </a:r>
            <a:r>
              <a:rPr lang="en-US" dirty="0" smtClean="0"/>
              <a:t>)</a:t>
            </a:r>
            <a:endParaRPr lang="da-DK" dirty="0"/>
          </a:p>
        </p:txBody>
      </p:sp>
      <p:sp>
        <p:nvSpPr>
          <p:cNvPr id="18" name="Rectangle 17"/>
          <p:cNvSpPr/>
          <p:nvPr/>
        </p:nvSpPr>
        <p:spPr>
          <a:xfrm>
            <a:off x="4756707" y="4077072"/>
            <a:ext cx="136815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4</a:t>
            </a:r>
            <a:r>
              <a:rPr lang="en-US" dirty="0" smtClean="0"/>
              <a:t>=(P</a:t>
            </a:r>
            <a:r>
              <a:rPr lang="en-US" baseline="-25000" dirty="0" smtClean="0"/>
              <a:t>4</a:t>
            </a:r>
            <a:r>
              <a:rPr lang="en-US" dirty="0" smtClean="0"/>
              <a:t>, i</a:t>
            </a:r>
            <a:r>
              <a:rPr lang="en-US" baseline="-25000" dirty="0"/>
              <a:t>4</a:t>
            </a:r>
            <a:r>
              <a:rPr lang="en-US" dirty="0" smtClean="0"/>
              <a:t>)</a:t>
            </a:r>
            <a:endParaRPr lang="da-DK" dirty="0"/>
          </a:p>
        </p:txBody>
      </p:sp>
      <p:sp>
        <p:nvSpPr>
          <p:cNvPr id="27" name="Multiply 26"/>
          <p:cNvSpPr/>
          <p:nvPr/>
        </p:nvSpPr>
        <p:spPr>
          <a:xfrm>
            <a:off x="4644008" y="2278490"/>
            <a:ext cx="1480851" cy="1582558"/>
          </a:xfrm>
          <a:prstGeom prst="mathMultiply">
            <a:avLst>
              <a:gd name="adj1" fmla="val 123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28" name="Group 27"/>
          <p:cNvGrpSpPr/>
          <p:nvPr/>
        </p:nvGrpSpPr>
        <p:grpSpPr>
          <a:xfrm>
            <a:off x="7593210" y="518033"/>
            <a:ext cx="1083246" cy="1182775"/>
            <a:chOff x="7593210" y="518033"/>
            <a:chExt cx="1083246" cy="1182775"/>
          </a:xfrm>
        </p:grpSpPr>
        <p:pic>
          <p:nvPicPr>
            <p:cNvPr id="2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18033"/>
              <a:ext cx="1011238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7593210" y="1022089"/>
              <a:ext cx="1083246" cy="678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7593210" y="1022089"/>
              <a:ext cx="10832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TheoryCoin</a:t>
            </a:r>
            <a:r>
              <a:rPr lang="en-US" dirty="0"/>
              <a:t>: </a:t>
            </a:r>
            <a:br>
              <a:rPr lang="en-US" dirty="0"/>
            </a:br>
            <a:r>
              <a:rPr lang="en-US" b="0" dirty="0"/>
              <a:t>How to </a:t>
            </a:r>
            <a:r>
              <a:rPr lang="en-US" dirty="0"/>
              <a:t>create </a:t>
            </a:r>
            <a:r>
              <a:rPr lang="en-US" b="0" dirty="0" smtClean="0"/>
              <a:t>money</a:t>
            </a:r>
            <a:endParaRPr lang="da-DK" dirty="0"/>
          </a:p>
        </p:txBody>
      </p:sp>
      <p:sp>
        <p:nvSpPr>
          <p:cNvPr id="34" name="Multiply 33"/>
          <p:cNvSpPr/>
          <p:nvPr/>
        </p:nvSpPr>
        <p:spPr>
          <a:xfrm>
            <a:off x="4711890" y="3494680"/>
            <a:ext cx="1480851" cy="1582558"/>
          </a:xfrm>
          <a:prstGeom prst="mathMultiply">
            <a:avLst>
              <a:gd name="adj1" fmla="val 123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Multiply 34"/>
          <p:cNvSpPr/>
          <p:nvPr/>
        </p:nvSpPr>
        <p:spPr>
          <a:xfrm>
            <a:off x="6147924" y="3475450"/>
            <a:ext cx="1480851" cy="1582558"/>
          </a:xfrm>
          <a:prstGeom prst="mathMultiply">
            <a:avLst>
              <a:gd name="adj1" fmla="val 123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ctangle 25"/>
          <p:cNvSpPr/>
          <p:nvPr/>
        </p:nvSpPr>
        <p:spPr>
          <a:xfrm>
            <a:off x="5292080" y="6167931"/>
            <a:ext cx="3796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* aka </a:t>
            </a:r>
            <a:r>
              <a:rPr lang="en-US" sz="2800" b="1" i="1" dirty="0" smtClean="0"/>
              <a:t>the 51% attack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194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20" grpId="0" animBg="1"/>
      <p:bldP spid="21" grpId="0" animBg="1"/>
      <p:bldP spid="24" grpId="0" animBg="1"/>
      <p:bldP spid="25" grpId="0" animBg="1"/>
      <p:bldP spid="22" grpId="0" animBg="1"/>
      <p:bldP spid="10" grpId="0" animBg="1"/>
      <p:bldP spid="16" grpId="0" animBg="1"/>
      <p:bldP spid="18" grpId="0" animBg="1"/>
      <p:bldP spid="27" grpId="0" animBg="1"/>
      <p:bldP spid="27" grpId="1" animBg="1"/>
      <p:bldP spid="34" grpId="0" animBg="1"/>
      <p:bldP spid="35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TheoryCoin</a:t>
            </a:r>
            <a:r>
              <a:rPr lang="en-US" dirty="0"/>
              <a:t>: </a:t>
            </a:r>
            <a:br>
              <a:rPr lang="en-US" dirty="0"/>
            </a:br>
            <a:r>
              <a:rPr lang="en-US" b="0" dirty="0"/>
              <a:t>How to </a:t>
            </a:r>
            <a:r>
              <a:rPr lang="en-US" dirty="0"/>
              <a:t>create </a:t>
            </a:r>
            <a:r>
              <a:rPr lang="en-US" b="0" dirty="0"/>
              <a:t>money</a:t>
            </a:r>
            <a:endParaRPr lang="da-DK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Recap</a:t>
            </a:r>
            <a:r>
              <a:rPr lang="en-US" sz="2800" dirty="0" smtClean="0"/>
              <a:t>:</a:t>
            </a:r>
          </a:p>
          <a:p>
            <a:pPr marL="0" indent="0" algn="ctr">
              <a:buNone/>
            </a:pPr>
            <a:r>
              <a:rPr lang="en-US" sz="2800" dirty="0" smtClean="0"/>
              <a:t>Solve the next puzzle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/>
              <a:t>get a coin</a:t>
            </a:r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400" dirty="0" smtClean="0"/>
              <a:t>To “</a:t>
            </a:r>
            <a:r>
              <a:rPr lang="en-US" sz="2400" b="1" dirty="0" smtClean="0"/>
              <a:t>solve”</a:t>
            </a:r>
            <a:r>
              <a:rPr lang="en-US" sz="2400" dirty="0" smtClean="0"/>
              <a:t> puzzle </a:t>
            </a:r>
            <a:r>
              <a:rPr lang="en-US" sz="2400" dirty="0" err="1" smtClean="0"/>
              <a:t>i</a:t>
            </a:r>
            <a:r>
              <a:rPr lang="en-US" sz="2400" dirty="0" smtClean="0"/>
              <a:t> find x</a:t>
            </a:r>
            <a:r>
              <a:rPr lang="en-US" sz="2400" baseline="-25000" dirty="0" smtClean="0"/>
              <a:t>i  </a:t>
            </a:r>
            <a:r>
              <a:rPr lang="en-US" sz="2400" dirty="0" smtClean="0"/>
              <a:t>s.t  H(x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,x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)=0</a:t>
            </a:r>
            <a:r>
              <a:rPr lang="en-US" sz="2400" baseline="30000" dirty="0" smtClean="0"/>
              <a:t>d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The longest chain defines “</a:t>
            </a:r>
            <a:r>
              <a:rPr lang="en-US" sz="2400" b="1" dirty="0" smtClean="0"/>
              <a:t>next puzzle</a:t>
            </a:r>
            <a:r>
              <a:rPr lang="en-US" sz="2400" dirty="0" smtClean="0"/>
              <a:t>”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The name in block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“</a:t>
            </a:r>
            <a:r>
              <a:rPr lang="en-US" sz="2400" b="1" dirty="0" smtClean="0"/>
              <a:t>gets</a:t>
            </a:r>
            <a:r>
              <a:rPr lang="en-US" sz="2400" dirty="0" smtClean="0"/>
              <a:t>” coin </a:t>
            </a:r>
            <a:r>
              <a:rPr lang="en-US" sz="2400" dirty="0" err="1" smtClean="0"/>
              <a:t>i</a:t>
            </a:r>
            <a:r>
              <a:rPr lang="en-US" sz="2400" dirty="0"/>
              <a:t>.</a:t>
            </a:r>
            <a:endParaRPr lang="en-US" sz="28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7593210" y="518033"/>
            <a:ext cx="1083246" cy="1182775"/>
            <a:chOff x="7593210" y="518033"/>
            <a:chExt cx="1083246" cy="1182775"/>
          </a:xfrm>
        </p:grpSpPr>
        <p:pic>
          <p:nvPicPr>
            <p:cNvPr id="6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18033"/>
              <a:ext cx="1011238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93210" y="1022089"/>
              <a:ext cx="1083246" cy="678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593210" y="1022089"/>
              <a:ext cx="10832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63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Part 0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a little history</a:t>
            </a:r>
          </a:p>
          <a:p>
            <a:endParaRPr lang="en-US" dirty="0" smtClean="0"/>
          </a:p>
          <a:p>
            <a:r>
              <a:rPr lang="en-US" b="1" dirty="0" smtClean="0"/>
              <a:t>Part 1</a:t>
            </a:r>
            <a:r>
              <a:rPr lang="en-US" dirty="0" smtClean="0"/>
              <a:t>: </a:t>
            </a:r>
            <a:r>
              <a:rPr lang="en-US" dirty="0" err="1" smtClean="0"/>
              <a:t>TheoryCoin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to </a:t>
            </a:r>
            <a:r>
              <a:rPr lang="en-US" b="1" i="1" dirty="0" smtClean="0">
                <a:solidFill>
                  <a:schemeClr val="bg1">
                    <a:lumMod val="85000"/>
                  </a:schemeClr>
                </a:solidFill>
              </a:rPr>
              <a:t>create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coins</a:t>
            </a:r>
          </a:p>
          <a:p>
            <a:pPr lvl="1"/>
            <a:r>
              <a:rPr lang="en-US" dirty="0" smtClean="0"/>
              <a:t>How to </a:t>
            </a:r>
            <a:r>
              <a:rPr lang="en-US" b="1" i="1" dirty="0" smtClean="0"/>
              <a:t>transfer</a:t>
            </a:r>
            <a:r>
              <a:rPr lang="en-US" dirty="0" smtClean="0"/>
              <a:t> coins</a:t>
            </a:r>
          </a:p>
          <a:p>
            <a:pPr lvl="1"/>
            <a:r>
              <a:rPr lang="en-US" dirty="0" smtClean="0"/>
              <a:t>How to </a:t>
            </a:r>
            <a:r>
              <a:rPr lang="en-US" b="1" i="1" dirty="0" smtClean="0"/>
              <a:t>store</a:t>
            </a:r>
            <a:r>
              <a:rPr lang="en-US" dirty="0" smtClean="0"/>
              <a:t> coins</a:t>
            </a:r>
          </a:p>
          <a:p>
            <a:endParaRPr lang="en-US" dirty="0" smtClean="0"/>
          </a:p>
          <a:p>
            <a:r>
              <a:rPr lang="en-US" b="1" dirty="0" smtClean="0"/>
              <a:t>Part 2</a:t>
            </a:r>
            <a:r>
              <a:rPr lang="en-US" dirty="0" smtClean="0"/>
              <a:t>: diff(        ,        )</a:t>
            </a:r>
          </a:p>
          <a:p>
            <a:endParaRPr lang="en-US" dirty="0" smtClean="0"/>
          </a:p>
          <a:p>
            <a:r>
              <a:rPr lang="en-US" b="1" dirty="0" smtClean="0"/>
              <a:t>Part 3</a:t>
            </a:r>
            <a:r>
              <a:rPr lang="en-US" dirty="0" smtClean="0"/>
              <a:t>: Problems and issues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25" y="1340768"/>
            <a:ext cx="1516600" cy="114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\\ad.nfit.au.dk\NFDFS\Users\orlandi\Desktop\imag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38711"/>
            <a:ext cx="647314" cy="6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3" y="5013175"/>
            <a:ext cx="1508149" cy="15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932040" y="2487035"/>
            <a:ext cx="1083246" cy="963613"/>
            <a:chOff x="7593210" y="518033"/>
            <a:chExt cx="1083246" cy="963613"/>
          </a:xfrm>
        </p:grpSpPr>
        <p:pic>
          <p:nvPicPr>
            <p:cNvPr id="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18033"/>
              <a:ext cx="1011238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93210" y="1022089"/>
              <a:ext cx="1083246" cy="293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593210" y="1022089"/>
              <a:ext cx="10832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2" descr="\\ad.nfit.au.dk\NFDFS\Users\orlandi\Desktop\Picture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4513489"/>
            <a:ext cx="864096" cy="8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580112" y="2991091"/>
            <a:ext cx="1769668" cy="963613"/>
            <a:chOff x="5724128" y="3284984"/>
            <a:chExt cx="1512168" cy="823400"/>
          </a:xfrm>
        </p:grpSpPr>
        <p:sp>
          <p:nvSpPr>
            <p:cNvPr id="4" name="Right Arrow 3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3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7455142" y="3429000"/>
            <a:ext cx="1293322" cy="1035622"/>
            <a:chOff x="7383134" y="3717031"/>
            <a:chExt cx="1293322" cy="1035622"/>
          </a:xfrm>
        </p:grpSpPr>
        <p:pic>
          <p:nvPicPr>
            <p:cNvPr id="16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134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383134" y="3717031"/>
              <a:ext cx="1293322" cy="96361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8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209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20"/>
          <p:cNvSpPr/>
          <p:nvPr/>
        </p:nvSpPr>
        <p:spPr>
          <a:xfrm>
            <a:off x="4788024" y="1124744"/>
            <a:ext cx="4104455" cy="136229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ctangle 21"/>
          <p:cNvSpPr/>
          <p:nvPr/>
        </p:nvSpPr>
        <p:spPr>
          <a:xfrm>
            <a:off x="4718025" y="2276354"/>
            <a:ext cx="1297261" cy="909881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05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TheoryCoin</a:t>
            </a:r>
            <a:r>
              <a:rPr lang="en-US" dirty="0"/>
              <a:t>: </a:t>
            </a:r>
            <a:br>
              <a:rPr lang="en-US" dirty="0"/>
            </a:br>
            <a:r>
              <a:rPr lang="en-US" b="0" dirty="0"/>
              <a:t>How to </a:t>
            </a:r>
            <a:r>
              <a:rPr lang="en-US" dirty="0" smtClean="0"/>
              <a:t>transfer </a:t>
            </a:r>
            <a:r>
              <a:rPr lang="en-US" b="0" dirty="0"/>
              <a:t>money</a:t>
            </a:r>
            <a:endParaRPr lang="da-DK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3920" y="1700809"/>
            <a:ext cx="8486551" cy="2304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(Digital) Signatures</a:t>
            </a:r>
          </a:p>
          <a:p>
            <a:pPr lvl="1"/>
            <a:r>
              <a:rPr lang="en-US" dirty="0" smtClean="0"/>
              <a:t>Only you can sign</a:t>
            </a:r>
          </a:p>
          <a:p>
            <a:pPr lvl="1"/>
            <a:r>
              <a:rPr lang="en-US" dirty="0" smtClean="0"/>
              <a:t>Everyone can verify</a:t>
            </a:r>
          </a:p>
          <a:p>
            <a:pPr lvl="1"/>
            <a:r>
              <a:rPr lang="en-US" dirty="0" smtClean="0"/>
              <a:t>You cannot deny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7197819" y="340802"/>
            <a:ext cx="1769668" cy="963613"/>
            <a:chOff x="5724128" y="3284984"/>
            <a:chExt cx="1512168" cy="823400"/>
          </a:xfrm>
        </p:grpSpPr>
        <p:sp>
          <p:nvSpPr>
            <p:cNvPr id="6" name="Right Arrow 5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7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2" name="Picture 2" descr="\\ad.nfit.au.dk\NFDFS\Users\orlandi\Desktop\BLANK CHEQ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93" y="3861048"/>
            <a:ext cx="6514251" cy="29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84587" y="4702132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Give coin 3 to Jesper</a:t>
            </a:r>
            <a:endParaRPr lang="da-DK" sz="2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8861" y="5661248"/>
            <a:ext cx="2273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Claudio</a:t>
            </a:r>
            <a:endParaRPr lang="da-DK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TheoryCoin</a:t>
            </a:r>
            <a:r>
              <a:rPr lang="en-US" dirty="0"/>
              <a:t>: </a:t>
            </a:r>
            <a:br>
              <a:rPr lang="en-US" dirty="0"/>
            </a:br>
            <a:r>
              <a:rPr lang="en-US" b="0" dirty="0"/>
              <a:t>How to </a:t>
            </a:r>
            <a:r>
              <a:rPr lang="en-US" dirty="0"/>
              <a:t>transfer </a:t>
            </a:r>
            <a:r>
              <a:rPr lang="en-US" b="0" dirty="0"/>
              <a:t>money</a:t>
            </a:r>
            <a:endParaRPr 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819" y="340802"/>
            <a:ext cx="1769668" cy="963613"/>
            <a:chOff x="5724128" y="3284984"/>
            <a:chExt cx="1512168" cy="823400"/>
          </a:xfrm>
        </p:grpSpPr>
        <p:sp>
          <p:nvSpPr>
            <p:cNvPr id="6" name="Right Arrow 5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7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3697991" y="2519655"/>
            <a:ext cx="1440160" cy="83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Gen</a:t>
            </a:r>
            <a:endParaRPr lang="da-DK" sz="2400" dirty="0"/>
          </a:p>
        </p:txBody>
      </p:sp>
      <p:sp>
        <p:nvSpPr>
          <p:cNvPr id="11" name="Rectangle 10"/>
          <p:cNvSpPr/>
          <p:nvPr/>
        </p:nvSpPr>
        <p:spPr>
          <a:xfrm>
            <a:off x="1513916" y="4103831"/>
            <a:ext cx="1440160" cy="83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</a:t>
            </a:r>
            <a:endParaRPr lang="da-DK" sz="2400" dirty="0"/>
          </a:p>
        </p:txBody>
      </p:sp>
      <p:sp>
        <p:nvSpPr>
          <p:cNvPr id="12" name="Rectangle 11"/>
          <p:cNvSpPr/>
          <p:nvPr/>
        </p:nvSpPr>
        <p:spPr>
          <a:xfrm>
            <a:off x="5824697" y="4103830"/>
            <a:ext cx="1440160" cy="83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Verify</a:t>
            </a:r>
            <a:endParaRPr lang="da-DK" sz="2400" dirty="0"/>
          </a:p>
        </p:txBody>
      </p:sp>
      <p:cxnSp>
        <p:nvCxnSpPr>
          <p:cNvPr id="19" name="Straight Arrow Connector 18"/>
          <p:cNvCxnSpPr>
            <a:endCxn id="11" idx="1"/>
          </p:cNvCxnSpPr>
          <p:nvPr/>
        </p:nvCxnSpPr>
        <p:spPr>
          <a:xfrm>
            <a:off x="0" y="4522497"/>
            <a:ext cx="1513916" cy="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1"/>
          </p:cNvCxnSpPr>
          <p:nvPr/>
        </p:nvCxnSpPr>
        <p:spPr>
          <a:xfrm flipV="1">
            <a:off x="2954076" y="4522499"/>
            <a:ext cx="2870621" cy="133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64857" y="4522497"/>
            <a:ext cx="1879143" cy="133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557" y="395981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da-DK" dirty="0"/>
          </a:p>
        </p:txBody>
      </p:sp>
      <p:sp>
        <p:nvSpPr>
          <p:cNvPr id="24" name="TextBox 23"/>
          <p:cNvSpPr txBox="1"/>
          <p:nvPr/>
        </p:nvSpPr>
        <p:spPr>
          <a:xfrm>
            <a:off x="3242108" y="3996739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message, signature</a:t>
            </a:r>
            <a:endParaRPr lang="da-DK" dirty="0"/>
          </a:p>
        </p:txBody>
      </p:sp>
      <p:sp>
        <p:nvSpPr>
          <p:cNvPr id="25" name="TextBox 24"/>
          <p:cNvSpPr txBox="1"/>
          <p:nvPr/>
        </p:nvSpPr>
        <p:spPr>
          <a:xfrm>
            <a:off x="7264857" y="3996739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accept/reject</a:t>
            </a:r>
            <a:endParaRPr lang="da-DK" dirty="0"/>
          </a:p>
        </p:txBody>
      </p:sp>
      <p:cxnSp>
        <p:nvCxnSpPr>
          <p:cNvPr id="27" name="Straight Arrow Connector 26"/>
          <p:cNvCxnSpPr>
            <a:stCxn id="3" idx="1"/>
            <a:endCxn id="11" idx="0"/>
          </p:cNvCxnSpPr>
          <p:nvPr/>
        </p:nvCxnSpPr>
        <p:spPr>
          <a:xfrm flipH="1">
            <a:off x="2233996" y="2938324"/>
            <a:ext cx="1463995" cy="11655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  <a:endCxn id="12" idx="0"/>
          </p:cNvCxnSpPr>
          <p:nvPr/>
        </p:nvCxnSpPr>
        <p:spPr>
          <a:xfrm>
            <a:off x="5138151" y="2938324"/>
            <a:ext cx="1406626" cy="1165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1600" y="324433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secret key</a:t>
            </a:r>
            <a:endParaRPr lang="da-DK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157505" y="32443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public key</a:t>
            </a:r>
            <a:endParaRPr lang="da-DK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2679303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“Your username”</a:t>
            </a:r>
            <a:endParaRPr lang="da-DK" sz="2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5035" y="2679303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“Your pin code”</a:t>
            </a:r>
            <a:endParaRPr lang="da-DK" sz="2400" i="1" dirty="0"/>
          </a:p>
        </p:txBody>
      </p:sp>
    </p:spTree>
    <p:extLst>
      <p:ext uri="{BB962C8B-B14F-4D97-AF65-F5344CB8AC3E}">
        <p14:creationId xmlns:p14="http://schemas.microsoft.com/office/powerpoint/2010/main" val="373496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179512" y="3645024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/>
              <a:t>3</a:t>
            </a:r>
            <a:endParaRPr lang="da-DK" sz="36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3557061" y="3645024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/>
              <a:t>1</a:t>
            </a:r>
            <a:endParaRPr lang="da-DK" sz="3600" baseline="-25000" dirty="0"/>
          </a:p>
        </p:txBody>
      </p:sp>
      <p:sp>
        <p:nvSpPr>
          <p:cNvPr id="21" name="Rectangular Callout 20"/>
          <p:cNvSpPr/>
          <p:nvPr/>
        </p:nvSpPr>
        <p:spPr>
          <a:xfrm>
            <a:off x="35496" y="2215022"/>
            <a:ext cx="4680519" cy="1141970"/>
          </a:xfrm>
          <a:prstGeom prst="wedgeRectCallout">
            <a:avLst>
              <a:gd name="adj1" fmla="val -3250"/>
              <a:gd name="adj2" fmla="val 873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m=“P3 gives coin 3 to P1”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s=Sig(sk3,m)</a:t>
            </a:r>
            <a:endParaRPr lang="da-DK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5076056" y="1556792"/>
            <a:ext cx="3923928" cy="2686545"/>
          </a:xfrm>
          <a:prstGeom prst="wedgeRectCallout">
            <a:avLst>
              <a:gd name="adj1" fmla="val -53627"/>
              <a:gd name="adj2" fmla="val 59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b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(pk3,m,s) = accept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P3 owns coin 3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hen</a:t>
            </a:r>
            <a:b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accept</a:t>
            </a:r>
            <a:endParaRPr lang="da-DK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TheoryCoin</a:t>
            </a:r>
            <a:r>
              <a:rPr lang="en-US" dirty="0"/>
              <a:t>: </a:t>
            </a:r>
            <a:br>
              <a:rPr lang="en-US" dirty="0"/>
            </a:br>
            <a:r>
              <a:rPr lang="en-US" b="0" dirty="0"/>
              <a:t>How to </a:t>
            </a:r>
            <a:r>
              <a:rPr lang="en-US" dirty="0" smtClean="0"/>
              <a:t>transfer </a:t>
            </a:r>
            <a:r>
              <a:rPr lang="en-US" b="0" dirty="0"/>
              <a:t>money</a:t>
            </a:r>
            <a:endParaRPr lang="da-DK" dirty="0"/>
          </a:p>
        </p:txBody>
      </p:sp>
      <p:grpSp>
        <p:nvGrpSpPr>
          <p:cNvPr id="24" name="Group 23"/>
          <p:cNvGrpSpPr/>
          <p:nvPr/>
        </p:nvGrpSpPr>
        <p:grpSpPr>
          <a:xfrm>
            <a:off x="1691680" y="3905547"/>
            <a:ext cx="1769668" cy="963613"/>
            <a:chOff x="5724128" y="3284984"/>
            <a:chExt cx="1512168" cy="823400"/>
          </a:xfrm>
        </p:grpSpPr>
        <p:sp>
          <p:nvSpPr>
            <p:cNvPr id="25" name="Right Arrow 24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26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18" name="Picture 2" descr="\\ad.nfit.au.dk\NFDFS\Users\orlandi\Desktop\Pictur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251" y="5661248"/>
            <a:ext cx="537320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7197819" y="340802"/>
            <a:ext cx="1769668" cy="963613"/>
            <a:chOff x="5724128" y="3284984"/>
            <a:chExt cx="1512168" cy="823400"/>
          </a:xfrm>
        </p:grpSpPr>
        <p:sp>
          <p:nvSpPr>
            <p:cNvPr id="32" name="Right Arrow 31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33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216" name="Straight Arrow Connector 9215"/>
          <p:cNvCxnSpPr/>
          <p:nvPr/>
        </p:nvCxnSpPr>
        <p:spPr>
          <a:xfrm>
            <a:off x="6948264" y="3284984"/>
            <a:ext cx="792088" cy="25202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4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1040343" y="3355129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/>
              <a:t>3</a:t>
            </a:r>
            <a:endParaRPr lang="da-DK" sz="36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3995936" y="2060848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/>
              <a:t>1</a:t>
            </a:r>
            <a:endParaRPr lang="da-DK" sz="3600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3994188" y="5157192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 smtClean="0"/>
              <a:t>2</a:t>
            </a:r>
            <a:endParaRPr lang="da-DK" sz="3600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436096" y="2708917"/>
            <a:ext cx="1513916" cy="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652120" y="223905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endParaRPr lang="da-DK" dirty="0"/>
          </a:p>
        </p:txBody>
      </p:sp>
      <p:sp>
        <p:nvSpPr>
          <p:cNvPr id="27" name="Rectangle 26"/>
          <p:cNvSpPr/>
          <p:nvPr/>
        </p:nvSpPr>
        <p:spPr>
          <a:xfrm>
            <a:off x="5652120" y="537321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endParaRPr lang="da-DK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06356" y="5849810"/>
            <a:ext cx="1513916" cy="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TheoryCoin</a:t>
            </a:r>
            <a:r>
              <a:rPr lang="en-US" dirty="0"/>
              <a:t>: </a:t>
            </a:r>
            <a:br>
              <a:rPr lang="en-US" dirty="0"/>
            </a:br>
            <a:r>
              <a:rPr lang="en-US" b="0" dirty="0"/>
              <a:t>How to </a:t>
            </a:r>
            <a:r>
              <a:rPr lang="en-US" dirty="0" smtClean="0"/>
              <a:t>transfer </a:t>
            </a:r>
            <a:r>
              <a:rPr lang="en-US" b="0" dirty="0"/>
              <a:t>money</a:t>
            </a:r>
            <a:endParaRPr lang="da-DK" dirty="0"/>
          </a:p>
        </p:txBody>
      </p:sp>
      <p:grpSp>
        <p:nvGrpSpPr>
          <p:cNvPr id="30" name="Group 29"/>
          <p:cNvGrpSpPr/>
          <p:nvPr/>
        </p:nvGrpSpPr>
        <p:grpSpPr>
          <a:xfrm>
            <a:off x="7197819" y="340802"/>
            <a:ext cx="1769668" cy="963613"/>
            <a:chOff x="5724128" y="3284984"/>
            <a:chExt cx="1512168" cy="823400"/>
          </a:xfrm>
        </p:grpSpPr>
        <p:sp>
          <p:nvSpPr>
            <p:cNvPr id="31" name="Right Arrow 30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32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 rot="19845266">
            <a:off x="2207890" y="2718509"/>
            <a:ext cx="1769668" cy="963613"/>
            <a:chOff x="5724128" y="3284984"/>
            <a:chExt cx="1512168" cy="823400"/>
          </a:xfrm>
        </p:grpSpPr>
        <p:sp>
          <p:nvSpPr>
            <p:cNvPr id="34" name="Right Arrow 33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35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 rot="2447912">
            <a:off x="2151529" y="4596596"/>
            <a:ext cx="1769668" cy="963613"/>
            <a:chOff x="5724128" y="3284984"/>
            <a:chExt cx="1512168" cy="823400"/>
          </a:xfrm>
        </p:grpSpPr>
        <p:sp>
          <p:nvSpPr>
            <p:cNvPr id="37" name="Right Arrow 36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38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ctangular Callout 38"/>
          <p:cNvSpPr/>
          <p:nvPr/>
        </p:nvSpPr>
        <p:spPr>
          <a:xfrm>
            <a:off x="164845" y="1736811"/>
            <a:ext cx="3831091" cy="648073"/>
          </a:xfrm>
          <a:prstGeom prst="wedgeRectCallout">
            <a:avLst>
              <a:gd name="adj1" fmla="val 17721"/>
              <a:gd name="adj2" fmla="val 977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m1=“P3 gives coin 3 to P1”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s1=Sig(sk3,m1)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ular Callout 39"/>
          <p:cNvSpPr/>
          <p:nvPr/>
        </p:nvSpPr>
        <p:spPr>
          <a:xfrm>
            <a:off x="216275" y="5985284"/>
            <a:ext cx="3777913" cy="648073"/>
          </a:xfrm>
          <a:prstGeom prst="wedgeRectCallout">
            <a:avLst>
              <a:gd name="adj1" fmla="val 23996"/>
              <a:gd name="adj2" fmla="val -1357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m2=“P3 gives coin 3 to P2”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s2=Sig(sk3,m2)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4109" y="6351711"/>
            <a:ext cx="3020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/>
              <a:t>* aka </a:t>
            </a:r>
            <a:r>
              <a:rPr lang="en-US" sz="2000" b="1" i="1" dirty="0" smtClean="0"/>
              <a:t>double spending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38822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4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Leave</a:t>
            </a:r>
            <a:r>
              <a:rPr lang="da-DK" dirty="0" smtClean="0"/>
              <a:t> </a:t>
            </a:r>
            <a:r>
              <a:rPr lang="da-DK" dirty="0" err="1" smtClean="0"/>
              <a:t>while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!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I will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NOT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talk about:</a:t>
            </a:r>
          </a:p>
          <a:p>
            <a:pPr lvl="1"/>
            <a:r>
              <a:rPr lang="en-US" dirty="0" smtClean="0">
                <a:latin typeface="+mj-lt"/>
              </a:rPr>
              <a:t>Politics</a:t>
            </a:r>
          </a:p>
          <a:p>
            <a:pPr lvl="1"/>
            <a:r>
              <a:rPr lang="en-US" dirty="0" smtClean="0">
                <a:latin typeface="+mj-lt"/>
              </a:rPr>
              <a:t>Economics</a:t>
            </a:r>
          </a:p>
          <a:p>
            <a:pPr lvl="1"/>
            <a:r>
              <a:rPr lang="en-US" dirty="0" smtClean="0">
                <a:latin typeface="+mj-lt"/>
              </a:rPr>
              <a:t>…</a:t>
            </a: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Coming up next:</a:t>
            </a:r>
          </a:p>
          <a:p>
            <a:pPr lvl="1"/>
            <a:r>
              <a:rPr lang="en-US" dirty="0" smtClean="0">
                <a:latin typeface="+mj-lt"/>
              </a:rPr>
              <a:t>Algorithms</a:t>
            </a:r>
          </a:p>
          <a:p>
            <a:pPr lvl="1"/>
            <a:r>
              <a:rPr lang="en-US" dirty="0" smtClean="0">
                <a:latin typeface="+mj-lt"/>
              </a:rPr>
              <a:t>Cryptography</a:t>
            </a:r>
          </a:p>
          <a:p>
            <a:pPr lvl="1"/>
            <a:r>
              <a:rPr lang="en-US" dirty="0" smtClean="0">
                <a:latin typeface="+mj-lt"/>
              </a:rPr>
              <a:t>…</a:t>
            </a:r>
          </a:p>
        </p:txBody>
      </p:sp>
      <p:pic>
        <p:nvPicPr>
          <p:cNvPr id="8194" name="Picture 2" descr="\\ad.nfit.au.dk\NFDFS\Users\orlandi\Desktop\ex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60" y="2996952"/>
            <a:ext cx="4618262" cy="13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5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35496" y="2911555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 smtClean="0"/>
              <a:t>3</a:t>
            </a:r>
            <a:endParaRPr lang="da-DK" sz="36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6825442" y="2348880"/>
            <a:ext cx="1155674" cy="1155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 smtClean="0"/>
              <a:t>1</a:t>
            </a:r>
            <a:endParaRPr lang="da-DK" sz="3600" baseline="-25000" dirty="0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TheoryCoin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How </a:t>
            </a:r>
            <a:r>
              <a:rPr lang="en-US" b="0" dirty="0"/>
              <a:t>to </a:t>
            </a:r>
            <a:r>
              <a:rPr lang="en-US" dirty="0" smtClean="0"/>
              <a:t>transfer </a:t>
            </a:r>
            <a:r>
              <a:rPr lang="en-US" b="0" dirty="0"/>
              <a:t>money</a:t>
            </a:r>
            <a:endParaRPr lang="da-DK" dirty="0"/>
          </a:p>
        </p:txBody>
      </p:sp>
      <p:grpSp>
        <p:nvGrpSpPr>
          <p:cNvPr id="30" name="Group 29"/>
          <p:cNvGrpSpPr/>
          <p:nvPr/>
        </p:nvGrpSpPr>
        <p:grpSpPr>
          <a:xfrm>
            <a:off x="7197819" y="340802"/>
            <a:ext cx="1769668" cy="963613"/>
            <a:chOff x="5724128" y="3284984"/>
            <a:chExt cx="1512168" cy="823400"/>
          </a:xfrm>
        </p:grpSpPr>
        <p:sp>
          <p:nvSpPr>
            <p:cNvPr id="31" name="Right Arrow 30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32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42" name="Picture 2" descr="\\ad.nfit.au.dk\NFDFS\Users\orlandi\Desktop\UNV43602_1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17" y="2663152"/>
            <a:ext cx="2195929" cy="198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33906" y="2738697"/>
            <a:ext cx="11496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(m1,s1)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(m2,s2)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(m4,s4)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1720" y="4831992"/>
            <a:ext cx="40446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 = “P3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gives coin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Sig(sk3,m1)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 = “P3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gives coin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Sig(sk3,m2)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77722" y="307164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31640" y="2351560"/>
            <a:ext cx="1149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rite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(m1,s1)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277722" y="400774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31640" y="3289405"/>
            <a:ext cx="1149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rite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(m2,s2)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166154" y="3013955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222743" y="2276872"/>
            <a:ext cx="1149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(m1,s1)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872710" y="3713486"/>
            <a:ext cx="1155674" cy="1155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/>
              <a:t>2</a:t>
            </a:r>
            <a:endParaRPr lang="da-DK" sz="3600" baseline="-250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222743" y="414908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237513" y="3416418"/>
            <a:ext cx="1149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(m2,s2)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158044" y="2965643"/>
            <a:ext cx="2667398" cy="2330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9" idx="2"/>
          </p:cNvCxnSpPr>
          <p:nvPr/>
        </p:nvCxnSpPr>
        <p:spPr>
          <a:xfrm flipH="1">
            <a:off x="4158044" y="2926717"/>
            <a:ext cx="26673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9" idx="2"/>
          </p:cNvCxnSpPr>
          <p:nvPr/>
        </p:nvCxnSpPr>
        <p:spPr>
          <a:xfrm flipH="1" flipV="1">
            <a:off x="4158044" y="2672045"/>
            <a:ext cx="2667398" cy="2546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82653" y="2997891"/>
            <a:ext cx="9413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093196" y="247848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endParaRPr lang="da-DK" b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100392" y="4129303"/>
            <a:ext cx="9413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028384" y="360989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endParaRPr lang="da-DK" b="1" dirty="0">
              <a:solidFill>
                <a:srgbClr val="C0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 flipV="1">
            <a:off x="4083580" y="3507234"/>
            <a:ext cx="2787950" cy="6427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4083580" y="3198661"/>
            <a:ext cx="2787950" cy="915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36407" y="3991675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/>
              <a:t>4</a:t>
            </a:r>
            <a:endParaRPr lang="da-DK" sz="36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2051720" y="48709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m4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gives coin 3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P4”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s4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Sig(sk1,m4)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20072" y="3230421"/>
            <a:ext cx="144016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273990" y="2510341"/>
            <a:ext cx="1149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rite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(m4,s4)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22743" y="4651865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37513" y="3919203"/>
            <a:ext cx="1149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(m4,s4)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4019883" y="3754360"/>
            <a:ext cx="2888929" cy="823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3932484" y="3991675"/>
            <a:ext cx="2976328" cy="550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019883" y="4287267"/>
            <a:ext cx="2888930" cy="2546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3932484" y="2965643"/>
            <a:ext cx="2940226" cy="1566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3932484" y="3230421"/>
            <a:ext cx="2940226" cy="1301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3932484" y="3451615"/>
            <a:ext cx="2940226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8" idx="2"/>
          </p:cNvCxnSpPr>
          <p:nvPr/>
        </p:nvCxnSpPr>
        <p:spPr>
          <a:xfrm flipH="1" flipV="1">
            <a:off x="4082400" y="3935900"/>
            <a:ext cx="2790310" cy="3554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5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500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000"/>
                            </p:stCondLst>
                            <p:childTnLst>
                              <p:par>
                                <p:cTn id="2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40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4500"/>
                            </p:stCondLst>
                            <p:childTnLst>
                              <p:par>
                                <p:cTn id="2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/>
      <p:bldP spid="14" grpId="1"/>
      <p:bldP spid="14" grpId="2"/>
      <p:bldP spid="52" grpId="0"/>
      <p:bldP spid="52" grpId="1"/>
      <p:bldP spid="57" grpId="0"/>
      <p:bldP spid="57" grpId="1"/>
      <p:bldP spid="58" grpId="0" animBg="1"/>
      <p:bldP spid="58" grpId="1" animBg="1"/>
      <p:bldP spid="60" grpId="0"/>
      <p:bldP spid="60" grpId="1"/>
      <p:bldP spid="73" grpId="0"/>
      <p:bldP spid="73" grpId="1"/>
      <p:bldP spid="76" grpId="0"/>
      <p:bldP spid="76" grpId="1"/>
      <p:bldP spid="33" grpId="0" animBg="1"/>
      <p:bldP spid="7" grpId="0"/>
      <p:bldP spid="36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Part 0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a little history</a:t>
            </a:r>
          </a:p>
          <a:p>
            <a:endParaRPr lang="en-US" dirty="0" smtClean="0"/>
          </a:p>
          <a:p>
            <a:r>
              <a:rPr lang="en-US" b="1" dirty="0" smtClean="0"/>
              <a:t>Part 1</a:t>
            </a:r>
            <a:r>
              <a:rPr lang="en-US" dirty="0" smtClean="0"/>
              <a:t>: </a:t>
            </a:r>
            <a:r>
              <a:rPr lang="en-US" dirty="0" err="1" smtClean="0"/>
              <a:t>TheoryCoin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to </a:t>
            </a:r>
            <a:r>
              <a:rPr lang="en-US" b="1" i="1" dirty="0" smtClean="0">
                <a:solidFill>
                  <a:schemeClr val="bg1">
                    <a:lumMod val="85000"/>
                  </a:schemeClr>
                </a:solidFill>
              </a:rPr>
              <a:t>create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coins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to </a:t>
            </a:r>
            <a:r>
              <a:rPr lang="en-US" b="1" i="1" dirty="0" smtClean="0">
                <a:solidFill>
                  <a:schemeClr val="bg1">
                    <a:lumMod val="85000"/>
                  </a:schemeClr>
                </a:solidFill>
              </a:rPr>
              <a:t>transfer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coins</a:t>
            </a:r>
          </a:p>
          <a:p>
            <a:pPr lvl="1"/>
            <a:r>
              <a:rPr lang="en-US" dirty="0" smtClean="0"/>
              <a:t>How to </a:t>
            </a:r>
            <a:r>
              <a:rPr lang="en-US" b="1" i="1" dirty="0" smtClean="0"/>
              <a:t>store</a:t>
            </a:r>
            <a:r>
              <a:rPr lang="en-US" dirty="0" smtClean="0"/>
              <a:t> coins</a:t>
            </a:r>
          </a:p>
          <a:p>
            <a:endParaRPr lang="en-US" dirty="0" smtClean="0"/>
          </a:p>
          <a:p>
            <a:r>
              <a:rPr lang="en-US" b="1" dirty="0" smtClean="0"/>
              <a:t>Part 2</a:t>
            </a:r>
            <a:r>
              <a:rPr lang="en-US" dirty="0" smtClean="0"/>
              <a:t>: diff(        ,        )</a:t>
            </a:r>
          </a:p>
          <a:p>
            <a:endParaRPr lang="en-US" dirty="0" smtClean="0"/>
          </a:p>
          <a:p>
            <a:r>
              <a:rPr lang="en-US" b="1" dirty="0" smtClean="0"/>
              <a:t>Part 3</a:t>
            </a:r>
            <a:r>
              <a:rPr lang="en-US" dirty="0" smtClean="0"/>
              <a:t>: Problems and issues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25" y="1340768"/>
            <a:ext cx="1516600" cy="114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\\ad.nfit.au.dk\NFDFS\Users\orlandi\Desktop\imag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38711"/>
            <a:ext cx="647314" cy="6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3" y="5013175"/>
            <a:ext cx="1508149" cy="15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932040" y="2487035"/>
            <a:ext cx="1083246" cy="963613"/>
            <a:chOff x="7593210" y="518033"/>
            <a:chExt cx="1083246" cy="963613"/>
          </a:xfrm>
        </p:grpSpPr>
        <p:pic>
          <p:nvPicPr>
            <p:cNvPr id="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18033"/>
              <a:ext cx="1011238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93210" y="1022089"/>
              <a:ext cx="1083246" cy="293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593210" y="1022089"/>
              <a:ext cx="10832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2" descr="\\ad.nfit.au.dk\NFDFS\Users\orlandi\Desktop\Picture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4513489"/>
            <a:ext cx="864096" cy="8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580112" y="2991091"/>
            <a:ext cx="1769668" cy="963613"/>
            <a:chOff x="5724128" y="3284984"/>
            <a:chExt cx="1512168" cy="823400"/>
          </a:xfrm>
        </p:grpSpPr>
        <p:sp>
          <p:nvSpPr>
            <p:cNvPr id="4" name="Right Arrow 3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3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7455142" y="3429000"/>
            <a:ext cx="1293322" cy="1035622"/>
            <a:chOff x="7383134" y="3717031"/>
            <a:chExt cx="1293322" cy="1035622"/>
          </a:xfrm>
        </p:grpSpPr>
        <p:pic>
          <p:nvPicPr>
            <p:cNvPr id="16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134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383134" y="3717031"/>
              <a:ext cx="1293322" cy="96361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8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209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20"/>
          <p:cNvSpPr/>
          <p:nvPr/>
        </p:nvSpPr>
        <p:spPr>
          <a:xfrm>
            <a:off x="4788024" y="1124744"/>
            <a:ext cx="4104455" cy="136229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ctangle 21"/>
          <p:cNvSpPr/>
          <p:nvPr/>
        </p:nvSpPr>
        <p:spPr>
          <a:xfrm>
            <a:off x="4748557" y="2276354"/>
            <a:ext cx="2631755" cy="151268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55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TheoryCoin</a:t>
            </a:r>
            <a:r>
              <a:rPr lang="en-US" dirty="0"/>
              <a:t>: </a:t>
            </a:r>
            <a:br>
              <a:rPr lang="en-US" dirty="0"/>
            </a:br>
            <a:r>
              <a:rPr lang="en-US" b="0" dirty="0"/>
              <a:t>How to </a:t>
            </a:r>
            <a:r>
              <a:rPr lang="en-US" dirty="0" smtClean="0"/>
              <a:t>store </a:t>
            </a:r>
            <a:r>
              <a:rPr lang="en-US" b="0" dirty="0" smtClean="0"/>
              <a:t>money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Main Idea:</a:t>
            </a:r>
          </a:p>
          <a:p>
            <a:pPr marL="0" indent="0">
              <a:buNone/>
            </a:pPr>
            <a:r>
              <a:rPr lang="en-US" dirty="0" smtClean="0"/>
              <a:t>Record </a:t>
            </a:r>
            <a:r>
              <a:rPr lang="en-US" b="1" dirty="0" smtClean="0"/>
              <a:t>transfers</a:t>
            </a:r>
            <a:r>
              <a:rPr lang="en-US" dirty="0" smtClean="0"/>
              <a:t> in the </a:t>
            </a:r>
            <a:r>
              <a:rPr lang="en-US" b="1" dirty="0" err="1" smtClean="0"/>
              <a:t>blockchain</a:t>
            </a:r>
            <a:endParaRPr lang="da-DK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7684127" y="404664"/>
            <a:ext cx="1293322" cy="1035622"/>
            <a:chOff x="7383134" y="3717031"/>
            <a:chExt cx="1293322" cy="1035622"/>
          </a:xfrm>
        </p:grpSpPr>
        <p:pic>
          <p:nvPicPr>
            <p:cNvPr id="5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134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383134" y="3717031"/>
              <a:ext cx="1293322" cy="96361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7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209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66" name="Picture 2" descr="\\ad.nfit.au.dk\NFDFS\Users\orlandi\Desktop\Pictur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53" y="4437112"/>
            <a:ext cx="761365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7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4289582" y="5827817"/>
            <a:ext cx="1157668" cy="792088"/>
          </a:xfrm>
          <a:prstGeom prst="ellipse">
            <a:avLst/>
          </a:prstGeom>
          <a:noFill/>
          <a:ln w="317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ectangle 43"/>
          <p:cNvSpPr/>
          <p:nvPr/>
        </p:nvSpPr>
        <p:spPr>
          <a:xfrm>
            <a:off x="5113724" y="5949280"/>
            <a:ext cx="298666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=(P4, 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</a:rPr>
              <a:t>m,s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, i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)</a:t>
            </a:r>
            <a:endParaRPr lang="da-DK" sz="2800" dirty="0"/>
          </a:p>
        </p:txBody>
      </p:sp>
      <p:sp>
        <p:nvSpPr>
          <p:cNvPr id="17" name="Oval 16"/>
          <p:cNvSpPr/>
          <p:nvPr/>
        </p:nvSpPr>
        <p:spPr>
          <a:xfrm>
            <a:off x="395536" y="2420888"/>
            <a:ext cx="932839" cy="932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 smtClean="0"/>
              <a:t>1</a:t>
            </a:r>
            <a:endParaRPr lang="da-DK" sz="3600" baseline="-25000" dirty="0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TheoryCoin</a:t>
            </a:r>
            <a:r>
              <a:rPr lang="en-US" dirty="0"/>
              <a:t>: </a:t>
            </a:r>
            <a:br>
              <a:rPr lang="en-US" dirty="0"/>
            </a:br>
            <a:r>
              <a:rPr lang="en-US" b="0" dirty="0"/>
              <a:t>How to </a:t>
            </a:r>
            <a:r>
              <a:rPr lang="en-US" dirty="0" smtClean="0"/>
              <a:t>store </a:t>
            </a:r>
            <a:r>
              <a:rPr lang="en-US" b="0" dirty="0" smtClean="0"/>
              <a:t>money</a:t>
            </a:r>
            <a:endParaRPr lang="da-DK" dirty="0"/>
          </a:p>
        </p:txBody>
      </p:sp>
      <p:grpSp>
        <p:nvGrpSpPr>
          <p:cNvPr id="20" name="Group 19"/>
          <p:cNvGrpSpPr/>
          <p:nvPr/>
        </p:nvGrpSpPr>
        <p:grpSpPr>
          <a:xfrm>
            <a:off x="7684127" y="404664"/>
            <a:ext cx="1293322" cy="1035622"/>
            <a:chOff x="7383134" y="3717031"/>
            <a:chExt cx="1293322" cy="1035622"/>
          </a:xfrm>
        </p:grpSpPr>
        <p:pic>
          <p:nvPicPr>
            <p:cNvPr id="21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134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383134" y="3717031"/>
              <a:ext cx="1293322" cy="96361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23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209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Oval 40"/>
          <p:cNvSpPr/>
          <p:nvPr/>
        </p:nvSpPr>
        <p:spPr>
          <a:xfrm>
            <a:off x="3433840" y="3366810"/>
            <a:ext cx="932839" cy="932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/>
              <a:t>3</a:t>
            </a:r>
            <a:endParaRPr lang="da-DK" sz="3600" baseline="-25000" dirty="0"/>
          </a:p>
        </p:txBody>
      </p:sp>
      <p:sp>
        <p:nvSpPr>
          <p:cNvPr id="42" name="Oval 41"/>
          <p:cNvSpPr/>
          <p:nvPr/>
        </p:nvSpPr>
        <p:spPr>
          <a:xfrm>
            <a:off x="1835696" y="4728409"/>
            <a:ext cx="932839" cy="932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/>
              <a:t>2</a:t>
            </a:r>
            <a:endParaRPr lang="da-DK" sz="3600" baseline="-25000" dirty="0"/>
          </a:p>
        </p:txBody>
      </p:sp>
      <p:sp>
        <p:nvSpPr>
          <p:cNvPr id="43" name="Oval 42"/>
          <p:cNvSpPr/>
          <p:nvPr/>
        </p:nvSpPr>
        <p:spPr>
          <a:xfrm>
            <a:off x="6228184" y="4719554"/>
            <a:ext cx="932839" cy="932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/>
              <a:t>4</a:t>
            </a:r>
            <a:endParaRPr lang="da-DK" sz="3600" baseline="-25000" dirty="0"/>
          </a:p>
        </p:txBody>
      </p:sp>
      <p:pic>
        <p:nvPicPr>
          <p:cNvPr id="47" name="Picture 2" descr="\\ad.nfit.au.dk\NFDFS\Users\orlandi\Desktop\Picture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88"/>
          <a:stretch/>
        </p:blipFill>
        <p:spPr bwMode="auto">
          <a:xfrm>
            <a:off x="251520" y="5790601"/>
            <a:ext cx="4520988" cy="85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1402015" y="3068960"/>
            <a:ext cx="1884545" cy="76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842175" y="4142356"/>
            <a:ext cx="591665" cy="602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66679" y="4299649"/>
            <a:ext cx="1573473" cy="785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97091" y="403573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m,s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a-DK" dirty="0"/>
          </a:p>
        </p:txBody>
      </p:sp>
      <p:sp>
        <p:nvSpPr>
          <p:cNvPr id="32" name="Rectangle 31"/>
          <p:cNvSpPr/>
          <p:nvPr/>
        </p:nvSpPr>
        <p:spPr>
          <a:xfrm>
            <a:off x="1968218" y="288429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m,s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a-DK" dirty="0"/>
          </a:p>
        </p:txBody>
      </p:sp>
      <p:sp>
        <p:nvSpPr>
          <p:cNvPr id="33" name="Rectangle 32"/>
          <p:cNvSpPr/>
          <p:nvPr/>
        </p:nvSpPr>
        <p:spPr>
          <a:xfrm>
            <a:off x="4335529" y="481664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m,s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a-DK" dirty="0"/>
          </a:p>
        </p:txBody>
      </p:sp>
      <p:pic>
        <p:nvPicPr>
          <p:cNvPr id="4098" name="Picture 2" descr="\\ad.nfit.au.dk\NFDFS\Users\orlandi\Desktop\Picture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15" y="1656427"/>
            <a:ext cx="3637284" cy="295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\\ad.nfit.au.dk\NFDFS\Users\orlandi\Desktop\Picture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2537"/>
            <a:ext cx="1150496" cy="93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\\ad.nfit.au.dk\NFDFS\Users\orlandi\Desktop\Picture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60" y="2304030"/>
            <a:ext cx="1150496" cy="93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\\ad.nfit.au.dk\NFDFS\Users\orlandi\Desktop\Picture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67" y="3568565"/>
            <a:ext cx="1150496" cy="93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995936" y="1559806"/>
            <a:ext cx="5112568" cy="30933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SolvePuzzle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(L,...){</a:t>
            </a:r>
          </a:p>
          <a:p>
            <a:pPr marL="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repeat{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 =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my_name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m,s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 = H(L,R)</a:t>
            </a:r>
          </a:p>
          <a:p>
            <a:pPr marL="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}while(T ≠ 0</a:t>
            </a:r>
            <a:r>
              <a:rPr lang="en-US" sz="23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R</a:t>
            </a:r>
          </a:p>
          <a:p>
            <a:pPr marL="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30148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1" grpId="0"/>
      <p:bldP spid="31" grpId="1"/>
      <p:bldP spid="32" grpId="0"/>
      <p:bldP spid="32" grpId="1"/>
      <p:bldP spid="33" grpId="0"/>
      <p:bldP spid="33" grpId="1"/>
      <p:bldP spid="18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Part 0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a little history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Part 1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TheoryCoin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to </a:t>
            </a:r>
            <a:r>
              <a:rPr lang="en-US" b="1" i="1" dirty="0" smtClean="0">
                <a:solidFill>
                  <a:schemeClr val="bg1">
                    <a:lumMod val="85000"/>
                  </a:schemeClr>
                </a:solidFill>
              </a:rPr>
              <a:t>create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coins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to </a:t>
            </a:r>
            <a:r>
              <a:rPr lang="en-US" b="1" i="1" dirty="0" smtClean="0">
                <a:solidFill>
                  <a:schemeClr val="bg1">
                    <a:lumMod val="85000"/>
                  </a:schemeClr>
                </a:solidFill>
              </a:rPr>
              <a:t>transfer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coins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to </a:t>
            </a:r>
            <a:r>
              <a:rPr lang="en-US" b="1" i="1" dirty="0" smtClean="0">
                <a:solidFill>
                  <a:schemeClr val="bg1">
                    <a:lumMod val="85000"/>
                  </a:schemeClr>
                </a:solidFill>
              </a:rPr>
              <a:t>store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coins</a:t>
            </a:r>
          </a:p>
          <a:p>
            <a:endParaRPr lang="en-US" dirty="0" smtClean="0"/>
          </a:p>
          <a:p>
            <a:r>
              <a:rPr lang="en-US" b="1" dirty="0" smtClean="0"/>
              <a:t>Part 2</a:t>
            </a:r>
            <a:r>
              <a:rPr lang="en-US" dirty="0" smtClean="0"/>
              <a:t>: diff(        ,        )</a:t>
            </a:r>
          </a:p>
          <a:p>
            <a:endParaRPr lang="en-US" dirty="0" smtClean="0"/>
          </a:p>
          <a:p>
            <a:r>
              <a:rPr lang="en-US" b="1" dirty="0" smtClean="0"/>
              <a:t>Part 3</a:t>
            </a:r>
            <a:r>
              <a:rPr lang="en-US" dirty="0" smtClean="0"/>
              <a:t>: Problems and issues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25" y="1340768"/>
            <a:ext cx="1516600" cy="114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\\ad.nfit.au.dk\NFDFS\Users\orlandi\Desktop\imag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38711"/>
            <a:ext cx="647314" cy="6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3" y="5013175"/>
            <a:ext cx="1508149" cy="15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932040" y="2487035"/>
            <a:ext cx="1083246" cy="963613"/>
            <a:chOff x="7593210" y="518033"/>
            <a:chExt cx="1083246" cy="963613"/>
          </a:xfrm>
        </p:grpSpPr>
        <p:pic>
          <p:nvPicPr>
            <p:cNvPr id="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18033"/>
              <a:ext cx="1011238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93210" y="1022089"/>
              <a:ext cx="1083246" cy="293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593210" y="1022089"/>
              <a:ext cx="10832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2" descr="\\ad.nfit.au.dk\NFDFS\Users\orlandi\Desktop\Picture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4513489"/>
            <a:ext cx="864096" cy="8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580112" y="2991091"/>
            <a:ext cx="1769668" cy="963613"/>
            <a:chOff x="5724128" y="3284984"/>
            <a:chExt cx="1512168" cy="823400"/>
          </a:xfrm>
        </p:grpSpPr>
        <p:sp>
          <p:nvSpPr>
            <p:cNvPr id="4" name="Right Arrow 3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3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7455142" y="3429000"/>
            <a:ext cx="1293322" cy="1035622"/>
            <a:chOff x="7383134" y="3717031"/>
            <a:chExt cx="1293322" cy="1035622"/>
          </a:xfrm>
        </p:grpSpPr>
        <p:pic>
          <p:nvPicPr>
            <p:cNvPr id="16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134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383134" y="3717031"/>
              <a:ext cx="1293322" cy="96361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8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209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/>
          <p:cNvSpPr/>
          <p:nvPr/>
        </p:nvSpPr>
        <p:spPr>
          <a:xfrm>
            <a:off x="4788024" y="1124743"/>
            <a:ext cx="4104455" cy="3413967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03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diff</a:t>
            </a:r>
            <a:r>
              <a:rPr lang="en-US" sz="4000" dirty="0" smtClean="0"/>
              <a:t>(      ,      )</a:t>
            </a:r>
            <a:br>
              <a:rPr lang="en-US" sz="4000" dirty="0" smtClean="0"/>
            </a:br>
            <a:r>
              <a:rPr lang="en-US" sz="3200" b="0" dirty="0"/>
              <a:t>How </a:t>
            </a:r>
            <a:r>
              <a:rPr lang="en-US" sz="3200" b="0" dirty="0" smtClean="0"/>
              <a:t>is money </a:t>
            </a:r>
            <a:r>
              <a:rPr lang="en-US" sz="3200" dirty="0" smtClean="0"/>
              <a:t>created</a:t>
            </a:r>
            <a:r>
              <a:rPr lang="en-US" sz="3200" b="0" dirty="0" smtClean="0"/>
              <a:t> </a:t>
            </a:r>
            <a:r>
              <a:rPr lang="en-US" sz="3200" b="0" dirty="0"/>
              <a:t>in </a:t>
            </a:r>
            <a:r>
              <a:rPr lang="en-US" sz="3200" b="0" dirty="0" err="1" smtClean="0"/>
              <a:t>Bitcoin</a:t>
            </a:r>
            <a:r>
              <a:rPr lang="en-US" sz="3200" b="0" dirty="0"/>
              <a:t>?</a:t>
            </a:r>
            <a:endParaRPr lang="da-DK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7715200" cy="420933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New block </a:t>
            </a:r>
            <a:r>
              <a:rPr lang="en-US" b="1" dirty="0" smtClean="0"/>
              <a:t>every ~10 </a:t>
            </a:r>
            <a:r>
              <a:rPr lang="en-US" b="1" dirty="0" err="1" smtClean="0"/>
              <a:t>mins</a:t>
            </a:r>
            <a:endParaRPr lang="en-US" b="1" dirty="0" smtClean="0"/>
          </a:p>
          <a:p>
            <a:pPr lvl="1">
              <a:lnSpc>
                <a:spcPct val="160000"/>
              </a:lnSpc>
            </a:pPr>
            <a:r>
              <a:rPr lang="en-US" b="1" dirty="0" smtClean="0"/>
              <a:t>d</a:t>
            </a:r>
            <a:r>
              <a:rPr lang="en-US" dirty="0" smtClean="0"/>
              <a:t> adjusted every ~2000 blocks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H </a:t>
            </a:r>
            <a:r>
              <a:rPr lang="da-DK" dirty="0" smtClean="0"/>
              <a:t>= </a:t>
            </a:r>
            <a:r>
              <a:rPr lang="en-US" b="1" dirty="0" smtClean="0"/>
              <a:t>2-SHA2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 smtClean="0"/>
              <a:t>Initial reward: </a:t>
            </a:r>
            <a:r>
              <a:rPr lang="en-US" b="1" dirty="0" smtClean="0"/>
              <a:t>50 BTC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Halved every ~4 years (now </a:t>
            </a:r>
            <a:r>
              <a:rPr lang="en-US" b="1" dirty="0" smtClean="0"/>
              <a:t>25 BTC</a:t>
            </a:r>
            <a:r>
              <a:rPr lang="en-US" dirty="0" smtClean="0"/>
              <a:t>)</a:t>
            </a:r>
            <a:endParaRPr lang="da-DK" dirty="0"/>
          </a:p>
        </p:txBody>
      </p:sp>
      <p:pic>
        <p:nvPicPr>
          <p:cNvPr id="4" name="Picture 2" descr="\\ad.nfit.au.dk\NFDFS\Users\orlandi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8640"/>
            <a:ext cx="740049" cy="74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\\ad.nfit.au.dk\NFDFS\Users\orlandi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88640"/>
            <a:ext cx="940458" cy="8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\\ad.nfit.au.dk\NFDFS\Users\orlandi\Desktop\Picture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060848"/>
            <a:ext cx="2971619" cy="301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diff</a:t>
            </a:r>
            <a:r>
              <a:rPr lang="en-US" sz="4000" dirty="0" smtClean="0"/>
              <a:t>(      ,      )</a:t>
            </a:r>
            <a:br>
              <a:rPr lang="en-US" sz="4000" dirty="0" smtClean="0"/>
            </a:br>
            <a:r>
              <a:rPr lang="en-US" sz="3200" b="0" dirty="0"/>
              <a:t>How is money </a:t>
            </a:r>
            <a:r>
              <a:rPr lang="en-US" sz="3200" dirty="0" smtClean="0"/>
              <a:t>transferred </a:t>
            </a:r>
            <a:r>
              <a:rPr lang="en-US" sz="3200" b="0" dirty="0" smtClean="0"/>
              <a:t>in </a:t>
            </a:r>
            <a:r>
              <a:rPr lang="en-US" sz="3200" b="0" dirty="0" err="1" smtClean="0"/>
              <a:t>Bitcoin</a:t>
            </a:r>
            <a:r>
              <a:rPr lang="en-US" sz="3200" b="0" dirty="0" smtClean="0"/>
              <a:t>?</a:t>
            </a:r>
            <a:endParaRPr lang="da-DK" sz="3200" b="0" dirty="0"/>
          </a:p>
        </p:txBody>
      </p:sp>
      <p:pic>
        <p:nvPicPr>
          <p:cNvPr id="4" name="Picture 2" descr="\\ad.nfit.au.dk\NFDFS\Users\orlandi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0679"/>
            <a:ext cx="740049" cy="74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\\ad.nfit.au.dk\NFDFS\Users\orlandi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8578"/>
            <a:ext cx="940458" cy="8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9"/>
          <p:cNvSpPr/>
          <p:nvPr/>
        </p:nvSpPr>
        <p:spPr>
          <a:xfrm>
            <a:off x="5652121" y="4409366"/>
            <a:ext cx="3491880" cy="81983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 gives 14 to P1</a:t>
            </a:r>
            <a:endParaRPr lang="da-DK" dirty="0"/>
          </a:p>
        </p:txBody>
      </p:sp>
      <p:sp>
        <p:nvSpPr>
          <p:cNvPr id="21" name="Right Arrow 20"/>
          <p:cNvSpPr/>
          <p:nvPr/>
        </p:nvSpPr>
        <p:spPr>
          <a:xfrm>
            <a:off x="5652120" y="5273462"/>
            <a:ext cx="3491879" cy="81983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fee 1</a:t>
            </a:r>
            <a:endParaRPr lang="da-DK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7715200" cy="4209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P1 wants to give 60 to P2</a:t>
            </a:r>
            <a:endParaRPr lang="en-US" b="1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-36512" y="3309758"/>
            <a:ext cx="15257262" cy="2567514"/>
            <a:chOff x="-36512" y="3309758"/>
            <a:chExt cx="15257262" cy="2567514"/>
          </a:xfrm>
        </p:grpSpPr>
        <p:pic>
          <p:nvPicPr>
            <p:cNvPr id="18" name="Picture 2" descr="\\ad.nfit.au.dk\NFDFS\Users\orlandi\Desktop\image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080" y="3789040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ight Arrow 14"/>
            <p:cNvSpPr/>
            <p:nvPr/>
          </p:nvSpPr>
          <p:spPr>
            <a:xfrm>
              <a:off x="-36512" y="3833302"/>
              <a:ext cx="3240360" cy="81983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... gives 50 to P1</a:t>
              </a:r>
              <a:endParaRPr lang="da-DK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-36512" y="4725144"/>
              <a:ext cx="3240360" cy="81983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 gives 25 to P1</a:t>
              </a:r>
              <a:endParaRPr lang="da-DK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652120" y="3430037"/>
              <a:ext cx="3491880" cy="81983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 gives 60 to P2</a:t>
              </a:r>
              <a:endParaRPr lang="da-DK" dirty="0"/>
            </a:p>
          </p:txBody>
        </p:sp>
        <p:pic>
          <p:nvPicPr>
            <p:cNvPr id="12" name="Picture 2" descr="\\ad.nfit.au.dk\NFDFS\Users\orlandi\Desktop\image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592" y="3430037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ight Arrow 12"/>
            <p:cNvSpPr/>
            <p:nvPr/>
          </p:nvSpPr>
          <p:spPr>
            <a:xfrm>
              <a:off x="11728870" y="3309758"/>
              <a:ext cx="3491880" cy="81983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 gives  42 to P3</a:t>
              </a:r>
              <a:endParaRPr lang="da-DK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728870" y="4129592"/>
              <a:ext cx="3491880" cy="81983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 gives  17 to P2</a:t>
              </a:r>
              <a:endParaRPr lang="da-DK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1728871" y="5057438"/>
              <a:ext cx="3491879" cy="81983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Transaction fee 1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3209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66875 -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3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diff</a:t>
            </a:r>
            <a:r>
              <a:rPr lang="en-US" sz="4000" dirty="0" smtClean="0"/>
              <a:t>(      ,      )</a:t>
            </a:r>
            <a:br>
              <a:rPr lang="en-US" sz="4000" dirty="0" smtClean="0"/>
            </a:br>
            <a:r>
              <a:rPr lang="en-US" sz="3200" b="0" dirty="0"/>
              <a:t>How is money </a:t>
            </a:r>
            <a:r>
              <a:rPr lang="en-US" sz="3200" dirty="0" smtClean="0"/>
              <a:t>stored </a:t>
            </a:r>
            <a:r>
              <a:rPr lang="en-US" sz="3200" b="0" dirty="0" smtClean="0"/>
              <a:t>in </a:t>
            </a:r>
            <a:r>
              <a:rPr lang="en-US" sz="3200" b="0" dirty="0" err="1" smtClean="0"/>
              <a:t>Bitcoin</a:t>
            </a:r>
            <a:r>
              <a:rPr lang="en-US" sz="3200" b="0" dirty="0" smtClean="0"/>
              <a:t>?</a:t>
            </a:r>
            <a:endParaRPr lang="da-DK" sz="3200" b="0" dirty="0"/>
          </a:p>
        </p:txBody>
      </p:sp>
      <p:pic>
        <p:nvPicPr>
          <p:cNvPr id="4" name="Picture 2" descr="\\ad.nfit.au.dk\NFDFS\Users\orlandi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0679"/>
            <a:ext cx="740049" cy="74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\\ad.nfit.au.dk\NFDFS\Users\orlandi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8578"/>
            <a:ext cx="940458" cy="8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Transaction in </a:t>
            </a:r>
            <a:r>
              <a:rPr lang="en-US" sz="2400" b="1" dirty="0" smtClean="0"/>
              <a:t>orphaned blocks</a:t>
            </a:r>
            <a:r>
              <a:rPr lang="en-US" sz="2400" dirty="0" smtClean="0"/>
              <a:t> are invalid</a:t>
            </a:r>
            <a:endParaRPr lang="da-DK" sz="2400" dirty="0"/>
          </a:p>
          <a:p>
            <a:pPr lvl="1"/>
            <a:r>
              <a:rPr lang="en-US" sz="2000" b="1" dirty="0" smtClean="0"/>
              <a:t>Wait 6 blocks </a:t>
            </a:r>
            <a:r>
              <a:rPr lang="en-US" sz="2000" dirty="0" smtClean="0"/>
              <a:t>(</a:t>
            </a:r>
            <a:r>
              <a:rPr lang="en-US" sz="2000" dirty="0"/>
              <a:t>~</a:t>
            </a:r>
            <a:r>
              <a:rPr lang="en-US" sz="2000" dirty="0" smtClean="0"/>
              <a:t>1 hour) before accepting transaction. </a:t>
            </a:r>
          </a:p>
          <a:p>
            <a:pPr lvl="1"/>
            <a:r>
              <a:rPr lang="en-US" sz="2000" b="1" dirty="0" smtClean="0"/>
              <a:t>Checkpoints</a:t>
            </a:r>
            <a:r>
              <a:rPr lang="en-US" sz="2000" dirty="0" smtClean="0"/>
              <a:t> to prevent complete history rollback. </a:t>
            </a:r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All</a:t>
            </a:r>
            <a:r>
              <a:rPr lang="en-US" sz="2800" dirty="0" smtClean="0"/>
              <a:t> </a:t>
            </a:r>
            <a:r>
              <a:rPr lang="en-US" sz="2800" b="1" dirty="0"/>
              <a:t>transaction</a:t>
            </a:r>
            <a:r>
              <a:rPr lang="en-US" sz="2800" dirty="0"/>
              <a:t> are </a:t>
            </a:r>
            <a:r>
              <a:rPr lang="en-US" sz="2800" dirty="0" smtClean="0"/>
              <a:t>stored </a:t>
            </a:r>
            <a:r>
              <a:rPr lang="en-US" sz="2800" dirty="0"/>
              <a:t>in the </a:t>
            </a:r>
            <a:r>
              <a:rPr lang="en-US" sz="2800" dirty="0" err="1"/>
              <a:t>blockchain</a:t>
            </a:r>
            <a:endParaRPr lang="en-US" sz="2800" dirty="0"/>
          </a:p>
          <a:p>
            <a:pPr lvl="1"/>
            <a:r>
              <a:rPr lang="en-US" sz="2400" dirty="0"/>
              <a:t>(Currently ~14 GB)</a:t>
            </a:r>
          </a:p>
          <a:p>
            <a:pPr lvl="1"/>
            <a:endParaRPr lang="en-US" sz="2000" dirty="0" smtClean="0"/>
          </a:p>
        </p:txBody>
      </p:sp>
      <p:pic>
        <p:nvPicPr>
          <p:cNvPr id="1026" name="Picture 2" descr="\\ad.nfit.au.dk\NFDFS\Users\orlandi\Desktop\Picture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05"/>
          <a:stretch/>
        </p:blipFill>
        <p:spPr bwMode="auto">
          <a:xfrm>
            <a:off x="1362315" y="2924944"/>
            <a:ext cx="6063684" cy="17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3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Part 0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a little history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Part 1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TheoryCoin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to </a:t>
            </a:r>
            <a:r>
              <a:rPr lang="en-US" b="1" i="1" dirty="0" smtClean="0">
                <a:solidFill>
                  <a:schemeClr val="bg1">
                    <a:lumMod val="85000"/>
                  </a:schemeClr>
                </a:solidFill>
              </a:rPr>
              <a:t>create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coins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to </a:t>
            </a:r>
            <a:r>
              <a:rPr lang="en-US" b="1" i="1" dirty="0" smtClean="0">
                <a:solidFill>
                  <a:schemeClr val="bg1">
                    <a:lumMod val="85000"/>
                  </a:schemeClr>
                </a:solidFill>
              </a:rPr>
              <a:t>transfer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coins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to </a:t>
            </a:r>
            <a:r>
              <a:rPr lang="en-US" b="1" i="1" dirty="0" smtClean="0">
                <a:solidFill>
                  <a:schemeClr val="bg1">
                    <a:lumMod val="85000"/>
                  </a:schemeClr>
                </a:solidFill>
              </a:rPr>
              <a:t>store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coins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Part 2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diff(        ,        )</a:t>
            </a:r>
          </a:p>
          <a:p>
            <a:endParaRPr lang="en-US" dirty="0" smtClean="0"/>
          </a:p>
          <a:p>
            <a:r>
              <a:rPr lang="en-US" b="1" dirty="0" smtClean="0"/>
              <a:t>Part 3</a:t>
            </a:r>
            <a:r>
              <a:rPr lang="en-US" dirty="0" smtClean="0"/>
              <a:t>: Problems and issues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25" y="1340768"/>
            <a:ext cx="1516600" cy="114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\\ad.nfit.au.dk\NFDFS\Users\orlandi\Desktop\imag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38711"/>
            <a:ext cx="647314" cy="6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3" y="5013175"/>
            <a:ext cx="1508149" cy="15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932040" y="2487035"/>
            <a:ext cx="1083246" cy="963613"/>
            <a:chOff x="7593210" y="518033"/>
            <a:chExt cx="1083246" cy="963613"/>
          </a:xfrm>
        </p:grpSpPr>
        <p:pic>
          <p:nvPicPr>
            <p:cNvPr id="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18033"/>
              <a:ext cx="1011238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93210" y="1022089"/>
              <a:ext cx="1083246" cy="293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593210" y="1022089"/>
              <a:ext cx="10832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2" descr="\\ad.nfit.au.dk\NFDFS\Users\orlandi\Desktop\Picture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4513489"/>
            <a:ext cx="864096" cy="8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580112" y="2991091"/>
            <a:ext cx="1769668" cy="963613"/>
            <a:chOff x="5724128" y="3284984"/>
            <a:chExt cx="1512168" cy="823400"/>
          </a:xfrm>
        </p:grpSpPr>
        <p:sp>
          <p:nvSpPr>
            <p:cNvPr id="4" name="Right Arrow 3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3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7455142" y="3429000"/>
            <a:ext cx="1293322" cy="1035622"/>
            <a:chOff x="7383134" y="3717031"/>
            <a:chExt cx="1293322" cy="1035622"/>
          </a:xfrm>
        </p:grpSpPr>
        <p:pic>
          <p:nvPicPr>
            <p:cNvPr id="16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134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383134" y="3717031"/>
              <a:ext cx="1293322" cy="96361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8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209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14"/>
          <p:cNvSpPr/>
          <p:nvPr/>
        </p:nvSpPr>
        <p:spPr>
          <a:xfrm>
            <a:off x="2843808" y="4392613"/>
            <a:ext cx="1800200" cy="9442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ctangle 21"/>
          <p:cNvSpPr/>
          <p:nvPr/>
        </p:nvSpPr>
        <p:spPr>
          <a:xfrm>
            <a:off x="4788024" y="1124743"/>
            <a:ext cx="4104455" cy="3413967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56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56" y="2643258"/>
            <a:ext cx="6382014" cy="421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Anonymity?</a:t>
            </a:r>
            <a:endParaRPr lang="da-DK" sz="3200" b="0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82453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Problem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Every transaction ever made is </a:t>
            </a:r>
            <a:r>
              <a:rPr lang="en-US" sz="2000" b="1" dirty="0" smtClean="0"/>
              <a:t>recorded forever</a:t>
            </a:r>
          </a:p>
        </p:txBody>
      </p:sp>
      <p:pic>
        <p:nvPicPr>
          <p:cNvPr id="8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-7475"/>
            <a:ext cx="1756333" cy="175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204864"/>
            <a:ext cx="5698976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Solution</a:t>
            </a:r>
            <a:r>
              <a:rPr lang="en-US" sz="2400" dirty="0" smtClean="0"/>
              <a:t>?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b="1" dirty="0" smtClean="0"/>
              <a:t>new identity </a:t>
            </a:r>
            <a:r>
              <a:rPr lang="en-US" sz="2000" dirty="0" smtClean="0"/>
              <a:t>for each transaction</a:t>
            </a:r>
          </a:p>
          <a:p>
            <a:r>
              <a:rPr lang="en-US" sz="2400" b="1" dirty="0" smtClean="0"/>
              <a:t>But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Heuristics allow to </a:t>
            </a:r>
            <a:r>
              <a:rPr lang="en-US" sz="2000" b="1" dirty="0" smtClean="0"/>
              <a:t>cluster</a:t>
            </a:r>
            <a:r>
              <a:rPr lang="en-US" sz="2000" dirty="0" smtClean="0"/>
              <a:t> identities</a:t>
            </a:r>
          </a:p>
          <a:p>
            <a:pPr lvl="1"/>
            <a:endParaRPr lang="en-US" sz="2000" dirty="0" smtClean="0"/>
          </a:p>
          <a:p>
            <a:r>
              <a:rPr lang="en-US" sz="2400" b="1" dirty="0" smtClean="0"/>
              <a:t>Anonymous alternatives:</a:t>
            </a:r>
          </a:p>
          <a:p>
            <a:pPr lvl="1"/>
            <a:r>
              <a:rPr lang="en-US" sz="2000" dirty="0" err="1" smtClean="0"/>
              <a:t>Zerocoin</a:t>
            </a:r>
            <a:r>
              <a:rPr lang="en-US" sz="2000" dirty="0" smtClean="0"/>
              <a:t>, </a:t>
            </a:r>
            <a:r>
              <a:rPr lang="en-US" sz="2000" dirty="0" err="1" smtClean="0"/>
              <a:t>Zerocash</a:t>
            </a:r>
            <a:r>
              <a:rPr lang="en-US" sz="2000" dirty="0" smtClean="0"/>
              <a:t>…</a:t>
            </a:r>
          </a:p>
          <a:p>
            <a:endParaRPr lang="en-US" sz="2400" i="1" dirty="0" smtClean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688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Part 0</a:t>
            </a:r>
            <a:r>
              <a:rPr lang="en-US" dirty="0" smtClean="0"/>
              <a:t>: a little history</a:t>
            </a:r>
          </a:p>
          <a:p>
            <a:endParaRPr lang="en-US" dirty="0" smtClean="0"/>
          </a:p>
          <a:p>
            <a:r>
              <a:rPr lang="en-US" b="1" dirty="0" smtClean="0"/>
              <a:t>Part 1</a:t>
            </a:r>
            <a:r>
              <a:rPr lang="en-US" dirty="0" smtClean="0"/>
              <a:t>: </a:t>
            </a:r>
            <a:r>
              <a:rPr lang="en-US" dirty="0" err="1" smtClean="0"/>
              <a:t>TheoryCoin</a:t>
            </a:r>
            <a:endParaRPr lang="en-US" dirty="0"/>
          </a:p>
          <a:p>
            <a:pPr lvl="1"/>
            <a:r>
              <a:rPr lang="en-US" dirty="0" smtClean="0"/>
              <a:t>How to </a:t>
            </a:r>
            <a:r>
              <a:rPr lang="en-US" b="1" i="1" dirty="0" smtClean="0"/>
              <a:t>create</a:t>
            </a:r>
            <a:r>
              <a:rPr lang="en-US" dirty="0" smtClean="0"/>
              <a:t> coins</a:t>
            </a:r>
          </a:p>
          <a:p>
            <a:pPr lvl="1"/>
            <a:r>
              <a:rPr lang="en-US" dirty="0" smtClean="0"/>
              <a:t>How to </a:t>
            </a:r>
            <a:r>
              <a:rPr lang="en-US" b="1" i="1" dirty="0" smtClean="0"/>
              <a:t>transfer</a:t>
            </a:r>
            <a:r>
              <a:rPr lang="en-US" dirty="0" smtClean="0"/>
              <a:t> coins</a:t>
            </a:r>
          </a:p>
          <a:p>
            <a:pPr lvl="1"/>
            <a:r>
              <a:rPr lang="en-US" dirty="0" smtClean="0"/>
              <a:t>How to </a:t>
            </a:r>
            <a:r>
              <a:rPr lang="en-US" b="1" i="1" dirty="0" smtClean="0"/>
              <a:t>store</a:t>
            </a:r>
            <a:r>
              <a:rPr lang="en-US" dirty="0" smtClean="0"/>
              <a:t> coins</a:t>
            </a:r>
          </a:p>
          <a:p>
            <a:endParaRPr lang="en-US" dirty="0" smtClean="0"/>
          </a:p>
          <a:p>
            <a:r>
              <a:rPr lang="en-US" b="1" dirty="0" smtClean="0"/>
              <a:t>Part 2</a:t>
            </a:r>
            <a:r>
              <a:rPr lang="en-US" dirty="0" smtClean="0"/>
              <a:t>: diff(        ,        )</a:t>
            </a:r>
          </a:p>
          <a:p>
            <a:endParaRPr lang="en-US" dirty="0" smtClean="0"/>
          </a:p>
          <a:p>
            <a:r>
              <a:rPr lang="en-US" b="1" dirty="0" smtClean="0"/>
              <a:t>Part 3</a:t>
            </a:r>
            <a:r>
              <a:rPr lang="en-US" dirty="0" smtClean="0"/>
              <a:t>: Problems and issues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25" y="1340768"/>
            <a:ext cx="1516600" cy="114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\\ad.nfit.au.dk\NFDFS\Users\orlandi\Desktop\imag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38711"/>
            <a:ext cx="647314" cy="6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3" y="5013175"/>
            <a:ext cx="1508149" cy="15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932040" y="2487035"/>
            <a:ext cx="1083246" cy="963613"/>
            <a:chOff x="7593210" y="518033"/>
            <a:chExt cx="1083246" cy="963613"/>
          </a:xfrm>
        </p:grpSpPr>
        <p:pic>
          <p:nvPicPr>
            <p:cNvPr id="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18033"/>
              <a:ext cx="1011238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93210" y="1022089"/>
              <a:ext cx="1083246" cy="293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593210" y="1022089"/>
              <a:ext cx="10832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2" descr="\\ad.nfit.au.dk\NFDFS\Users\orlandi\Desktop\Picture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4513489"/>
            <a:ext cx="864096" cy="8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580112" y="2991091"/>
            <a:ext cx="1769668" cy="963613"/>
            <a:chOff x="5724128" y="3284984"/>
            <a:chExt cx="1512168" cy="823400"/>
          </a:xfrm>
        </p:grpSpPr>
        <p:sp>
          <p:nvSpPr>
            <p:cNvPr id="4" name="Right Arrow 3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3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7455142" y="3429000"/>
            <a:ext cx="1293322" cy="1035622"/>
            <a:chOff x="7383134" y="3717031"/>
            <a:chExt cx="1293322" cy="1035622"/>
          </a:xfrm>
        </p:grpSpPr>
        <p:pic>
          <p:nvPicPr>
            <p:cNvPr id="16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134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383134" y="3717031"/>
              <a:ext cx="1293322" cy="96361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8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209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20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1104" cy="1066130"/>
          </a:xfrm>
        </p:spPr>
        <p:txBody>
          <a:bodyPr>
            <a:noAutofit/>
          </a:bodyPr>
          <a:lstStyle/>
          <a:p>
            <a:r>
              <a:rPr lang="da-DK" sz="3600" dirty="0"/>
              <a:t>Users?</a:t>
            </a:r>
            <a:br>
              <a:rPr lang="da-DK" sz="3600" dirty="0"/>
            </a:br>
            <a:r>
              <a:rPr lang="da-DK" sz="3600" b="0" i="1" dirty="0"/>
              <a:t>(and </a:t>
            </a:r>
            <a:r>
              <a:rPr lang="da-DK" sz="3600" b="0" i="1" dirty="0" err="1"/>
              <a:t>their</a:t>
            </a:r>
            <a:r>
              <a:rPr lang="da-DK" sz="3600" b="0" i="1" dirty="0"/>
              <a:t> </a:t>
            </a:r>
            <a:r>
              <a:rPr lang="da-DK" sz="3600" b="0" i="1" dirty="0" err="1"/>
              <a:t>devices</a:t>
            </a:r>
            <a:r>
              <a:rPr lang="da-DK" sz="3600" b="0" i="1" dirty="0"/>
              <a:t>)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8858"/>
            <a:ext cx="8229600" cy="499251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Unfortunate property of DSA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address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1HKywxiL4JziqXrzLKhmB6a74ma6kxbSDj</a:t>
            </a:r>
          </a:p>
          <a:p>
            <a:pPr marL="0" indent="0">
              <a:buNone/>
            </a:pPr>
            <a:r>
              <a:rPr lang="en-US" dirty="0" smtClean="0"/>
              <a:t>  probably stole ~250000kr this way</a:t>
            </a:r>
          </a:p>
          <a:p>
            <a:pPr marL="0" indent="0">
              <a:buNone/>
            </a:pPr>
            <a:r>
              <a:rPr lang="en-US" sz="2200" dirty="0" smtClean="0"/>
              <a:t>(due to bug in Android Java based random generator)</a:t>
            </a:r>
            <a:endParaRPr lang="da-DK" sz="2200" dirty="0"/>
          </a:p>
        </p:txBody>
      </p:sp>
      <p:pic>
        <p:nvPicPr>
          <p:cNvPr id="4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-7475"/>
            <a:ext cx="1756333" cy="175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23928" y="2821578"/>
            <a:ext cx="1872208" cy="11114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Extractor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1835696" y="2553935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Sig(sk,m1,</a:t>
            </a:r>
            <a:r>
              <a:rPr lang="en-US" sz="2400" b="1" i="1" dirty="0" smtClean="0"/>
              <a:t>r</a:t>
            </a:r>
            <a:r>
              <a:rPr lang="en-US" sz="2400" dirty="0" smtClean="0"/>
              <a:t>)</a:t>
            </a:r>
            <a:endParaRPr lang="da-DK" sz="2400" dirty="0"/>
          </a:p>
        </p:txBody>
      </p:sp>
      <p:sp>
        <p:nvSpPr>
          <p:cNvPr id="10" name="Rectangle 9"/>
          <p:cNvSpPr/>
          <p:nvPr/>
        </p:nvSpPr>
        <p:spPr>
          <a:xfrm>
            <a:off x="1835696" y="3244398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Sig(sk,m2,</a:t>
            </a:r>
            <a:r>
              <a:rPr lang="en-US" sz="2400" b="1" i="1" dirty="0" smtClean="0"/>
              <a:t>r</a:t>
            </a:r>
            <a:r>
              <a:rPr lang="en-US" sz="2400" dirty="0" smtClean="0"/>
              <a:t>)</a:t>
            </a:r>
            <a:endParaRPr lang="da-DK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19672" y="3203684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19672" y="3778071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96136" y="3392145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29303" y="295462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907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/>
      <p:bldP spid="10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r>
              <a:rPr lang="da-DK" dirty="0" err="1" smtClean="0"/>
              <a:t>Programmable</a:t>
            </a:r>
            <a:r>
              <a:rPr lang="da-DK" dirty="0" smtClean="0"/>
              <a:t> </a:t>
            </a:r>
            <a:r>
              <a:rPr lang="da-DK" dirty="0" err="1" smtClean="0"/>
              <a:t>money</a:t>
            </a:r>
            <a:r>
              <a:rPr lang="da-DK" dirty="0" smtClean="0"/>
              <a:t>?</a:t>
            </a:r>
            <a:endParaRPr lang="da-DK" sz="36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i="1" dirty="0" smtClean="0"/>
              <a:t>“</a:t>
            </a:r>
            <a:r>
              <a:rPr lang="en-US" i="1" dirty="0" err="1" smtClean="0"/>
              <a:t>Bitcoin</a:t>
            </a:r>
            <a:r>
              <a:rPr lang="en-US" i="1" dirty="0" smtClean="0"/>
              <a:t> </a:t>
            </a:r>
            <a:r>
              <a:rPr lang="en-US" i="1" dirty="0"/>
              <a:t>uses a </a:t>
            </a:r>
            <a:r>
              <a:rPr lang="en-US" b="1" i="1" dirty="0"/>
              <a:t>scripting system </a:t>
            </a:r>
            <a:r>
              <a:rPr lang="en-US" i="1" dirty="0"/>
              <a:t>for transactions. Forth-like, Script is simple, stack-based, and processed from left to right. </a:t>
            </a:r>
            <a:r>
              <a:rPr lang="en-US" b="1" i="1" dirty="0"/>
              <a:t>It is purposefully not Turing-complete, with no loops</a:t>
            </a:r>
            <a:r>
              <a:rPr lang="en-US" i="1" dirty="0" smtClean="0"/>
              <a:t>.”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sz="2900" i="1" dirty="0" smtClean="0"/>
              <a:t>E.g., “P1 gives 1 BTC to P2 if at least </a:t>
            </a:r>
            <a:br>
              <a:rPr lang="en-US" sz="2900" i="1" dirty="0" smtClean="0"/>
            </a:br>
            <a:r>
              <a:rPr lang="en-US" sz="2900" i="1" dirty="0" smtClean="0"/>
              <a:t>2 out of (P1,P2,P3) sign this transaction”</a:t>
            </a:r>
          </a:p>
          <a:p>
            <a:pPr lvl="1">
              <a:lnSpc>
                <a:spcPct val="170000"/>
              </a:lnSpc>
            </a:pPr>
            <a:endParaRPr lang="en-US" dirty="0" smtClean="0"/>
          </a:p>
          <a:p>
            <a:pPr marL="0" indent="0" algn="r">
              <a:lnSpc>
                <a:spcPct val="170000"/>
              </a:lnSpc>
              <a:buNone/>
            </a:pPr>
            <a:r>
              <a:rPr lang="en-US" b="1" dirty="0" smtClean="0"/>
              <a:t>Functionality</a:t>
            </a:r>
            <a:r>
              <a:rPr lang="en-US" dirty="0" smtClean="0"/>
              <a:t>: more than money? </a:t>
            </a:r>
          </a:p>
          <a:p>
            <a:pPr marL="0" indent="0" algn="r">
              <a:lnSpc>
                <a:spcPct val="170000"/>
              </a:lnSpc>
              <a:buNone/>
            </a:pPr>
            <a:r>
              <a:rPr lang="en-US" b="1" dirty="0" smtClean="0"/>
              <a:t>Security</a:t>
            </a:r>
            <a:r>
              <a:rPr lang="en-US" dirty="0" smtClean="0"/>
              <a:t>: malware payments?</a:t>
            </a:r>
            <a:endParaRPr lang="en-US" dirty="0"/>
          </a:p>
        </p:txBody>
      </p:sp>
      <p:pic>
        <p:nvPicPr>
          <p:cNvPr id="4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-7475"/>
            <a:ext cx="1756333" cy="175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5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r>
              <a:rPr lang="da-DK" dirty="0" smtClean="0"/>
              <a:t>Mining pools</a:t>
            </a:r>
            <a:endParaRPr lang="da-DK" sz="36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204864"/>
            <a:ext cx="7704856" cy="392129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Solving puzzles (mining) is hard!</a:t>
            </a:r>
          </a:p>
          <a:p>
            <a:pPr lvl="1"/>
            <a:r>
              <a:rPr lang="en-US" sz="2400" dirty="0" smtClean="0"/>
              <a:t>Miners join pools and share work/reward</a:t>
            </a:r>
            <a:endParaRPr lang="en-US" sz="2800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How to optimally split work?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Mechanism design?</a:t>
            </a:r>
          </a:p>
          <a:p>
            <a:pPr lvl="1"/>
            <a:r>
              <a:rPr lang="en-US" sz="2400" dirty="0" smtClean="0"/>
              <a:t>rational miner?</a:t>
            </a:r>
          </a:p>
          <a:p>
            <a:pPr lvl="1"/>
            <a:r>
              <a:rPr lang="en-US" sz="2400" dirty="0" smtClean="0"/>
              <a:t>how to allocate reward?</a:t>
            </a:r>
            <a:endParaRPr lang="en-US" sz="2400" dirty="0"/>
          </a:p>
        </p:txBody>
      </p:sp>
      <p:pic>
        <p:nvPicPr>
          <p:cNvPr id="4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-7475"/>
            <a:ext cx="1756333" cy="175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7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final word…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Distributed currencies: </a:t>
            </a:r>
          </a:p>
          <a:p>
            <a:pPr marL="0" indent="0">
              <a:buNone/>
            </a:pPr>
            <a:r>
              <a:rPr lang="en-US" dirty="0" smtClean="0"/>
              <a:t>for the </a:t>
            </a:r>
            <a:r>
              <a:rPr lang="en-US" b="1" dirty="0" smtClean="0"/>
              <a:t>good guys</a:t>
            </a:r>
            <a:r>
              <a:rPr lang="en-US" dirty="0" smtClean="0"/>
              <a:t> or the </a:t>
            </a:r>
            <a:r>
              <a:rPr lang="en-US" b="1" dirty="0" smtClean="0"/>
              <a:t>bad guys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Crime is bad! Tax evasion is bad!</a:t>
            </a:r>
          </a:p>
          <a:p>
            <a:pPr lvl="1"/>
            <a:r>
              <a:rPr lang="en-US" dirty="0" smtClean="0"/>
              <a:t>But sometimes governments are bad too!</a:t>
            </a:r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Thanks! Questions?</a:t>
            </a:r>
            <a:endParaRPr lang="da-DK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027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Sources:</a:t>
            </a:r>
          </a:p>
          <a:p>
            <a:r>
              <a:rPr lang="en-US" sz="900" b="1" dirty="0" smtClean="0"/>
              <a:t>Learn </a:t>
            </a:r>
            <a:r>
              <a:rPr lang="en-US" sz="900" b="1" dirty="0"/>
              <a:t>about signatures/</a:t>
            </a:r>
            <a:r>
              <a:rPr lang="en-US" sz="900" b="1" dirty="0" err="1"/>
              <a:t>ecash</a:t>
            </a:r>
            <a:r>
              <a:rPr lang="en-US" sz="900" b="1" dirty="0"/>
              <a:t>/cryptography at </a:t>
            </a:r>
            <a:r>
              <a:rPr lang="en-US" sz="900" b="1" dirty="0" err="1"/>
              <a:t>csaudk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u="sng" dirty="0">
                <a:hlinkClick r:id="rId3"/>
              </a:rPr>
              <a:t>https://services.brics.dk/java/courseadmin/crypto/</a:t>
            </a:r>
            <a:r>
              <a:rPr lang="en-US" sz="900" dirty="0"/>
              <a:t> </a:t>
            </a:r>
            <a:br>
              <a:rPr lang="en-US" sz="900" dirty="0"/>
            </a:br>
            <a:r>
              <a:rPr lang="en-US" sz="900" u="sng" dirty="0">
                <a:hlinkClick r:id="rId4"/>
              </a:rPr>
              <a:t>https://services.brics.dk/java/courseadmin/cpt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u="sng" dirty="0">
                <a:hlinkClick r:id="rId5"/>
              </a:rPr>
              <a:t>https://services.brics.dk/java/courseadmin/CryCom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Story of </a:t>
            </a:r>
            <a:r>
              <a:rPr lang="en-US" sz="900" b="1" dirty="0" err="1"/>
              <a:t>Chaum</a:t>
            </a:r>
            <a:r>
              <a:rPr lang="en-US" sz="900" b="1" dirty="0"/>
              <a:t> and </a:t>
            </a:r>
            <a:r>
              <a:rPr lang="en-US" sz="900" b="1" dirty="0" err="1"/>
              <a:t>DigiCash</a:t>
            </a:r>
            <a:r>
              <a:rPr lang="en-US" sz="900" b="1" dirty="0"/>
              <a:t> (to be taken with a grain of salt)</a:t>
            </a:r>
            <a:br>
              <a:rPr lang="en-US" sz="900" b="1" dirty="0"/>
            </a:br>
            <a:r>
              <a:rPr lang="en-US" sz="900" u="sng" dirty="0">
                <a:hlinkClick r:id="rId6"/>
              </a:rPr>
              <a:t>http://cryptome.org/jya/digicrash.htm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 err="1"/>
              <a:t>Bitcoin</a:t>
            </a:r>
            <a:r>
              <a:rPr lang="en-US" sz="900" b="1" dirty="0"/>
              <a:t> paper and announcement</a:t>
            </a:r>
            <a:br>
              <a:rPr lang="en-US" sz="900" b="1" dirty="0"/>
            </a:br>
            <a:r>
              <a:rPr lang="en-US" sz="900" u="sng" dirty="0">
                <a:hlinkClick r:id="rId7"/>
              </a:rPr>
              <a:t>http://article.gmane.org/gmane.comp.encryption.general/12588/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u="sng" dirty="0">
                <a:hlinkClick r:id="rId8"/>
              </a:rPr>
              <a:t>http://www.mail-archive.com/cryptography@metzdowd.com/msg10142.html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This pizza cost 750,000 </a:t>
            </a:r>
            <a:r>
              <a:rPr lang="en-US" sz="900" b="1" dirty="0" err="1"/>
              <a:t>usd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u="sng" dirty="0">
                <a:hlinkClick r:id="rId9"/>
              </a:rPr>
              <a:t>http://motherboard.vice.com/blog/this-pizza-is-worth-750000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Lily Allen turns down </a:t>
            </a:r>
            <a:r>
              <a:rPr lang="en-US" sz="900" b="1" dirty="0" err="1"/>
              <a:t>btcs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u="sng" dirty="0">
                <a:hlinkClick r:id="rId10"/>
              </a:rPr>
              <a:t>https://twitter.com/lilyallen/statuses/419942070770741249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Signature attack</a:t>
            </a:r>
            <a:br>
              <a:rPr lang="en-US" sz="900" b="1" dirty="0"/>
            </a:br>
            <a:r>
              <a:rPr lang="en-US" sz="900" u="sng" dirty="0">
                <a:hlinkClick r:id="rId11"/>
              </a:rPr>
              <a:t>http://eprint.iacr.org/2013/734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 err="1"/>
              <a:t>Deanonymizing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u="sng" dirty="0">
                <a:hlinkClick r:id="rId12"/>
              </a:rPr>
              <a:t>http://cseweb.ucsd.edu/~smeiklejohn/files/imc13.pdf</a:t>
            </a:r>
            <a:r>
              <a:rPr lang="en-US" sz="900" dirty="0"/>
              <a:t>  </a:t>
            </a:r>
            <a:br>
              <a:rPr lang="en-US" sz="900" dirty="0"/>
            </a:br>
            <a:r>
              <a:rPr lang="en-US" sz="900" u="sng" dirty="0">
                <a:hlinkClick r:id="rId13"/>
              </a:rPr>
              <a:t>http://eprint.iacr.org/2012/584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 err="1"/>
              <a:t>Zerocoin</a:t>
            </a:r>
            <a:r>
              <a:rPr lang="en-US" sz="900" b="1" dirty="0"/>
              <a:t>/</a:t>
            </a:r>
            <a:r>
              <a:rPr lang="en-US" sz="900" b="1" dirty="0" err="1"/>
              <a:t>Zerocash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u="sng" dirty="0">
                <a:hlinkClick r:id="rId14"/>
              </a:rPr>
              <a:t>http://zerocoin.org/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Graphs, stats </a:t>
            </a:r>
            <a:r>
              <a:rPr lang="en-US" sz="900" b="1" dirty="0" err="1"/>
              <a:t>etc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u="sng" dirty="0">
                <a:hlinkClick r:id="rId15"/>
              </a:rPr>
              <a:t>www.blockchain.info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Comparison with </a:t>
            </a:r>
            <a:r>
              <a:rPr lang="en-US" sz="900" b="1" dirty="0" err="1"/>
              <a:t>Altcoins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u="sng" dirty="0">
                <a:hlinkClick r:id="rId16"/>
              </a:rPr>
              <a:t>http://www.coinwarz.com/cryptocurrency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 err="1"/>
              <a:t>Bitcoin</a:t>
            </a:r>
            <a:r>
              <a:rPr lang="en-US" sz="900" b="1" dirty="0"/>
              <a:t> stolen from TV</a:t>
            </a:r>
            <a:br>
              <a:rPr lang="en-US" sz="900" b="1" dirty="0"/>
            </a:br>
            <a:r>
              <a:rPr lang="en-US" sz="900" u="sng" dirty="0">
                <a:hlinkClick r:id="rId17"/>
              </a:rPr>
              <a:t>http://nymag.com/daily/intelligencer/2013/12/bloomberg-anchors-christmas-bitcoin-gets-stolen.html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it-IT" sz="900" b="1" dirty="0"/>
              <a:t>Visa/Mastercard vs Wikileaks</a:t>
            </a:r>
            <a:br>
              <a:rPr lang="it-IT" sz="900" b="1" dirty="0"/>
            </a:br>
            <a:r>
              <a:rPr lang="it-IT" sz="900" u="sng" dirty="0">
                <a:hlinkClick r:id="rId18"/>
              </a:rPr>
              <a:t>http://www.forbes.com/sites/andygreenberg/2010/12/07/visa-mastercard-move-to-choke-wikileaks/</a:t>
            </a:r>
            <a:r>
              <a:rPr lang="it-IT" sz="900" dirty="0"/>
              <a:t> </a:t>
            </a:r>
            <a:endParaRPr lang="da-DK" sz="900" dirty="0"/>
          </a:p>
          <a:p>
            <a:r>
              <a:rPr lang="en-US" sz="900" b="1" dirty="0"/>
              <a:t>Not in the talk, but very interesting:</a:t>
            </a:r>
            <a:endParaRPr lang="da-DK" sz="900" dirty="0"/>
          </a:p>
          <a:p>
            <a:r>
              <a:rPr lang="en-US" sz="900" b="1" dirty="0" err="1"/>
              <a:t>Silkroad</a:t>
            </a:r>
            <a:r>
              <a:rPr lang="en-US" sz="900" b="1" dirty="0"/>
              <a:t> essentials</a:t>
            </a:r>
            <a:br>
              <a:rPr lang="en-US" sz="900" b="1" dirty="0"/>
            </a:br>
            <a:r>
              <a:rPr lang="en-US" sz="900" u="sng" dirty="0">
                <a:hlinkClick r:id="rId19"/>
              </a:rPr>
              <a:t>http://exitevent.com/privacy-tor-btc-and-what-the-silk-road-crackdown-means-to-you-131112.asp</a:t>
            </a:r>
            <a:r>
              <a:rPr lang="en-US" sz="900" dirty="0"/>
              <a:t> </a:t>
            </a:r>
            <a:r>
              <a:rPr lang="en-US" sz="900" u="sng" dirty="0">
                <a:hlinkClick r:id="rId20"/>
              </a:rPr>
              <a:t>http://arstechnica.com/tech-policy/2013/10/how-the-feds-took-down-the-dread-pirate-roberts/</a:t>
            </a:r>
            <a:r>
              <a:rPr lang="en-US" sz="900" dirty="0"/>
              <a:t> </a:t>
            </a:r>
            <a:r>
              <a:rPr lang="en-US" sz="900" u="sng" dirty="0">
                <a:hlinkClick r:id="rId21"/>
              </a:rPr>
              <a:t>http://pando.com/2014/01/02/with-130m-of-bitcoin-wealth-and-plans-to-sell-the-fbi-could-rattle-the-virtual-currency-cage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The value overflow bug</a:t>
            </a:r>
            <a:br>
              <a:rPr lang="en-US" sz="900" b="1" dirty="0"/>
            </a:br>
            <a:r>
              <a:rPr lang="en-US" sz="900" u="sng" dirty="0">
                <a:hlinkClick r:id="rId22"/>
              </a:rPr>
              <a:t>https://en.bitcoin.it/wiki/Common_Vulnerabilities_and_Exposures#CVE-2010-5139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The March 2013 chain fork</a:t>
            </a:r>
            <a:br>
              <a:rPr lang="en-US" sz="900" b="1" dirty="0"/>
            </a:br>
            <a:r>
              <a:rPr lang="en-US" sz="900" u="sng" dirty="0">
                <a:hlinkClick r:id="rId23"/>
              </a:rPr>
              <a:t>https://bitcoin.org/en/alert/2013-03-11-chain-fork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Buggy transaction, </a:t>
            </a:r>
            <a:r>
              <a:rPr lang="en-US" sz="900" b="1" dirty="0" err="1"/>
              <a:t>mistery</a:t>
            </a:r>
            <a:r>
              <a:rPr lang="en-US" sz="900" b="1" dirty="0"/>
              <a:t> miner</a:t>
            </a:r>
            <a:br>
              <a:rPr lang="en-US" sz="900" b="1" dirty="0"/>
            </a:br>
            <a:r>
              <a:rPr lang="en-US" sz="900" u="sng" dirty="0">
                <a:hlinkClick r:id="rId24"/>
              </a:rPr>
              <a:t>https://blockchain.info/tx-index/3618498/4005d6bea3a93fb72f006d23e2685b85069d270cb57d15f0c057ef2d5e3f78</a:t>
            </a:r>
            <a:r>
              <a:rPr lang="en-US" sz="900" dirty="0"/>
              <a:t> </a:t>
            </a:r>
            <a:br>
              <a:rPr lang="en-US" sz="900" dirty="0"/>
            </a:br>
            <a:r>
              <a:rPr lang="en-US" sz="900" u="sng" dirty="0">
                <a:hlinkClick r:id="rId25"/>
              </a:rPr>
              <a:t>https://bitcointalk.org/index.php?topic=67634.0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The problem with “</a:t>
            </a:r>
            <a:r>
              <a:rPr lang="en-US" sz="900" b="1" dirty="0" err="1"/>
              <a:t>checkpointed</a:t>
            </a:r>
            <a:r>
              <a:rPr lang="en-US" sz="900" b="1" dirty="0"/>
              <a:t>” </a:t>
            </a:r>
            <a:r>
              <a:rPr lang="en-US" sz="900" b="1" dirty="0" err="1"/>
              <a:t>bitcoin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u="sng" dirty="0">
                <a:hlinkClick r:id="rId26"/>
              </a:rPr>
              <a:t>http://www.links.org/files/decentralised-currencies.pdf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dirty="0"/>
              <a:t>This presentation contains copyrighted images the use of which has not always been specifically authorized by the copyright owner. I am making the material available for educational purposes only and I believe this constitutes a 'fair use'. </a:t>
            </a:r>
            <a:endParaRPr lang="da-DK" sz="900" dirty="0"/>
          </a:p>
        </p:txBody>
      </p:sp>
    </p:spTree>
    <p:extLst>
      <p:ext uri="{BB962C8B-B14F-4D97-AF65-F5344CB8AC3E}">
        <p14:creationId xmlns:p14="http://schemas.microsoft.com/office/powerpoint/2010/main" val="24164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99392"/>
            <a:ext cx="4572000" cy="7200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0928"/>
            <a:ext cx="91440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    crypto</a:t>
            </a:r>
            <a:r>
              <a:rPr lang="en-US" sz="6600" dirty="0" smtClean="0"/>
              <a:t> currency</a:t>
            </a:r>
            <a:endParaRPr lang="da-DK" sz="6600" dirty="0"/>
          </a:p>
        </p:txBody>
      </p:sp>
    </p:spTree>
    <p:extLst>
      <p:ext uri="{BB962C8B-B14F-4D97-AF65-F5344CB8AC3E}">
        <p14:creationId xmlns:p14="http://schemas.microsoft.com/office/powerpoint/2010/main" val="20481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1990s</a:t>
            </a:r>
            <a:br>
              <a:rPr lang="en-US" sz="3200" dirty="0" smtClean="0"/>
            </a:br>
            <a:r>
              <a:rPr lang="en-US" sz="3200" dirty="0" smtClean="0"/>
              <a:t>David </a:t>
            </a:r>
            <a:r>
              <a:rPr lang="en-US" sz="3200" dirty="0" err="1" smtClean="0"/>
              <a:t>Chaum</a:t>
            </a:r>
            <a:r>
              <a:rPr lang="en-US" sz="3200" dirty="0"/>
              <a:t> </a:t>
            </a:r>
            <a:r>
              <a:rPr lang="en-US" sz="3200" dirty="0" smtClean="0"/>
              <a:t>and anonymous </a:t>
            </a:r>
            <a:r>
              <a:rPr lang="en-US" sz="3200" dirty="0" err="1" smtClean="0"/>
              <a:t>ecash</a:t>
            </a:r>
            <a:endParaRPr lang="da-D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44216"/>
            <a:ext cx="6696744" cy="3917032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“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The difference between 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/>
            </a:r>
            <a:b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</a:b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a bad electronic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cash 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system </a:t>
            </a:r>
            <a:b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</a:b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and well-developed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digital cash 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/>
            </a:r>
            <a:b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</a:b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will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determine whether 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/>
            </a:r>
            <a:b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</a:b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we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will have a dictatorship 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/>
            </a:r>
            <a:b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</a:b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or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a real 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democracy” </a:t>
            </a:r>
          </a:p>
        </p:txBody>
      </p:sp>
      <p:pic>
        <p:nvPicPr>
          <p:cNvPr id="4" name="Content Placeholder 3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2" y="2132856"/>
            <a:ext cx="1700249" cy="255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60032" y="5905333"/>
            <a:ext cx="3498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(attributed to </a:t>
            </a:r>
            <a:r>
              <a:rPr lang="en-US" sz="2400" dirty="0" err="1"/>
              <a:t>Chaum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389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Anonymous payments</a:t>
            </a:r>
            <a:endParaRPr lang="da-DK" dirty="0"/>
          </a:p>
        </p:txBody>
      </p:sp>
      <p:pic>
        <p:nvPicPr>
          <p:cNvPr id="1026" name="Picture 2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03" y="1690146"/>
            <a:ext cx="1733542" cy="16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ad.nfit.au.dk\NFDFS\Users\orlandi\Desktop\imgr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43" y="3451340"/>
            <a:ext cx="492383" cy="49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481440"/>
            <a:ext cx="1544935" cy="170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ad.nfit.au.dk\NFDFS\Users\orlandi\Desktop\imag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" y="2708920"/>
            <a:ext cx="864096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\\ad.nfit.au.dk\NFDFS\Users\orlandi\Desktop\images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0" t="9671" r="16837" b="19750"/>
          <a:stretch/>
        </p:blipFill>
        <p:spPr bwMode="auto">
          <a:xfrm>
            <a:off x="5939287" y="6005078"/>
            <a:ext cx="578964" cy="5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\\ad.nfit.au.dk\NFDFS\Users\orlandi\Desktop\Luig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" y="4581128"/>
            <a:ext cx="648072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531134" y="2386290"/>
            <a:ext cx="2272198" cy="731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76417" y="2685959"/>
            <a:ext cx="2126915" cy="671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1759" y="1922155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smtClean="0"/>
              <a:t>”</a:t>
            </a:r>
            <a:r>
              <a:rPr lang="da-DK" sz="2400" dirty="0" err="1" smtClean="0"/>
              <a:t>withdraw</a:t>
            </a:r>
            <a:r>
              <a:rPr lang="da-DK" sz="2400" dirty="0" smtClean="0"/>
              <a:t>”</a:t>
            </a:r>
            <a:endParaRPr lang="da-DK" sz="2400" dirty="0"/>
          </a:p>
        </p:txBody>
      </p:sp>
      <p:pic>
        <p:nvPicPr>
          <p:cNvPr id="14" name="Picture 3" descr="\\ad.nfit.au.dk\NFDFS\Users\orlandi\Desktop\imgr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72" y="5066545"/>
            <a:ext cx="492383" cy="49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V="1">
            <a:off x="1284943" y="3501008"/>
            <a:ext cx="2957062" cy="12102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58184" y="3717032"/>
            <a:ext cx="3037531" cy="1242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48949" y="3111351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smtClean="0"/>
              <a:t>”</a:t>
            </a:r>
            <a:r>
              <a:rPr lang="da-DK" sz="2400" dirty="0" err="1" smtClean="0"/>
              <a:t>withdraw</a:t>
            </a:r>
            <a:r>
              <a:rPr lang="da-DK" sz="2400" dirty="0" smtClean="0"/>
              <a:t>”</a:t>
            </a:r>
            <a:endParaRPr lang="da-DK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58313" y="5680454"/>
            <a:ext cx="50599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458314" y="5909652"/>
            <a:ext cx="50599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9368517">
            <a:off x="4477700" y="959400"/>
            <a:ext cx="4119807" cy="595970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5" name="Picture 2" descr="\\ad.nfit.au.dk\NFDFS\Users\orlandi\Desktop\imgre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61227" y="3194051"/>
            <a:ext cx="1115487" cy="118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/>
          <p:cNvCxnSpPr/>
          <p:nvPr/>
        </p:nvCxnSpPr>
        <p:spPr>
          <a:xfrm flipH="1" flipV="1">
            <a:off x="6194215" y="3261373"/>
            <a:ext cx="648072" cy="15282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loud Callout 48"/>
          <p:cNvSpPr/>
          <p:nvPr/>
        </p:nvSpPr>
        <p:spPr>
          <a:xfrm>
            <a:off x="6461227" y="1624734"/>
            <a:ext cx="1943579" cy="1056508"/>
          </a:xfrm>
          <a:prstGeom prst="cloudCallout">
            <a:avLst>
              <a:gd name="adj1" fmla="val -29289"/>
              <a:gd name="adj2" fmla="val 913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 smtClean="0"/>
              <a:t>M or L?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09379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8.582E-7 L 0.55105 -0.0018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05806E-6 L -0.55122 0.0023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105 -0.00185 L 0.51962 -0.2431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-1207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8" grpId="0"/>
      <p:bldP spid="18" grpId="1"/>
      <p:bldP spid="34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Chaum’s</a:t>
            </a:r>
            <a:r>
              <a:rPr lang="en-US" dirty="0"/>
              <a:t> </a:t>
            </a:r>
            <a:r>
              <a:rPr lang="en-US" b="1" dirty="0"/>
              <a:t>anonymous</a:t>
            </a:r>
            <a:r>
              <a:rPr lang="en-US" dirty="0"/>
              <a:t> e-cash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anonymous</a:t>
            </a:r>
          </a:p>
          <a:p>
            <a:pPr marL="0" indent="0">
              <a:buNone/>
            </a:pPr>
            <a:r>
              <a:rPr lang="en-US" b="1" dirty="0" smtClean="0"/>
              <a:t>secure</a:t>
            </a:r>
            <a:r>
              <a:rPr lang="en-US" dirty="0" smtClean="0"/>
              <a:t> (no double-spending)</a:t>
            </a:r>
          </a:p>
          <a:p>
            <a:pPr marL="0" indent="0">
              <a:buNone/>
            </a:pPr>
            <a:r>
              <a:rPr lang="en-US" dirty="0" smtClean="0"/>
              <a:t>only </a:t>
            </a:r>
            <a:r>
              <a:rPr lang="en-US" b="1" dirty="0"/>
              <a:t>transfer</a:t>
            </a:r>
            <a:r>
              <a:rPr lang="en-US" dirty="0"/>
              <a:t> (no creation/storage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47904" y="5733256"/>
            <a:ext cx="383472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2050" name="Picture 2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421" y="3663026"/>
            <a:ext cx="2520280" cy="135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5517232"/>
            <a:ext cx="8229600" cy="75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/>
              <a:t>…and </a:t>
            </a:r>
            <a:r>
              <a:rPr lang="en-US" b="1" dirty="0" smtClean="0"/>
              <a:t>bankrupted</a:t>
            </a:r>
            <a:r>
              <a:rPr lang="en-US" dirty="0" smtClean="0"/>
              <a:t> in 1999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a-DK" dirty="0"/>
          </a:p>
        </p:txBody>
      </p:sp>
      <p:pic>
        <p:nvPicPr>
          <p:cNvPr id="1026" name="Picture 2" descr="\\ad.nfit.au.dk\NFDFS\Users\orlandi\Desktop\imgr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59248"/>
            <a:ext cx="1944216" cy="121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3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advent of </a:t>
            </a:r>
            <a:r>
              <a:rPr lang="en-US" dirty="0" err="1" smtClean="0"/>
              <a:t>Bitcoin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0241"/>
            <a:ext cx="8363272" cy="4133055"/>
          </a:xfrm>
        </p:spPr>
        <p:txBody>
          <a:bodyPr>
            <a:noAutofit/>
          </a:bodyPr>
          <a:lstStyle/>
          <a:p>
            <a:r>
              <a:rPr lang="en-US" sz="2400" dirty="0" smtClean="0"/>
              <a:t>2009: </a:t>
            </a:r>
            <a:r>
              <a:rPr lang="en-US" sz="2400" b="1" dirty="0" err="1" smtClean="0"/>
              <a:t>Bitcoin</a:t>
            </a:r>
            <a:r>
              <a:rPr lang="en-US" sz="2400" b="1" dirty="0" smtClean="0"/>
              <a:t> announced</a:t>
            </a:r>
            <a:r>
              <a:rPr lang="en-US" sz="2400" dirty="0" smtClean="0"/>
              <a:t> by Satoshi </a:t>
            </a:r>
            <a:r>
              <a:rPr lang="en-US" sz="2400" dirty="0" err="1" smtClean="0"/>
              <a:t>Nakamoto</a:t>
            </a:r>
            <a:endParaRPr lang="en-US" sz="2400" dirty="0" smtClean="0"/>
          </a:p>
          <a:p>
            <a:pPr lvl="1"/>
            <a:r>
              <a:rPr lang="en-US" sz="2000" dirty="0" smtClean="0"/>
              <a:t>Pseudonym for person or group of person</a:t>
            </a:r>
          </a:p>
          <a:p>
            <a:endParaRPr lang="en-US" sz="2400" dirty="0" smtClean="0"/>
          </a:p>
          <a:p>
            <a:r>
              <a:rPr lang="en-US" sz="2400" dirty="0" smtClean="0"/>
              <a:t>2009-2011: slow start…</a:t>
            </a:r>
          </a:p>
          <a:p>
            <a:endParaRPr lang="en-US" sz="2400" dirty="0"/>
          </a:p>
          <a:p>
            <a:r>
              <a:rPr lang="en-US" sz="2400" dirty="0" smtClean="0"/>
              <a:t>2011-2013: Silk Road and Dread Pirate Roberts</a:t>
            </a:r>
          </a:p>
          <a:p>
            <a:endParaRPr lang="en-US" sz="2400" dirty="0"/>
          </a:p>
          <a:p>
            <a:r>
              <a:rPr lang="en-US" sz="2400" dirty="0" smtClean="0"/>
              <a:t>End 2013: </a:t>
            </a:r>
            <a:r>
              <a:rPr lang="en-US" sz="2400" b="1" dirty="0" err="1" smtClean="0"/>
              <a:t>Bitcoin</a:t>
            </a:r>
            <a:r>
              <a:rPr lang="en-US" sz="2400" b="1" dirty="0" smtClean="0"/>
              <a:t> price skyrockets </a:t>
            </a:r>
          </a:p>
          <a:p>
            <a:pPr lvl="1"/>
            <a:r>
              <a:rPr lang="en-US" sz="2000" dirty="0" smtClean="0"/>
              <a:t>and the world notices!</a:t>
            </a:r>
          </a:p>
          <a:p>
            <a:pPr marL="0" indent="0">
              <a:buNone/>
            </a:pPr>
            <a:endParaRPr lang="en-US" sz="2400" dirty="0"/>
          </a:p>
          <a:p>
            <a:endParaRPr lang="da-DK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47904" y="5733256"/>
            <a:ext cx="383472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Part 0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a little history</a:t>
            </a:r>
          </a:p>
          <a:p>
            <a:endParaRPr lang="en-US" dirty="0" smtClean="0"/>
          </a:p>
          <a:p>
            <a:r>
              <a:rPr lang="en-US" b="1" dirty="0" smtClean="0"/>
              <a:t>Part 1</a:t>
            </a:r>
            <a:r>
              <a:rPr lang="en-US" dirty="0" smtClean="0"/>
              <a:t>: </a:t>
            </a:r>
            <a:r>
              <a:rPr lang="en-US" dirty="0" err="1" smtClean="0"/>
              <a:t>TheoryCoin</a:t>
            </a:r>
            <a:endParaRPr lang="en-US" dirty="0"/>
          </a:p>
          <a:p>
            <a:pPr lvl="1"/>
            <a:r>
              <a:rPr lang="en-US" dirty="0" smtClean="0"/>
              <a:t>How to </a:t>
            </a:r>
            <a:r>
              <a:rPr lang="en-US" b="1" i="1" dirty="0" smtClean="0"/>
              <a:t>create</a:t>
            </a:r>
            <a:r>
              <a:rPr lang="en-US" dirty="0" smtClean="0"/>
              <a:t> coins</a:t>
            </a:r>
          </a:p>
          <a:p>
            <a:pPr lvl="1"/>
            <a:r>
              <a:rPr lang="en-US" dirty="0" smtClean="0"/>
              <a:t>How to </a:t>
            </a:r>
            <a:r>
              <a:rPr lang="en-US" b="1" i="1" dirty="0" smtClean="0"/>
              <a:t>transfer</a:t>
            </a:r>
            <a:r>
              <a:rPr lang="en-US" dirty="0" smtClean="0"/>
              <a:t> coins</a:t>
            </a:r>
          </a:p>
          <a:p>
            <a:pPr lvl="1"/>
            <a:r>
              <a:rPr lang="en-US" dirty="0" smtClean="0"/>
              <a:t>How to </a:t>
            </a:r>
            <a:r>
              <a:rPr lang="en-US" b="1" i="1" dirty="0" smtClean="0"/>
              <a:t>store</a:t>
            </a:r>
            <a:r>
              <a:rPr lang="en-US" dirty="0" smtClean="0"/>
              <a:t> coins</a:t>
            </a:r>
          </a:p>
          <a:p>
            <a:endParaRPr lang="en-US" dirty="0" smtClean="0"/>
          </a:p>
          <a:p>
            <a:r>
              <a:rPr lang="en-US" b="1" dirty="0" smtClean="0"/>
              <a:t>Part 2</a:t>
            </a:r>
            <a:r>
              <a:rPr lang="en-US" dirty="0" smtClean="0"/>
              <a:t>: diff(        ,        )</a:t>
            </a:r>
          </a:p>
          <a:p>
            <a:endParaRPr lang="en-US" dirty="0" smtClean="0"/>
          </a:p>
          <a:p>
            <a:r>
              <a:rPr lang="en-US" b="1" dirty="0" smtClean="0"/>
              <a:t>Part 3</a:t>
            </a:r>
            <a:r>
              <a:rPr lang="en-US" dirty="0" smtClean="0"/>
              <a:t>: Problems and issues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25" y="1340768"/>
            <a:ext cx="1516600" cy="114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\\ad.nfit.au.dk\NFDFS\Users\orlandi\Desktop\imag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38711"/>
            <a:ext cx="647314" cy="6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3" y="5013175"/>
            <a:ext cx="1508149" cy="15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932040" y="2487035"/>
            <a:ext cx="1083246" cy="963613"/>
            <a:chOff x="7593210" y="518033"/>
            <a:chExt cx="1083246" cy="963613"/>
          </a:xfrm>
        </p:grpSpPr>
        <p:pic>
          <p:nvPicPr>
            <p:cNvPr id="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18033"/>
              <a:ext cx="1011238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93210" y="1022089"/>
              <a:ext cx="1083246" cy="293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593210" y="1022089"/>
              <a:ext cx="10832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2" descr="\\ad.nfit.au.dk\NFDFS\Users\orlandi\Desktop\Picture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4513489"/>
            <a:ext cx="864096" cy="8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580112" y="2991091"/>
            <a:ext cx="1769668" cy="963613"/>
            <a:chOff x="5724128" y="3284984"/>
            <a:chExt cx="1512168" cy="823400"/>
          </a:xfrm>
        </p:grpSpPr>
        <p:sp>
          <p:nvSpPr>
            <p:cNvPr id="4" name="Right Arrow 3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3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7455142" y="3429000"/>
            <a:ext cx="1293322" cy="1035622"/>
            <a:chOff x="7383134" y="3717031"/>
            <a:chExt cx="1293322" cy="1035622"/>
          </a:xfrm>
        </p:grpSpPr>
        <p:pic>
          <p:nvPicPr>
            <p:cNvPr id="16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134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383134" y="3717031"/>
              <a:ext cx="1293322" cy="96361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8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209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20"/>
          <p:cNvSpPr/>
          <p:nvPr/>
        </p:nvSpPr>
        <p:spPr>
          <a:xfrm>
            <a:off x="4788024" y="1124744"/>
            <a:ext cx="4104455" cy="136229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24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28696</TotalTime>
  <Words>1100</Words>
  <Application>Microsoft Office PowerPoint</Application>
  <PresentationFormat>On-screen Show (4:3)</PresentationFormat>
  <Paragraphs>389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Introduction to  Cryptographic Currencies</vt:lpstr>
      <vt:lpstr>Leave while you can!</vt:lpstr>
      <vt:lpstr>Outline</vt:lpstr>
      <vt:lpstr>    crypto currency</vt:lpstr>
      <vt:lpstr>The 1990s David Chaum and anonymous ecash</vt:lpstr>
      <vt:lpstr>Anonymous payments</vt:lpstr>
      <vt:lpstr>Chaum’s anonymous e-cash</vt:lpstr>
      <vt:lpstr>The advent of Bitcoin</vt:lpstr>
      <vt:lpstr>Outline</vt:lpstr>
      <vt:lpstr>TheoryCoin:  How to create money</vt:lpstr>
      <vt:lpstr>TheoryCoin:  How to create money</vt:lpstr>
      <vt:lpstr>TheoryCoin: (coins to ppl) How to create money</vt:lpstr>
      <vt:lpstr>TheoryCoin:  How to create money</vt:lpstr>
      <vt:lpstr>TheoryCoin:  How to create money</vt:lpstr>
      <vt:lpstr>Outline</vt:lpstr>
      <vt:lpstr>TheoryCoin:  How to transfer money</vt:lpstr>
      <vt:lpstr>TheoryCoin:  How to transfer money</vt:lpstr>
      <vt:lpstr>TheoryCoin:  How to transfer money</vt:lpstr>
      <vt:lpstr>TheoryCoin:  How to transfer money</vt:lpstr>
      <vt:lpstr>TheoryCoin:  How to transfer money</vt:lpstr>
      <vt:lpstr>Outline</vt:lpstr>
      <vt:lpstr>TheoryCoin:  How to store money</vt:lpstr>
      <vt:lpstr>TheoryCoin:  How to store money</vt:lpstr>
      <vt:lpstr>Outline</vt:lpstr>
      <vt:lpstr>diff(      ,      ) How is money created in Bitcoin?</vt:lpstr>
      <vt:lpstr>diff(      ,      ) How is money transferred in Bitcoin?</vt:lpstr>
      <vt:lpstr>diff(      ,      ) How is money stored in Bitcoin?</vt:lpstr>
      <vt:lpstr>Outline</vt:lpstr>
      <vt:lpstr>Anonymity?</vt:lpstr>
      <vt:lpstr>Users? (and their devices)</vt:lpstr>
      <vt:lpstr>Programmable money?</vt:lpstr>
      <vt:lpstr>Mining pools</vt:lpstr>
      <vt:lpstr>A final word…</vt:lpstr>
      <vt:lpstr>PowerPoint Presentation</vt:lpstr>
    </vt:vector>
  </TitlesOfParts>
  <Company>NFIT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Orlandi</dc:creator>
  <cp:lastModifiedBy>Claudio Orlandi</cp:lastModifiedBy>
  <cp:revision>98</cp:revision>
  <dcterms:created xsi:type="dcterms:W3CDTF">2013-12-17T09:40:47Z</dcterms:created>
  <dcterms:modified xsi:type="dcterms:W3CDTF">2016-04-28T11:46:16Z</dcterms:modified>
</cp:coreProperties>
</file>