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faf31a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1faf31a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1faf31a5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1faf31a5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a72d60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a72d60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faf31a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faf31a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3fc7f545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3fc7f545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1a72d60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1a72d60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faf31a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faf31a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1faf31a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1faf31a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faf31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faf31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faf31a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faf31a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/>
              <a:t>Greek Islands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/>
              <a:t>Accommodation Analysis</a:t>
            </a:r>
            <a:endParaRPr b="1" sz="6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Christos Andreopoulos - Business Administrator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Antonis Zormpalas - Graphic Designer for Digital Media Marketing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400"/>
          </a:p>
        </p:txBody>
      </p:sp>
      <p:sp>
        <p:nvSpPr>
          <p:cNvPr id="153" name="Google Shape;153;p22"/>
          <p:cNvSpPr txBox="1"/>
          <p:nvPr/>
        </p:nvSpPr>
        <p:spPr>
          <a:xfrm>
            <a:off x="251925" y="205400"/>
            <a:ext cx="466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Reviews Distribution</a:t>
            </a:r>
            <a:endParaRPr b="1" sz="33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according to Facilities</a:t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462750" y="342675"/>
            <a:ext cx="441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Customer’s Satisfaction</a:t>
            </a:r>
            <a:endParaRPr b="1"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 Key Factors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50" y="1362075"/>
            <a:ext cx="2909050" cy="334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225" y="1397583"/>
            <a:ext cx="2909050" cy="334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 rot="-5400000">
            <a:off x="-628975" y="2861462"/>
            <a:ext cx="20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Reviews</a:t>
            </a:r>
            <a:endParaRPr b="1" sz="1700">
              <a:solidFill>
                <a:srgbClr val="434343"/>
              </a:solidFill>
              <a:highlight>
                <a:srgbClr val="F7F7F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913741" y="4576625"/>
            <a:ext cx="223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Airport Shuttle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5239266" y="4576625"/>
            <a:ext cx="223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Pool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 rot="-5400000">
            <a:off x="4434825" y="2861462"/>
            <a:ext cx="20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Reviews</a:t>
            </a:r>
            <a:endParaRPr b="1" sz="1700">
              <a:solidFill>
                <a:srgbClr val="434343"/>
              </a:solidFill>
              <a:highlight>
                <a:srgbClr val="F7F7F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>
                <a:solidFill>
                  <a:schemeClr val="lt1"/>
                </a:solidFill>
              </a:rPr>
              <a:t>‹#›</a:t>
            </a:fld>
            <a:endParaRPr sz="1400">
              <a:solidFill>
                <a:schemeClr val="lt1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240250" y="252100"/>
            <a:ext cx="466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1" sz="3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your attention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293" y="2757675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5873131" y="1593413"/>
            <a:ext cx="435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Antonis Zormpalas</a:t>
            </a:r>
            <a:endParaRPr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640681" y="1593425"/>
            <a:ext cx="435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Christos Andreopoulos</a:t>
            </a:r>
            <a:endParaRPr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00" y="2757670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224581" y="4592800"/>
            <a:ext cx="43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Special Thanks to Big Blue Data Academy</a:t>
            </a:r>
            <a:r>
              <a:rPr lang="el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263" y="2249538"/>
            <a:ext cx="1789587" cy="178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4931" y="2249550"/>
            <a:ext cx="1789587" cy="178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812" y="2404125"/>
            <a:ext cx="979252" cy="2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4412" y="2404125"/>
            <a:ext cx="979252" cy="2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060625" y="1013000"/>
            <a:ext cx="397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b="1" sz="3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69875" y="2155725"/>
            <a:ext cx="813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month suits better for holidays according to desirable budget,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style and facilities?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can I find the most cost-effective accommodations?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l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are the key facility factors that hold paramount importance for the customers?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>
                <a:solidFill>
                  <a:srgbClr val="F7F7F8"/>
                </a:solidFill>
              </a:rPr>
              <a:t>‹#›</a:t>
            </a:fld>
            <a:endParaRPr sz="1400">
              <a:solidFill>
                <a:srgbClr val="F7F7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400"/>
          </a:p>
        </p:txBody>
      </p:sp>
      <p:sp>
        <p:nvSpPr>
          <p:cNvPr id="74" name="Google Shape;74;p15"/>
          <p:cNvSpPr txBox="1"/>
          <p:nvPr/>
        </p:nvSpPr>
        <p:spPr>
          <a:xfrm>
            <a:off x="340375" y="567625"/>
            <a:ext cx="397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Insights</a:t>
            </a:r>
            <a:endParaRPr b="1" sz="33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40375" y="1343550"/>
            <a:ext cx="251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Accommodations:</a:t>
            </a:r>
            <a:endParaRPr b="1"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June: 6942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July: 5070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August: 10550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40375" y="2442575"/>
            <a:ext cx="2518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Locations:</a:t>
            </a:r>
            <a:endParaRPr b="1"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Crete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Rhodes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Lefkada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Samos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Naxos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Tinos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Santorini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Mykonos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Paros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199125" y="4197275"/>
            <a:ext cx="754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Proxima Nova"/>
                <a:ea typeface="Proxima Nova"/>
                <a:cs typeface="Proxima Nova"/>
                <a:sym typeface="Proxima Nova"/>
              </a:rPr>
              <a:t>The dataset pertains to the last week of each summer month,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Proxima Nova"/>
                <a:ea typeface="Proxima Nova"/>
                <a:cs typeface="Proxima Nova"/>
                <a:sym typeface="Proxima Nova"/>
              </a:rPr>
              <a:t>specifically focusing on </a:t>
            </a:r>
            <a:r>
              <a:rPr b="1" lang="el" sz="1200">
                <a:latin typeface="Proxima Nova"/>
                <a:ea typeface="Proxima Nova"/>
                <a:cs typeface="Proxima Nova"/>
                <a:sym typeface="Proxima Nova"/>
              </a:rPr>
              <a:t>data scraping from booking.com</a:t>
            </a:r>
            <a:r>
              <a:rPr lang="el" sz="1200">
                <a:latin typeface="Proxima Nova"/>
                <a:ea typeface="Proxima Nova"/>
                <a:cs typeface="Proxima Nova"/>
                <a:sym typeface="Proxima Nova"/>
              </a:rPr>
              <a:t> at the beginning of June.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375" y="3937925"/>
            <a:ext cx="1581650" cy="2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550" y="673525"/>
            <a:ext cx="4731475" cy="29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400"/>
          </a:p>
        </p:txBody>
      </p:sp>
      <p:sp>
        <p:nvSpPr>
          <p:cNvPr id="85" name="Google Shape;85;p16"/>
          <p:cNvSpPr txBox="1"/>
          <p:nvPr/>
        </p:nvSpPr>
        <p:spPr>
          <a:xfrm>
            <a:off x="670574" y="2302438"/>
            <a:ext cx="216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Web Scraping </a:t>
            </a:r>
            <a:r>
              <a:rPr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Booking.com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392023" y="2268801"/>
            <a:ext cx="216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Code Automatization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582224" y="2302450"/>
            <a:ext cx="359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Merging &amp; Cleaning</a:t>
            </a:r>
            <a:endParaRPr b="1"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3300" y="4222325"/>
            <a:ext cx="278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4. </a:t>
            </a: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b="1"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Data Analysis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392023" y="4222319"/>
            <a:ext cx="216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5. </a:t>
            </a: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Collecting Insights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520073" y="4222331"/>
            <a:ext cx="359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6. </a:t>
            </a: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Data Visualization</a:t>
            </a:r>
            <a:endParaRPr b="1"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 Power BI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15" y="1346249"/>
            <a:ext cx="1066310" cy="95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411" y="1185583"/>
            <a:ext cx="1249440" cy="11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0759" y="1215687"/>
            <a:ext cx="1182634" cy="106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7584" y="3112559"/>
            <a:ext cx="1112672" cy="115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1582" y="3241747"/>
            <a:ext cx="1083696" cy="106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4215" y="2969406"/>
            <a:ext cx="1535719" cy="14835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813400" y="269075"/>
            <a:ext cx="3517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 Roadmap</a:t>
            </a:r>
            <a:endParaRPr b="1" sz="33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225300" y="317675"/>
            <a:ext cx="8460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Price in relation with Stars</a:t>
            </a:r>
            <a:endParaRPr b="1" sz="33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during summertime</a:t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400"/>
          </a:p>
        </p:txBody>
      </p:sp>
      <p:sp>
        <p:nvSpPr>
          <p:cNvPr id="104" name="Google Shape;104;p17"/>
          <p:cNvSpPr txBox="1"/>
          <p:nvPr/>
        </p:nvSpPr>
        <p:spPr>
          <a:xfrm>
            <a:off x="5588425" y="228025"/>
            <a:ext cx="322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5-star accommodations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igh-Quality-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Well-trained Stuff-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-Variety of Facilities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231652" y="4576625"/>
            <a:ext cx="68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Stars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 rot="-5400000">
            <a:off x="-141764" y="3015663"/>
            <a:ext cx="105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Price </a:t>
            </a:r>
            <a:r>
              <a:rPr b="1" lang="el" sz="1500">
                <a:solidFill>
                  <a:srgbClr val="434343"/>
                </a:solidFill>
                <a:highlight>
                  <a:srgbClr val="F7F7F8"/>
                </a:highlight>
              </a:rPr>
              <a:t>€</a:t>
            </a:r>
            <a:endParaRPr b="1" sz="1700">
              <a:solidFill>
                <a:srgbClr val="434343"/>
              </a:solidFill>
              <a:highlight>
                <a:srgbClr val="F7F7F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75" y="1692354"/>
            <a:ext cx="8226052" cy="297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800"/>
          </a:p>
        </p:txBody>
      </p:sp>
      <p:sp>
        <p:nvSpPr>
          <p:cNvPr id="113" name="Google Shape;113;p18"/>
          <p:cNvSpPr txBox="1"/>
          <p:nvPr/>
        </p:nvSpPr>
        <p:spPr>
          <a:xfrm>
            <a:off x="4062425" y="273475"/>
            <a:ext cx="4809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3-star accommodations</a:t>
            </a:r>
            <a:endParaRPr b="1"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consists of family-owned hotel and guesthouses.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61450" y="205400"/>
            <a:ext cx="466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Star Distribution</a:t>
            </a:r>
            <a:endParaRPr b="1" sz="33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across Location</a:t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 rot="-5400000">
            <a:off x="-609775" y="3111649"/>
            <a:ext cx="198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Percentage %</a:t>
            </a:r>
            <a:endParaRPr b="1" sz="1700">
              <a:solidFill>
                <a:srgbClr val="434343"/>
              </a:solidFill>
              <a:highlight>
                <a:srgbClr val="F7F7F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114113" y="4576625"/>
            <a:ext cx="99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4" y="1640888"/>
            <a:ext cx="8267778" cy="30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400"/>
          </a:p>
        </p:txBody>
      </p:sp>
      <p:sp>
        <p:nvSpPr>
          <p:cNvPr id="123" name="Google Shape;123;p19"/>
          <p:cNvSpPr txBox="1"/>
          <p:nvPr/>
        </p:nvSpPr>
        <p:spPr>
          <a:xfrm>
            <a:off x="242400" y="205400"/>
            <a:ext cx="466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 Distribution</a:t>
            </a:r>
            <a:endParaRPr b="1" sz="33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according to Month</a:t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039175" y="205400"/>
            <a:ext cx="480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Mykonos</a:t>
            </a:r>
            <a:r>
              <a:rPr b="1"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Santorini</a:t>
            </a:r>
            <a:r>
              <a:rPr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stands out as they offer the most 4 and 5-star accommodations in relation with the other islands.</a:t>
            </a:r>
            <a:r>
              <a:rPr lang="el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25" y="1700725"/>
            <a:ext cx="8257026" cy="29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114113" y="4576625"/>
            <a:ext cx="99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 rot="-5400000">
            <a:off x="-141764" y="3015663"/>
            <a:ext cx="105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Price </a:t>
            </a:r>
            <a:r>
              <a:rPr b="1" lang="el" sz="1500">
                <a:solidFill>
                  <a:srgbClr val="434343"/>
                </a:solidFill>
                <a:highlight>
                  <a:srgbClr val="F7F7F8"/>
                </a:highlight>
              </a:rPr>
              <a:t>€</a:t>
            </a:r>
            <a:endParaRPr b="1" sz="1700">
              <a:solidFill>
                <a:srgbClr val="434343"/>
              </a:solidFill>
              <a:highlight>
                <a:srgbClr val="F7F7F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400"/>
          </a:p>
        </p:txBody>
      </p:sp>
      <p:sp>
        <p:nvSpPr>
          <p:cNvPr id="133" name="Google Shape;133;p20"/>
          <p:cNvSpPr txBox="1"/>
          <p:nvPr/>
        </p:nvSpPr>
        <p:spPr>
          <a:xfrm>
            <a:off x="251925" y="205400"/>
            <a:ext cx="466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Price Distribution</a:t>
            </a:r>
            <a:endParaRPr b="1" sz="33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according to Facilities</a:t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008925" y="394475"/>
            <a:ext cx="480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Why does this occur?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75" y="1657350"/>
            <a:ext cx="8276151" cy="30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647416" y="4576625"/>
            <a:ext cx="223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Facilities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 rot="-5400000">
            <a:off x="-141764" y="3015663"/>
            <a:ext cx="105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Price </a:t>
            </a:r>
            <a:r>
              <a:rPr b="1" lang="el" sz="1500">
                <a:solidFill>
                  <a:srgbClr val="434343"/>
                </a:solidFill>
                <a:highlight>
                  <a:srgbClr val="F7F7F8"/>
                </a:highlight>
              </a:rPr>
              <a:t>€</a:t>
            </a:r>
            <a:endParaRPr b="1" sz="1700">
              <a:solidFill>
                <a:srgbClr val="434343"/>
              </a:solidFill>
              <a:highlight>
                <a:srgbClr val="F7F7F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400"/>
              <a:t>‹#›</a:t>
            </a:fld>
            <a:endParaRPr sz="1400"/>
          </a:p>
        </p:txBody>
      </p:sp>
      <p:sp>
        <p:nvSpPr>
          <p:cNvPr id="143" name="Google Shape;143;p21"/>
          <p:cNvSpPr txBox="1"/>
          <p:nvPr/>
        </p:nvSpPr>
        <p:spPr>
          <a:xfrm>
            <a:off x="280500" y="205400"/>
            <a:ext cx="4663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Reviews</a:t>
            </a:r>
            <a:r>
              <a:rPr b="1" lang="el" sz="33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 Distribution</a:t>
            </a:r>
            <a:endParaRPr b="1" sz="33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according to Facilities</a:t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039175" y="409600"/>
            <a:ext cx="480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Well-Satisfied Customers</a:t>
            </a:r>
            <a:endParaRPr b="1"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00" y="1618263"/>
            <a:ext cx="8317876" cy="30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 rot="-5400000">
            <a:off x="-628975" y="3061887"/>
            <a:ext cx="20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Reviews</a:t>
            </a:r>
            <a:endParaRPr b="1" sz="1700">
              <a:solidFill>
                <a:srgbClr val="434343"/>
              </a:solidFill>
              <a:highlight>
                <a:srgbClr val="F7F7F8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647416" y="4576625"/>
            <a:ext cx="223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Facilities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