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5" r:id="rId9"/>
    <p:sldId id="262" r:id="rId10"/>
    <p:sldId id="263" r:id="rId1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7" autoAdjust="0"/>
    <p:restoredTop sz="94660"/>
  </p:normalViewPr>
  <p:slideViewPr>
    <p:cSldViewPr snapToGrid="0">
      <p:cViewPr varScale="1">
        <p:scale>
          <a:sx n="83" d="100"/>
          <a:sy n="83" d="100"/>
        </p:scale>
        <p:origin x="566" y="7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C168195E-580F-4BA6-860A-4BE08D38F743}" type="datetimeFigureOut">
              <a:rPr lang="en-IN" smtClean="0"/>
              <a:t>03-11-2024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4" name=""/>
        <p:cNvGrpSpPr/>
        <p:nvPr/>
      </p:nvGrpSpPr>
      <p:grpSpPr>
        <a:xfrm>
          <a:off x="0" y="0"/>
          <a:ext cx="0" cy="0"/>
          <a:chOff x="0" y="0"/>
          <a:chExt cx="0" cy="0"/>
        </a:xfrm>
      </p:grpSpPr>
      <p:sp>
        <p:nvSpPr>
          <p:cNvPr id="1048621" name="Title 1"/>
          <p:cNvSpPr>
            <a:spLocks noGrp="1"/>
          </p:cNvSpPr>
          <p:nvPr>
            <p:ph type="title"/>
          </p:nvPr>
        </p:nvSpPr>
        <p:spPr/>
        <p:txBody>
          <a:bodyPr/>
          <a:p>
            <a:r>
              <a:rPr lang="en-US"/>
              <a:t>Click to edit Master title style</a:t>
            </a:r>
            <a:endParaRPr lang="en-IN"/>
          </a:p>
        </p:txBody>
      </p:sp>
      <p:sp>
        <p:nvSpPr>
          <p:cNvPr id="104862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3" name="Date Placeholder 3"/>
          <p:cNvSpPr>
            <a:spLocks noGrp="1"/>
          </p:cNvSpPr>
          <p:nvPr>
            <p:ph type="dt" sz="half" idx="10"/>
          </p:nvPr>
        </p:nvSpPr>
        <p:spPr/>
        <p:txBody>
          <a:bodyPr/>
          <a:p>
            <a:fld id="{C168195E-580F-4BA6-860A-4BE08D38F743}" type="datetimeFigureOut">
              <a:rPr lang="en-IN" smtClean="0"/>
              <a:t>03-11-2024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2" name=""/>
        <p:cNvGrpSpPr/>
        <p:nvPr/>
      </p:nvGrpSpPr>
      <p:grpSpPr>
        <a:xfrm>
          <a:off x="0" y="0"/>
          <a:ext cx="0" cy="0"/>
          <a:chOff x="0" y="0"/>
          <a:chExt cx="0" cy="0"/>
        </a:xfrm>
      </p:grpSpPr>
      <p:sp>
        <p:nvSpPr>
          <p:cNvPr id="1048610"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11"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2" name="Date Placeholder 3"/>
          <p:cNvSpPr>
            <a:spLocks noGrp="1"/>
          </p:cNvSpPr>
          <p:nvPr>
            <p:ph type="dt" sz="half" idx="10"/>
          </p:nvPr>
        </p:nvSpPr>
        <p:spPr/>
        <p:txBody>
          <a:bodyPr/>
          <a:p>
            <a:fld id="{C168195E-580F-4BA6-860A-4BE08D38F743}" type="datetimeFigureOut">
              <a:rPr lang="en-IN" smtClean="0"/>
              <a:t>03-11-2024</a:t>
            </a:fld>
            <a:endParaRPr lang="en-IN"/>
          </a:p>
        </p:txBody>
      </p:sp>
      <p:sp>
        <p:nvSpPr>
          <p:cNvPr id="1048613" name="Footer Placeholder 4"/>
          <p:cNvSpPr>
            <a:spLocks noGrp="1"/>
          </p:cNvSpPr>
          <p:nvPr>
            <p:ph type="ftr" sz="quarter" idx="11"/>
          </p:nvPr>
        </p:nvSpPr>
        <p:spPr/>
        <p:txBody>
          <a:bodyPr/>
          <a:p>
            <a:endParaRPr lang="en-IN"/>
          </a:p>
        </p:txBody>
      </p:sp>
      <p:sp>
        <p:nvSpPr>
          <p:cNvPr id="1048614" name="Slide Number Placeholder 5"/>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7" name="Title 1"/>
          <p:cNvSpPr>
            <a:spLocks noGrp="1"/>
          </p:cNvSpPr>
          <p:nvPr>
            <p:ph type="title"/>
          </p:nvPr>
        </p:nvSpPr>
        <p:spPr/>
        <p:txBody>
          <a:bodyPr/>
          <a:p>
            <a:r>
              <a:rPr lang="en-US"/>
              <a:t>Click to edit Master title style</a:t>
            </a:r>
            <a:endParaRPr lang="en-IN"/>
          </a:p>
        </p:txBody>
      </p:sp>
      <p:sp>
        <p:nvSpPr>
          <p:cNvPr id="104858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9" name="Date Placeholder 3"/>
          <p:cNvSpPr>
            <a:spLocks noGrp="1"/>
          </p:cNvSpPr>
          <p:nvPr>
            <p:ph type="dt" sz="half" idx="10"/>
          </p:nvPr>
        </p:nvSpPr>
        <p:spPr/>
        <p:txBody>
          <a:bodyPr/>
          <a:p>
            <a:fld id="{C168195E-580F-4BA6-860A-4BE08D38F743}" type="datetimeFigureOut">
              <a:rPr lang="en-IN" smtClean="0"/>
              <a:t>03-11-2024</a:t>
            </a:fld>
            <a:endParaRPr lang="en-IN"/>
          </a:p>
        </p:txBody>
      </p:sp>
      <p:sp>
        <p:nvSpPr>
          <p:cNvPr id="1048590" name="Footer Placeholder 4"/>
          <p:cNvSpPr>
            <a:spLocks noGrp="1"/>
          </p:cNvSpPr>
          <p:nvPr>
            <p:ph type="ftr" sz="quarter" idx="11"/>
          </p:nvPr>
        </p:nvSpPr>
        <p:spPr/>
        <p:txBody>
          <a:bodyPr/>
          <a:p>
            <a:endParaRPr lang="en-IN"/>
          </a:p>
        </p:txBody>
      </p:sp>
      <p:sp>
        <p:nvSpPr>
          <p:cNvPr id="1048591" name="Slide Number Placeholder 5"/>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2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7"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8" name="Date Placeholder 3"/>
          <p:cNvSpPr>
            <a:spLocks noGrp="1"/>
          </p:cNvSpPr>
          <p:nvPr>
            <p:ph type="dt" sz="half" idx="10"/>
          </p:nvPr>
        </p:nvSpPr>
        <p:spPr/>
        <p:txBody>
          <a:bodyPr/>
          <a:p>
            <a:fld id="{C168195E-580F-4BA6-860A-4BE08D38F743}" type="datetimeFigureOut">
              <a:rPr lang="en-IN" smtClean="0"/>
              <a:t>03-11-2024</a:t>
            </a:fld>
            <a:endParaRPr lang="en-IN"/>
          </a:p>
        </p:txBody>
      </p:sp>
      <p:sp>
        <p:nvSpPr>
          <p:cNvPr id="1048629" name="Footer Placeholder 4"/>
          <p:cNvSpPr>
            <a:spLocks noGrp="1"/>
          </p:cNvSpPr>
          <p:nvPr>
            <p:ph type="ftr" sz="quarter" idx="11"/>
          </p:nvPr>
        </p:nvSpPr>
        <p:spPr/>
        <p:txBody>
          <a:bodyPr/>
          <a:p>
            <a:endParaRPr lang="en-IN"/>
          </a:p>
        </p:txBody>
      </p:sp>
      <p:sp>
        <p:nvSpPr>
          <p:cNvPr id="1048630" name="Slide Number Placeholder 5"/>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endParaRPr lang="en-IN"/>
          </a:p>
        </p:txBody>
      </p:sp>
      <p:sp>
        <p:nvSpPr>
          <p:cNvPr id="1048632"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3"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4" name="Date Placeholder 4"/>
          <p:cNvSpPr>
            <a:spLocks noGrp="1"/>
          </p:cNvSpPr>
          <p:nvPr>
            <p:ph type="dt" sz="half" idx="10"/>
          </p:nvPr>
        </p:nvSpPr>
        <p:spPr/>
        <p:txBody>
          <a:bodyPr/>
          <a:p>
            <a:fld id="{C168195E-580F-4BA6-860A-4BE08D38F743}" type="datetimeFigureOut">
              <a:rPr lang="en-IN" smtClean="0"/>
              <a:t>03-11-2024</a:t>
            </a:fld>
            <a:endParaRPr lang="en-IN"/>
          </a:p>
        </p:txBody>
      </p:sp>
      <p:sp>
        <p:nvSpPr>
          <p:cNvPr id="1048635" name="Footer Placeholder 5"/>
          <p:cNvSpPr>
            <a:spLocks noGrp="1"/>
          </p:cNvSpPr>
          <p:nvPr>
            <p:ph type="ftr" sz="quarter" idx="11"/>
          </p:nvPr>
        </p:nvSpPr>
        <p:spPr/>
        <p:txBody>
          <a:bodyPr/>
          <a:p>
            <a:endParaRPr lang="en-IN"/>
          </a:p>
        </p:txBody>
      </p:sp>
      <p:sp>
        <p:nvSpPr>
          <p:cNvPr id="1048636" name="Slide Number Placeholder 6"/>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37"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3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6"/>
          <p:cNvSpPr>
            <a:spLocks noGrp="1"/>
          </p:cNvSpPr>
          <p:nvPr>
            <p:ph type="dt" sz="half" idx="10"/>
          </p:nvPr>
        </p:nvSpPr>
        <p:spPr/>
        <p:txBody>
          <a:bodyPr/>
          <a:p>
            <a:fld id="{C168195E-580F-4BA6-860A-4BE08D38F743}" type="datetimeFigureOut">
              <a:rPr lang="en-IN" smtClean="0"/>
              <a:t>03-11-2024</a:t>
            </a:fld>
            <a:endParaRPr lang="en-IN"/>
          </a:p>
        </p:txBody>
      </p:sp>
      <p:sp>
        <p:nvSpPr>
          <p:cNvPr id="1048643" name="Footer Placeholder 7"/>
          <p:cNvSpPr>
            <a:spLocks noGrp="1"/>
          </p:cNvSpPr>
          <p:nvPr>
            <p:ph type="ftr" sz="quarter" idx="11"/>
          </p:nvPr>
        </p:nvSpPr>
        <p:spPr/>
        <p:txBody>
          <a:bodyPr/>
          <a:p>
            <a:endParaRPr lang="en-IN"/>
          </a:p>
        </p:txBody>
      </p:sp>
      <p:sp>
        <p:nvSpPr>
          <p:cNvPr id="1048644" name="Slide Number Placeholder 8"/>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endParaRPr lang="en-IN"/>
          </a:p>
        </p:txBody>
      </p:sp>
      <p:sp>
        <p:nvSpPr>
          <p:cNvPr id="1048607" name="Date Placeholder 2"/>
          <p:cNvSpPr>
            <a:spLocks noGrp="1"/>
          </p:cNvSpPr>
          <p:nvPr>
            <p:ph type="dt" sz="half" idx="10"/>
          </p:nvPr>
        </p:nvSpPr>
        <p:spPr/>
        <p:txBody>
          <a:bodyPr/>
          <a:p>
            <a:fld id="{C168195E-580F-4BA6-860A-4BE08D38F743}" type="datetimeFigureOut">
              <a:rPr lang="en-IN" smtClean="0"/>
              <a:t>03-11-2024</a:t>
            </a:fld>
            <a:endParaRPr lang="en-IN"/>
          </a:p>
        </p:txBody>
      </p:sp>
      <p:sp>
        <p:nvSpPr>
          <p:cNvPr id="1048608" name="Footer Placeholder 3"/>
          <p:cNvSpPr>
            <a:spLocks noGrp="1"/>
          </p:cNvSpPr>
          <p:nvPr>
            <p:ph type="ftr" sz="quarter" idx="11"/>
          </p:nvPr>
        </p:nvSpPr>
        <p:spPr/>
        <p:txBody>
          <a:bodyPr/>
          <a:p>
            <a:endParaRPr lang="en-IN"/>
          </a:p>
        </p:txBody>
      </p:sp>
      <p:sp>
        <p:nvSpPr>
          <p:cNvPr id="1048609" name="Slide Number Placeholder 4"/>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45" name="Date Placeholder 1"/>
          <p:cNvSpPr>
            <a:spLocks noGrp="1"/>
          </p:cNvSpPr>
          <p:nvPr>
            <p:ph type="dt" sz="half" idx="10"/>
          </p:nvPr>
        </p:nvSpPr>
        <p:spPr/>
        <p:txBody>
          <a:bodyPr/>
          <a:p>
            <a:fld id="{C168195E-580F-4BA6-860A-4BE08D38F743}" type="datetimeFigureOut">
              <a:rPr lang="en-IN" smtClean="0"/>
              <a:t>03-11-2024</a:t>
            </a:fld>
            <a:endParaRPr lang="en-IN"/>
          </a:p>
        </p:txBody>
      </p:sp>
      <p:sp>
        <p:nvSpPr>
          <p:cNvPr id="1048646" name="Footer Placeholder 2"/>
          <p:cNvSpPr>
            <a:spLocks noGrp="1"/>
          </p:cNvSpPr>
          <p:nvPr>
            <p:ph type="ftr" sz="quarter" idx="11"/>
          </p:nvPr>
        </p:nvSpPr>
        <p:spPr/>
        <p:txBody>
          <a:bodyPr/>
          <a:p>
            <a:endParaRPr lang="en-IN"/>
          </a:p>
        </p:txBody>
      </p:sp>
      <p:sp>
        <p:nvSpPr>
          <p:cNvPr id="1048647" name="Slide Number Placeholder 3"/>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4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1" name="Date Placeholder 4"/>
          <p:cNvSpPr>
            <a:spLocks noGrp="1"/>
          </p:cNvSpPr>
          <p:nvPr>
            <p:ph type="dt" sz="half" idx="10"/>
          </p:nvPr>
        </p:nvSpPr>
        <p:spPr/>
        <p:txBody>
          <a:bodyPr/>
          <a:p>
            <a:fld id="{C168195E-580F-4BA6-860A-4BE08D38F743}" type="datetimeFigureOut">
              <a:rPr lang="en-IN" smtClean="0"/>
              <a:t>03-11-2024</a:t>
            </a:fld>
            <a:endParaRPr lang="en-IN"/>
          </a:p>
        </p:txBody>
      </p:sp>
      <p:sp>
        <p:nvSpPr>
          <p:cNvPr id="1048652" name="Footer Placeholder 5"/>
          <p:cNvSpPr>
            <a:spLocks noGrp="1"/>
          </p:cNvSpPr>
          <p:nvPr>
            <p:ph type="ftr" sz="quarter" idx="11"/>
          </p:nvPr>
        </p:nvSpPr>
        <p:spPr/>
        <p:txBody>
          <a:bodyPr/>
          <a:p>
            <a:endParaRPr lang="en-IN"/>
          </a:p>
        </p:txBody>
      </p:sp>
      <p:sp>
        <p:nvSpPr>
          <p:cNvPr id="1048653" name="Slide Number Placeholder 6"/>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3" name=""/>
        <p:cNvGrpSpPr/>
        <p:nvPr/>
      </p:nvGrpSpPr>
      <p:grpSpPr>
        <a:xfrm>
          <a:off x="0" y="0"/>
          <a:ext cx="0" cy="0"/>
          <a:chOff x="0" y="0"/>
          <a:chExt cx="0" cy="0"/>
        </a:xfrm>
      </p:grpSpPr>
      <p:sp>
        <p:nvSpPr>
          <p:cNvPr id="104861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6"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1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8" name="Date Placeholder 4"/>
          <p:cNvSpPr>
            <a:spLocks noGrp="1"/>
          </p:cNvSpPr>
          <p:nvPr>
            <p:ph type="dt" sz="half" idx="10"/>
          </p:nvPr>
        </p:nvSpPr>
        <p:spPr/>
        <p:txBody>
          <a:bodyPr/>
          <a:p>
            <a:fld id="{C168195E-580F-4BA6-860A-4BE08D38F743}" type="datetimeFigureOut">
              <a:rPr lang="en-IN" smtClean="0"/>
              <a:t>03-11-2024</a:t>
            </a:fld>
            <a:endParaRPr lang="en-IN"/>
          </a:p>
        </p:txBody>
      </p:sp>
      <p:sp>
        <p:nvSpPr>
          <p:cNvPr id="1048619" name="Footer Placeholder 5"/>
          <p:cNvSpPr>
            <a:spLocks noGrp="1"/>
          </p:cNvSpPr>
          <p:nvPr>
            <p:ph type="ftr" sz="quarter" idx="11"/>
          </p:nvPr>
        </p:nvSpPr>
        <p:spPr/>
        <p:txBody>
          <a:bodyPr/>
          <a:p>
            <a:endParaRPr lang="en-IN"/>
          </a:p>
        </p:txBody>
      </p:sp>
      <p:sp>
        <p:nvSpPr>
          <p:cNvPr id="1048620" name="Slide Number Placeholder 6"/>
          <p:cNvSpPr>
            <a:spLocks noGrp="1"/>
          </p:cNvSpPr>
          <p:nvPr>
            <p:ph type="sldNum" sz="quarter" idx="12"/>
          </p:nvPr>
        </p:nvSpPr>
        <p:spPr/>
        <p:txBody>
          <a:bodyPr/>
          <a:p>
            <a:fld id="{3A361CE7-970D-4929-BB96-E085AF2B5A0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168195E-580F-4BA6-860A-4BE08D38F743}" type="datetimeFigureOut">
              <a:rPr lang="en-IN" smtClean="0"/>
              <a:t>03-11-2024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A361CE7-970D-4929-BB96-E085AF2B5A0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Title 1"/>
          <p:cNvSpPr>
            <a:spLocks noGrp="1"/>
          </p:cNvSpPr>
          <p:nvPr>
            <p:ph type="ctrTitle"/>
          </p:nvPr>
        </p:nvSpPr>
        <p:spPr>
          <a:xfrm>
            <a:off x="736666" y="2089727"/>
            <a:ext cx="10718667" cy="2678545"/>
          </a:xfrm>
        </p:spPr>
        <p:txBody>
          <a:bodyPr>
            <a:normAutofit/>
          </a:bodyPr>
          <a:p>
            <a:r>
              <a:rPr b="1" dirty="0" sz="8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Object Recognition In Driverless </a:t>
            </a:r>
            <a:br>
              <a:rPr b="1" dirty="0" sz="8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8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Car</a:t>
            </a:r>
            <a:endParaRPr b="1" dirty="0" sz="80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2" name="Title 1"/>
          <p:cNvSpPr>
            <a:spLocks noGrp="1"/>
          </p:cNvSpPr>
          <p:nvPr>
            <p:ph type="title"/>
          </p:nvPr>
        </p:nvSpPr>
        <p:spPr>
          <a:xfrm>
            <a:off x="450273" y="303068"/>
            <a:ext cx="10515600" cy="1325563"/>
          </a:xfrm>
        </p:spPr>
        <p:txBody>
          <a:bodyPr/>
          <a:p>
            <a:r>
              <a:rPr b="1" dirty="0" i="0" lang="en-IN">
                <a:effectLst/>
                <a:latin typeface="Times New Roman" panose="02020603050405020304" pitchFamily="18" charset="0"/>
                <a:cs typeface="Times New Roman" panose="02020603050405020304" pitchFamily="18" charset="0"/>
              </a:rPr>
              <a:t>ABSTRACT</a:t>
            </a:r>
            <a:endParaRPr dirty="0" lang="en-IN">
              <a:latin typeface="Times New Roman" panose="02020603050405020304" pitchFamily="18" charset="0"/>
              <a:cs typeface="Times New Roman" panose="02020603050405020304" pitchFamily="18" charset="0"/>
            </a:endParaRPr>
          </a:p>
        </p:txBody>
      </p:sp>
      <p:sp>
        <p:nvSpPr>
          <p:cNvPr id="1048593" name="Content Placeholder 2"/>
          <p:cNvSpPr>
            <a:spLocks noGrp="1"/>
          </p:cNvSpPr>
          <p:nvPr>
            <p:ph idx="1"/>
          </p:nvPr>
        </p:nvSpPr>
        <p:spPr>
          <a:xfrm>
            <a:off x="517235" y="1844098"/>
            <a:ext cx="11021291" cy="4351338"/>
          </a:xfrm>
        </p:spPr>
        <p:txBody>
          <a:bodyPr>
            <a:noAutofit/>
          </a:bodyPr>
          <a:p>
            <a:pPr algn="just" indent="-396875" marL="396875">
              <a:buClr>
                <a:srgbClr val="FF0000"/>
              </a:buClr>
              <a:buFont typeface="Wingdings" panose="05000000000000000000" pitchFamily="2" charset="2"/>
              <a:buChar char="Ø"/>
            </a:pPr>
            <a:r>
              <a:rPr b="0" dirty="0" i="0" lang="en-US">
                <a:effectLst/>
                <a:latin typeface="Times New Roman" panose="02020603050405020304" pitchFamily="18" charset="0"/>
                <a:cs typeface="Times New Roman" panose="02020603050405020304" pitchFamily="18" charset="0"/>
              </a:rPr>
              <a:t>Object recognition is a crucial component of driverless cars, enabling them to detect, identify, and respond to objects around them, such as vehicles, pedestrians, and road signs. </a:t>
            </a:r>
          </a:p>
          <a:p>
            <a:pPr algn="just" indent="-396875" marL="396875">
              <a:buClr>
                <a:srgbClr val="FF0000"/>
              </a:buClr>
              <a:buFont typeface="Wingdings" panose="05000000000000000000" pitchFamily="2" charset="2"/>
              <a:buChar char="Ø"/>
            </a:pPr>
            <a:r>
              <a:rPr b="0" dirty="0" i="0" lang="en-US">
                <a:effectLst/>
                <a:latin typeface="Times New Roman" panose="02020603050405020304" pitchFamily="18" charset="0"/>
                <a:cs typeface="Times New Roman" panose="02020603050405020304" pitchFamily="18" charset="0"/>
              </a:rPr>
              <a:t>In this project, we leverage the YOLOv (You Only Look Once, versioned) deep learning model for real-time object detection and recognition in autonomous vehicles. </a:t>
            </a:r>
          </a:p>
          <a:p>
            <a:pPr algn="just" indent="-396875" marL="396875">
              <a:buClr>
                <a:srgbClr val="FF0000"/>
              </a:buClr>
              <a:buFont typeface="Wingdings" panose="05000000000000000000" pitchFamily="2" charset="2"/>
              <a:buChar char="Ø"/>
            </a:pPr>
            <a:r>
              <a:rPr b="0" dirty="0" i="0" lang="en-US">
                <a:effectLst/>
                <a:latin typeface="Times New Roman" panose="02020603050405020304" pitchFamily="18" charset="0"/>
                <a:cs typeface="Times New Roman" panose="02020603050405020304" pitchFamily="18" charset="0"/>
              </a:rPr>
              <a:t>YOLOv is known for its speed and accuracy, essential for real-time applications in complex and dynamic environments like roadways. </a:t>
            </a:r>
          </a:p>
          <a:p>
            <a:pPr algn="just" indent="-396875" marL="396875">
              <a:buClr>
                <a:srgbClr val="FF0000"/>
              </a:buClr>
              <a:buFont typeface="Wingdings" panose="05000000000000000000" pitchFamily="2" charset="2"/>
              <a:buChar char="Ø"/>
            </a:pPr>
            <a:r>
              <a:rPr b="0" dirty="0" i="0" lang="en-US">
                <a:effectLst/>
                <a:latin typeface="Times New Roman" panose="02020603050405020304" pitchFamily="18" charset="0"/>
                <a:cs typeface="Times New Roman" panose="02020603050405020304" pitchFamily="18" charset="0"/>
              </a:rPr>
              <a:t>This project explores how the YOLO model uses deep learning concepts to perform rapid, precise object detection </a:t>
            </a:r>
          </a:p>
          <a:p>
            <a:pPr algn="just" indent="-396875" marL="396875">
              <a:buClr>
                <a:srgbClr val="FF0000"/>
              </a:buClr>
              <a:buFont typeface="Wingdings" panose="05000000000000000000" pitchFamily="2" charset="2"/>
              <a:buChar char="Ø"/>
            </a:pPr>
            <a:r>
              <a:rPr b="0" dirty="0" i="0" lang="en-US">
                <a:effectLst/>
                <a:latin typeface="Times New Roman" panose="02020603050405020304" pitchFamily="18" charset="0"/>
                <a:cs typeface="Times New Roman" panose="02020603050405020304" pitchFamily="18" charset="0"/>
              </a:rPr>
              <a:t>To Help driverless cars make safe driving decisions instantly.</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cxnSp>
        <p:nvCxnSpPr>
          <p:cNvPr id="3145728" name="Straight Connector 4"/>
          <p:cNvCxnSpPr>
            <a:cxnSpLocks/>
          </p:cNvCxnSpPr>
          <p:nvPr/>
        </p:nvCxnSpPr>
        <p:spPr>
          <a:xfrm>
            <a:off x="517236" y="1413163"/>
            <a:ext cx="11021291" cy="0"/>
          </a:xfrm>
          <a:prstGeom prst="line"/>
          <a:ln w="57150">
            <a:solidFill>
              <a:srgbClr val="FF0000"/>
            </a:solidFill>
          </a:ln>
          <a:effectLst>
            <a:outerShdw blurRad="152400" dir="5400000" dist="317500" rotWithShape="0" sx="90000" sy="-19000">
              <a:prstClr val="black">
                <a:alpha val="15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4" name="Title 1"/>
          <p:cNvSpPr>
            <a:spLocks noGrp="1"/>
          </p:cNvSpPr>
          <p:nvPr>
            <p:ph type="title"/>
          </p:nvPr>
        </p:nvSpPr>
        <p:spPr>
          <a:xfrm>
            <a:off x="450273" y="303068"/>
            <a:ext cx="10515600" cy="1325563"/>
          </a:xfrm>
        </p:spPr>
        <p:txBody>
          <a:bodyPr/>
          <a:p>
            <a:r>
              <a:rPr b="1" dirty="0" i="0" lang="en-IN">
                <a:effectLst/>
                <a:latin typeface="Times New Roman" panose="02020603050405020304" pitchFamily="18" charset="0"/>
                <a:cs typeface="Times New Roman" panose="02020603050405020304" pitchFamily="18" charset="0"/>
              </a:rPr>
              <a:t>SYSTEM REQUIREMENTS</a:t>
            </a:r>
            <a:endParaRPr dirty="0" lang="en-IN">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517235" y="1844098"/>
            <a:ext cx="11021291" cy="4351338"/>
          </a:xfrm>
        </p:spPr>
        <p:txBody>
          <a:bodyPr>
            <a:noAutofit/>
          </a:bodyPr>
          <a:p>
            <a:pPr algn="just">
              <a:buClr>
                <a:srgbClr val="FF0000"/>
              </a:buClr>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 </a:t>
            </a:r>
            <a:r>
              <a:rPr b="1"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HARDWARE REQUIREMENTS </a:t>
            </a:r>
          </a:p>
          <a:p>
            <a:pPr algn="just" indent="0" marL="0">
              <a:buClr>
                <a:srgbClr val="FF0000"/>
              </a:buClr>
              <a:buNone/>
            </a:pPr>
            <a:endParaRPr dirty="0" sz="2000" lang="en-US">
              <a:latin typeface="Times New Roman" panose="02020603050405020304" pitchFamily="18" charset="0"/>
              <a:cs typeface="Times New Roman" panose="02020603050405020304" pitchFamily="18" charset="0"/>
            </a:endParaRPr>
          </a:p>
          <a:p>
            <a:pPr algn="just" indent="0" marL="0">
              <a:buClr>
                <a:srgbClr val="FF0000"/>
              </a:buClr>
              <a:buNone/>
            </a:pPr>
            <a:r>
              <a:rPr dirty="0" sz="2000" lang="en-US">
                <a:latin typeface="Times New Roman" panose="02020603050405020304" pitchFamily="18" charset="0"/>
                <a:cs typeface="Times New Roman" panose="02020603050405020304" pitchFamily="18" charset="0"/>
              </a:rPr>
              <a:t>	</a:t>
            </a:r>
            <a:r>
              <a:rPr b="1" dirty="0" sz="2000" i="0" lang="en-US">
                <a:effectLst/>
                <a:latin typeface="Times New Roman" panose="02020603050405020304" pitchFamily="18" charset="0"/>
                <a:cs typeface="Times New Roman" panose="02020603050405020304" pitchFamily="18" charset="0"/>
              </a:rPr>
              <a:t>Cameras</a:t>
            </a:r>
            <a:r>
              <a:rPr b="0" dirty="0" sz="2000" i="0" lang="en-US">
                <a:effectLst/>
                <a:latin typeface="Times New Roman" panose="02020603050405020304" pitchFamily="18" charset="0"/>
                <a:cs typeface="Times New Roman" panose="02020603050405020304" pitchFamily="18" charset="0"/>
              </a:rPr>
              <a:t>: Capture Images to identify objects on the road.</a:t>
            </a:r>
          </a:p>
          <a:p>
            <a:pPr algn="just">
              <a:buClr>
                <a:srgbClr val="FF0000"/>
              </a:buClr>
              <a:buFont typeface="Wingdings" panose="05000000000000000000" pitchFamily="2" charset="2"/>
              <a:buChar char="Ø"/>
            </a:pPr>
            <a:endParaRPr b="0" dirty="0" sz="2000" i="0" lang="en-US">
              <a:effectLst/>
              <a:latin typeface="Times New Roman" panose="02020603050405020304" pitchFamily="18" charset="0"/>
              <a:cs typeface="Times New Roman" panose="02020603050405020304" pitchFamily="18" charset="0"/>
            </a:endParaRPr>
          </a:p>
          <a:p>
            <a:pPr algn="just">
              <a:buClr>
                <a:srgbClr val="FF0000"/>
              </a:buClr>
              <a:buFont typeface="Wingdings" panose="05000000000000000000" pitchFamily="2" charset="2"/>
              <a:buChar char="Ø"/>
            </a:pPr>
            <a:r>
              <a:rPr b="1"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SOFTWARE REQUIREMENTS </a:t>
            </a:r>
          </a:p>
          <a:p>
            <a:pPr algn="just" indent="0" marL="0">
              <a:buClr>
                <a:srgbClr val="FF0000"/>
              </a:buClr>
              <a:buNone/>
            </a:pPr>
            <a:endParaRPr b="1"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algn="just" indent="0" marL="0">
              <a:buNone/>
            </a:pPr>
            <a:r>
              <a:rPr dirty="0" sz="2000" lang="en-US">
                <a:latin typeface="Times New Roman" panose="02020603050405020304" pitchFamily="18" charset="0"/>
                <a:cs typeface="Times New Roman" panose="02020603050405020304" pitchFamily="18" charset="0"/>
              </a:rPr>
              <a:t>	</a:t>
            </a:r>
            <a:r>
              <a:rPr b="1" dirty="0" sz="2000" i="0" lang="en-IN" err="1">
                <a:effectLst/>
                <a:latin typeface="Times New Roman" panose="02020603050405020304" pitchFamily="18" charset="0"/>
                <a:cs typeface="Times New Roman" panose="02020603050405020304" pitchFamily="18" charset="0"/>
              </a:rPr>
              <a:t>YOLOv</a:t>
            </a:r>
            <a:r>
              <a:rPr b="1" dirty="0" sz="2000" i="0" lang="en-IN">
                <a:effectLst/>
                <a:latin typeface="Times New Roman" panose="02020603050405020304" pitchFamily="18" charset="0"/>
                <a:cs typeface="Times New Roman" panose="02020603050405020304" pitchFamily="18" charset="0"/>
              </a:rPr>
              <a:t> Library</a:t>
            </a:r>
            <a:r>
              <a:rPr b="0" dirty="0" sz="2000" i="0" lang="en-IN">
                <a:effectLst/>
                <a:latin typeface="Times New Roman" panose="02020603050405020304" pitchFamily="18" charset="0"/>
                <a:cs typeface="Times New Roman" panose="02020603050405020304" pitchFamily="18" charset="0"/>
              </a:rPr>
              <a:t>: A pre-trained object detection model known for its real-time accuracy.</a:t>
            </a:r>
          </a:p>
          <a:p>
            <a:pPr algn="just" indent="0" lvl="1" marL="457200">
              <a:lnSpc>
                <a:spcPct val="170000"/>
              </a:lnSpc>
              <a:buNone/>
            </a:pPr>
            <a:r>
              <a:rPr b="1" dirty="0" sz="2000" i="0" lang="en-IN">
                <a:effectLst/>
                <a:latin typeface="Times New Roman" panose="02020603050405020304" pitchFamily="18" charset="0"/>
                <a:cs typeface="Times New Roman" panose="02020603050405020304" pitchFamily="18" charset="0"/>
              </a:rPr>
              <a:t>	Deep Learning Frameworks</a:t>
            </a:r>
            <a:r>
              <a:rPr b="0" dirty="0" sz="2000" i="0" lang="en-IN">
                <a:effectLst/>
                <a:latin typeface="Times New Roman" panose="02020603050405020304" pitchFamily="18" charset="0"/>
                <a:cs typeface="Times New Roman" panose="02020603050405020304" pitchFamily="18" charset="0"/>
              </a:rPr>
              <a:t>: Libraries such as TensorFlow, </a:t>
            </a:r>
            <a:r>
              <a:rPr b="0" dirty="0" sz="2000" i="0" lang="en-IN" err="1">
                <a:effectLst/>
                <a:latin typeface="Times New Roman" panose="02020603050405020304" pitchFamily="18" charset="0"/>
                <a:cs typeface="Times New Roman" panose="02020603050405020304" pitchFamily="18" charset="0"/>
              </a:rPr>
              <a:t>PyTorch</a:t>
            </a:r>
            <a:r>
              <a:rPr b="0" dirty="0" sz="2000" i="0" lang="en-IN">
                <a:effectLst/>
                <a:latin typeface="Times New Roman" panose="02020603050405020304" pitchFamily="18" charset="0"/>
                <a:cs typeface="Times New Roman" panose="02020603050405020304" pitchFamily="18" charset="0"/>
              </a:rPr>
              <a:t>, or Darknet (the original 	YOLO framework) for training and deploying YOLO models.</a:t>
            </a:r>
          </a:p>
          <a:p>
            <a:pPr algn="just" indent="0" marL="0">
              <a:buClr>
                <a:srgbClr val="FF0000"/>
              </a:buClr>
              <a:buNone/>
            </a:pPr>
            <a:endParaRPr b="0" dirty="0" sz="2000" i="0" lang="en-US">
              <a:effectLst/>
              <a:latin typeface="Times New Roman" panose="02020603050405020304" pitchFamily="18" charset="0"/>
              <a:cs typeface="Times New Roman" panose="02020603050405020304" pitchFamily="18" charset="0"/>
            </a:endParaRPr>
          </a:p>
          <a:p>
            <a:pPr algn="just" indent="0" marL="0">
              <a:buClr>
                <a:srgbClr val="FF0000"/>
              </a:buClr>
              <a:buNone/>
            </a:pPr>
            <a:endParaRPr dirty="0" sz="2000" lang="en-US">
              <a:latin typeface="Times New Roman" panose="02020603050405020304" pitchFamily="18" charset="0"/>
              <a:cs typeface="Times New Roman" panose="02020603050405020304" pitchFamily="18" charset="0"/>
            </a:endParaRPr>
          </a:p>
          <a:p>
            <a:pPr algn="just" indent="0" marL="0">
              <a:buNone/>
            </a:pPr>
            <a:r>
              <a:rPr dirty="0" sz="2000" lang="en-IN">
                <a:latin typeface="Times New Roman" panose="02020603050405020304" pitchFamily="18" charset="0"/>
                <a:cs typeface="Times New Roman" panose="02020603050405020304" pitchFamily="18" charset="0"/>
              </a:rPr>
              <a:t>	</a:t>
            </a:r>
          </a:p>
        </p:txBody>
      </p:sp>
      <p:cxnSp>
        <p:nvCxnSpPr>
          <p:cNvPr id="3145729" name="Straight Connector 4"/>
          <p:cNvCxnSpPr>
            <a:cxnSpLocks/>
          </p:cNvCxnSpPr>
          <p:nvPr/>
        </p:nvCxnSpPr>
        <p:spPr>
          <a:xfrm>
            <a:off x="517236" y="1413163"/>
            <a:ext cx="11021291" cy="0"/>
          </a:xfrm>
          <a:prstGeom prst="line"/>
          <a:ln w="57150">
            <a:solidFill>
              <a:srgbClr val="FF0000"/>
            </a:solidFill>
          </a:ln>
          <a:effectLst>
            <a:outerShdw blurRad="152400" dir="5400000" dist="317500" rotWithShape="0" sx="90000" sy="-19000">
              <a:prstClr val="black">
                <a:alpha val="15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6" name="Title 1"/>
          <p:cNvSpPr>
            <a:spLocks noGrp="1"/>
          </p:cNvSpPr>
          <p:nvPr>
            <p:ph type="title"/>
          </p:nvPr>
        </p:nvSpPr>
        <p:spPr>
          <a:xfrm>
            <a:off x="450273" y="303068"/>
            <a:ext cx="10515600" cy="1325563"/>
          </a:xfrm>
        </p:spPr>
        <p:txBody>
          <a:bodyPr/>
          <a:p>
            <a:r>
              <a:rPr b="1" dirty="0" i="0" lang="en-IN">
                <a:effectLst/>
                <a:latin typeface="Times New Roman" panose="02020603050405020304" pitchFamily="18" charset="0"/>
                <a:cs typeface="Times New Roman" panose="02020603050405020304" pitchFamily="18" charset="0"/>
              </a:rPr>
              <a:t>PURPOSE OF THE SYSTEM</a:t>
            </a:r>
            <a:endParaRPr dirty="0" lang="en-IN">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a:xfrm>
            <a:off x="517235" y="1844098"/>
            <a:ext cx="11021291" cy="4351338"/>
          </a:xfrm>
        </p:spPr>
        <p:txBody>
          <a:bodyPr>
            <a:normAutofit/>
          </a:bodyPr>
          <a:p>
            <a:pPr algn="just" indent="0" marL="0">
              <a:buNone/>
            </a:pPr>
            <a:r>
              <a:rPr b="1" dirty="0" sz="3200" i="0" lang="en-US">
                <a:effectLst/>
                <a:latin typeface="Times New Roman" panose="02020603050405020304" pitchFamily="18" charset="0"/>
                <a:cs typeface="Times New Roman" panose="02020603050405020304" pitchFamily="18" charset="0"/>
              </a:rPr>
              <a:t>The goal of using the YOLOv model in driverless cars is to enable:</a:t>
            </a:r>
          </a:p>
          <a:p>
            <a:pPr algn="just" indent="0" marL="0">
              <a:buNone/>
            </a:pPr>
            <a:endParaRPr b="0" dirty="0" sz="3200" i="0" lang="en-US">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b="1" dirty="0" sz="3200" i="0" lang="en-US">
                <a:effectLst/>
                <a:latin typeface="Times New Roman" panose="02020603050405020304" pitchFamily="18" charset="0"/>
                <a:cs typeface="Times New Roman" panose="02020603050405020304" pitchFamily="18" charset="0"/>
              </a:rPr>
              <a:t>Real-Time Object Detection</a:t>
            </a:r>
            <a:r>
              <a:rPr b="0" dirty="0" sz="3200" i="0" lang="en-US">
                <a:effectLst/>
                <a:latin typeface="Times New Roman" panose="02020603050405020304" pitchFamily="18" charset="0"/>
                <a:cs typeface="Times New Roman" panose="02020603050405020304" pitchFamily="18" charset="0"/>
              </a:rPr>
              <a:t>: Recognizing and locating objects around the car with high speed and accuracy.</a:t>
            </a:r>
          </a:p>
          <a:p>
            <a:pPr algn="just">
              <a:buFont typeface="Arial" panose="020B0604020202020204" pitchFamily="34" charset="0"/>
              <a:buChar char="•"/>
            </a:pPr>
            <a:r>
              <a:rPr b="1" dirty="0" sz="3200" i="0" lang="en-US">
                <a:effectLst/>
                <a:latin typeface="Times New Roman" panose="02020603050405020304" pitchFamily="18" charset="0"/>
                <a:cs typeface="Times New Roman" panose="02020603050405020304" pitchFamily="18" charset="0"/>
              </a:rPr>
              <a:t>Safe Navigation</a:t>
            </a:r>
            <a:r>
              <a:rPr b="0" dirty="0" sz="3200" i="0" lang="en-US">
                <a:effectLst/>
                <a:latin typeface="Times New Roman" panose="02020603050405020304" pitchFamily="18" charset="0"/>
                <a:cs typeface="Times New Roman" panose="02020603050405020304" pitchFamily="18" charset="0"/>
              </a:rPr>
              <a:t>: Using YOLO’s predictions to make instant decisions, avoid accidents, and follow traffic rules.</a:t>
            </a:r>
          </a:p>
          <a:p>
            <a:pPr algn="just">
              <a:buFont typeface="Arial" panose="020B0604020202020204" pitchFamily="34" charset="0"/>
              <a:buChar char="•"/>
            </a:pPr>
            <a:r>
              <a:rPr b="1" dirty="0" sz="3200" i="0" lang="en-US">
                <a:effectLst/>
                <a:latin typeface="Times New Roman" panose="02020603050405020304" pitchFamily="18" charset="0"/>
                <a:cs typeface="Times New Roman" panose="02020603050405020304" pitchFamily="18" charset="0"/>
              </a:rPr>
              <a:t>Effective Response to Dynamic Environments</a:t>
            </a:r>
            <a:r>
              <a:rPr b="0" dirty="0" sz="3200" i="0" lang="en-US">
                <a:effectLst/>
                <a:latin typeface="Times New Roman" panose="02020603050405020304" pitchFamily="18" charset="0"/>
                <a:cs typeface="Times New Roman" panose="02020603050405020304" pitchFamily="18" charset="0"/>
              </a:rPr>
              <a:t>: Adapting to changing road conditions and different types of objects in the surroundings.</a:t>
            </a:r>
          </a:p>
          <a:p>
            <a:pPr algn="just" indent="0" marL="0">
              <a:buNone/>
            </a:pPr>
            <a:endParaRPr dirty="0" sz="3200" lang="en-IN">
              <a:latin typeface="Times New Roman" panose="02020603050405020304" pitchFamily="18" charset="0"/>
              <a:cs typeface="Times New Roman" panose="02020603050405020304" pitchFamily="18" charset="0"/>
            </a:endParaRPr>
          </a:p>
        </p:txBody>
      </p:sp>
      <p:cxnSp>
        <p:nvCxnSpPr>
          <p:cNvPr id="3145730" name="Straight Connector 4"/>
          <p:cNvCxnSpPr>
            <a:cxnSpLocks/>
          </p:cNvCxnSpPr>
          <p:nvPr/>
        </p:nvCxnSpPr>
        <p:spPr>
          <a:xfrm>
            <a:off x="517236" y="1413163"/>
            <a:ext cx="11021291" cy="0"/>
          </a:xfrm>
          <a:prstGeom prst="line"/>
          <a:ln w="57150">
            <a:solidFill>
              <a:srgbClr val="FF0000"/>
            </a:solidFill>
          </a:ln>
          <a:effectLst>
            <a:outerShdw blurRad="152400" dir="5400000" dist="317500" rotWithShape="0" sx="90000" sy="-19000">
              <a:prstClr val="black">
                <a:alpha val="15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Title 1"/>
          <p:cNvSpPr>
            <a:spLocks noGrp="1"/>
          </p:cNvSpPr>
          <p:nvPr>
            <p:ph type="title"/>
          </p:nvPr>
        </p:nvSpPr>
        <p:spPr>
          <a:xfrm>
            <a:off x="450273" y="303068"/>
            <a:ext cx="10515600" cy="1325563"/>
          </a:xfrm>
        </p:spPr>
        <p:txBody>
          <a:bodyPr/>
          <a:p>
            <a:pPr algn="l"/>
            <a:r>
              <a:rPr b="1" dirty="0" i="0" lang="en-US">
                <a:effectLst/>
                <a:latin typeface="Times New Roman" panose="02020603050405020304" pitchFamily="18" charset="0"/>
                <a:cs typeface="Times New Roman" panose="02020603050405020304" pitchFamily="18" charset="0"/>
              </a:rPr>
              <a:t>Deep Learning Concepts Used in YOLO</a:t>
            </a:r>
          </a:p>
        </p:txBody>
      </p:sp>
      <p:sp>
        <p:nvSpPr>
          <p:cNvPr id="1048599" name="Content Placeholder 2"/>
          <p:cNvSpPr>
            <a:spLocks noGrp="1"/>
          </p:cNvSpPr>
          <p:nvPr>
            <p:ph idx="1"/>
          </p:nvPr>
        </p:nvSpPr>
        <p:spPr>
          <a:xfrm>
            <a:off x="517235" y="1844098"/>
            <a:ext cx="11021291" cy="4351338"/>
          </a:xfrm>
        </p:spPr>
        <p:txBody>
          <a:bodyPr>
            <a:normAutofit/>
          </a:bodyPr>
          <a:p>
            <a:pPr algn="just" indent="0" marL="0">
              <a:buNone/>
            </a:pPr>
            <a:r>
              <a:rPr b="0" dirty="0" i="0" lang="en-US">
                <a:effectLst/>
                <a:latin typeface="Times New Roman" panose="02020603050405020304" pitchFamily="18" charset="0"/>
                <a:cs typeface="Times New Roman" panose="02020603050405020304" pitchFamily="18" charset="0"/>
              </a:rPr>
              <a:t>YOLO uses several deep learning techniques, such as convolutional neural networks (CNNs) and feature extraction, to achieve high performance. Here are some key deep learning concepts YOLO leverages:</a:t>
            </a:r>
          </a:p>
          <a:p>
            <a:pPr algn="just" indent="0" marL="0">
              <a:buNone/>
            </a:pPr>
            <a:endParaRPr b="1" dirty="0" i="0" lang="en-US">
              <a:effectLst/>
              <a:latin typeface="Times New Roman" panose="02020603050405020304" pitchFamily="18" charset="0"/>
              <a:cs typeface="Times New Roman" panose="02020603050405020304" pitchFamily="18" charset="0"/>
            </a:endParaRPr>
          </a:p>
          <a:p>
            <a:pPr algn="just" indent="0" marL="0">
              <a:buNone/>
            </a:pPr>
            <a:r>
              <a:rPr b="1" dirty="0" i="0" lang="en-US">
                <a:effectLst/>
                <a:latin typeface="Times New Roman" panose="02020603050405020304" pitchFamily="18" charset="0"/>
                <a:cs typeface="Times New Roman" panose="02020603050405020304" pitchFamily="18" charset="0"/>
              </a:rPr>
              <a:t>Convolutional Neural Networks (CNNs)</a:t>
            </a:r>
            <a:r>
              <a:rPr b="0" dirty="0" i="0" lang="en-US">
                <a:effectLst/>
                <a:latin typeface="Times New Roman" panose="02020603050405020304" pitchFamily="18" charset="0"/>
                <a:cs typeface="Times New Roman" panose="02020603050405020304" pitchFamily="18" charset="0"/>
              </a:rPr>
              <a:t>:</a:t>
            </a:r>
          </a:p>
          <a:p>
            <a:pPr algn="just" indent="-285750" lvl="1" marL="742950">
              <a:buFont typeface="+mj-lt"/>
              <a:buAutoNum type="arabicPeriod"/>
            </a:pPr>
            <a:r>
              <a:rPr b="0" dirty="0" i="0" lang="en-US">
                <a:effectLst/>
                <a:latin typeface="Times New Roman" panose="02020603050405020304" pitchFamily="18" charset="0"/>
                <a:cs typeface="Times New Roman" panose="02020603050405020304" pitchFamily="18" charset="0"/>
              </a:rPr>
              <a:t>YOLO is based on CNN architecture, which processes input images by extracting relevant features, like shapes and textures, necessary for object recognition.</a:t>
            </a:r>
          </a:p>
          <a:p>
            <a:pPr algn="just" indent="-285750" lvl="1" marL="742950">
              <a:buFont typeface="+mj-lt"/>
              <a:buAutoNum type="arabicPeriod"/>
            </a:pPr>
            <a:r>
              <a:rPr b="0" dirty="0" i="0" lang="en-US">
                <a:effectLst/>
                <a:latin typeface="Times New Roman" panose="02020603050405020304" pitchFamily="18" charset="0"/>
                <a:cs typeface="Times New Roman" panose="02020603050405020304" pitchFamily="18" charset="0"/>
              </a:rPr>
              <a:t>The CNN in YOLO scans the entire image in one pass (or "single shot") to detect objects, rather than dividing the task into multiple stages like older models (e.g., R-CNN).</a:t>
            </a:r>
          </a:p>
          <a:p>
            <a:pPr algn="just" indent="0" marL="0">
              <a:buNone/>
            </a:pPr>
            <a:endParaRPr dirty="0" lang="en-IN">
              <a:latin typeface="Times New Roman" panose="02020603050405020304" pitchFamily="18" charset="0"/>
              <a:cs typeface="Times New Roman" panose="02020603050405020304" pitchFamily="18" charset="0"/>
            </a:endParaRPr>
          </a:p>
        </p:txBody>
      </p:sp>
      <p:cxnSp>
        <p:nvCxnSpPr>
          <p:cNvPr id="3145731" name="Straight Connector 4"/>
          <p:cNvCxnSpPr>
            <a:cxnSpLocks/>
          </p:cNvCxnSpPr>
          <p:nvPr/>
        </p:nvCxnSpPr>
        <p:spPr>
          <a:xfrm>
            <a:off x="517236" y="1413163"/>
            <a:ext cx="11021291" cy="0"/>
          </a:xfrm>
          <a:prstGeom prst="line"/>
          <a:ln w="57150">
            <a:solidFill>
              <a:srgbClr val="FF0000"/>
            </a:solidFill>
          </a:ln>
          <a:effectLst>
            <a:outerShdw blurRad="152400" dir="5400000" dist="317500" rotWithShape="0" sx="90000" sy="-19000">
              <a:prstClr val="black">
                <a:alpha val="15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1"/>
          <p:cNvSpPr>
            <a:spLocks noGrp="1"/>
          </p:cNvSpPr>
          <p:nvPr>
            <p:ph type="title"/>
          </p:nvPr>
        </p:nvSpPr>
        <p:spPr>
          <a:xfrm>
            <a:off x="450273" y="303068"/>
            <a:ext cx="10515600" cy="1325563"/>
          </a:xfrm>
        </p:spPr>
        <p:txBody>
          <a:bodyPr/>
          <a:p>
            <a:r>
              <a:rPr b="1" dirty="0" i="0" lang="en-US">
                <a:effectLst/>
                <a:latin typeface="Times New Roman" panose="02020603050405020304" pitchFamily="18" charset="0"/>
                <a:cs typeface="Times New Roman" panose="02020603050405020304" pitchFamily="18" charset="0"/>
              </a:rPr>
              <a:t>Advantages of YOLO for Driverless Cars</a:t>
            </a:r>
            <a:endParaRPr dirty="0" lang="en-IN">
              <a:latin typeface="Times New Roman" panose="02020603050405020304" pitchFamily="18" charset="0"/>
              <a:cs typeface="Times New Roman" panose="02020603050405020304" pitchFamily="18" charset="0"/>
            </a:endParaRPr>
          </a:p>
        </p:txBody>
      </p:sp>
      <p:cxnSp>
        <p:nvCxnSpPr>
          <p:cNvPr id="3145732" name="Straight Connector 4"/>
          <p:cNvCxnSpPr>
            <a:cxnSpLocks/>
          </p:cNvCxnSpPr>
          <p:nvPr/>
        </p:nvCxnSpPr>
        <p:spPr>
          <a:xfrm>
            <a:off x="517236" y="1413163"/>
            <a:ext cx="11021291" cy="0"/>
          </a:xfrm>
          <a:prstGeom prst="line"/>
          <a:ln w="57150">
            <a:solidFill>
              <a:srgbClr val="FF0000"/>
            </a:solidFill>
          </a:ln>
          <a:effectLst>
            <a:outerShdw blurRad="152400" dir="5400000" dist="317500" rotWithShape="0" sx="90000" sy="-19000">
              <a:prstClr val="black">
                <a:alpha val="15000"/>
              </a:prstClr>
            </a:outerShdw>
          </a:effectLst>
        </p:spPr>
        <p:style>
          <a:lnRef idx="3">
            <a:schemeClr val="dk1"/>
          </a:lnRef>
          <a:fillRef idx="0">
            <a:schemeClr val="dk1"/>
          </a:fillRef>
          <a:effectRef idx="2">
            <a:schemeClr val="dk1"/>
          </a:effectRef>
          <a:fontRef idx="minor">
            <a:schemeClr val="tx1"/>
          </a:fontRef>
        </p:style>
      </p:cxnSp>
      <p:sp>
        <p:nvSpPr>
          <p:cNvPr id="1048601" name="Rectangle 2"/>
          <p:cNvSpPr>
            <a:spLocks noGrp="1" noChangeArrowheads="1"/>
          </p:cNvSpPr>
          <p:nvPr>
            <p:ph idx="1"/>
          </p:nvPr>
        </p:nvSpPr>
        <p:spPr bwMode="auto">
          <a:xfrm>
            <a:off x="517525" y="1435895"/>
            <a:ext cx="11021002" cy="5168900"/>
          </a:xfrm>
          <a:prstGeom prst="rect"/>
          <a:noFill/>
          <a:ln>
            <a:noFill/>
          </a:ln>
        </p:spPr>
        <p:style>
          <a:lnRef idx="0">
            <a:scrgbClr r="0" g="0" b="0"/>
          </a:lnRef>
          <a:fillRef idx="0">
            <a:scrgbClr r="0" g="0" b="0"/>
          </a:fillRef>
          <a:effectRef idx="0">
            <a:scrgbClr r="0" g="0" b="0"/>
          </a:effectRef>
          <a:fontRef idx="minor">
            <a:schemeClr val="dk1"/>
          </a:fontRef>
        </p:style>
        <p:txBody>
          <a:bodyPr anchor="ctr" anchorCtr="0" bIns="0" compatLnSpc="1" lIns="91440" numCol="1" rIns="91440" tIns="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None/>
            </a:pP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Speed</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indent="0" latinLnBrk="0" lvl="0" marL="0" marR="0" rtl="0">
              <a:lnSpc>
                <a:spcPct val="100000"/>
              </a:lnSpc>
              <a:spcBef>
                <a:spcPct val="0"/>
              </a:spcBef>
              <a:spcAft>
                <a:spcPct val="0"/>
              </a:spcAft>
              <a:buClrTx/>
              <a:buSzTx/>
              <a:buNone/>
            </a:pPr>
            <a:r>
              <a:rPr altLang="en-US" dirty="0" lang="en-US">
                <a:solidFill>
                  <a:schemeClr val="tx1"/>
                </a:solidFill>
                <a:latin typeface="Times New Roman" panose="02020603050405020304" pitchFamily="18"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YOLO’s single-pass, grid-based detection is extremely fast, making 	it ideal for real-time applications in autonomous vehicles.</a:t>
            </a:r>
          </a:p>
          <a:p>
            <a:pPr algn="just" defTabSz="914400" eaLnBrk="0" fontAlgn="base" hangingPunct="0" indent="0" latinLnBrk="0" lvl="0" marL="0" marR="0" rtl="0">
              <a:lnSpc>
                <a:spcPct val="100000"/>
              </a:lnSpc>
              <a:spcBef>
                <a:spcPct val="0"/>
              </a:spcBef>
              <a:spcAft>
                <a:spcPct val="0"/>
              </a:spcAft>
              <a:buClrTx/>
              <a:buSzTx/>
              <a:buNone/>
            </a:pP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Accuracy</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indent="0" latinLnBrk="0" lvl="0" marL="0" marR="0" rtl="0">
              <a:lnSpc>
                <a:spcPct val="100000"/>
              </a:lnSpc>
              <a:spcBef>
                <a:spcPct val="0"/>
              </a:spcBef>
              <a:spcAft>
                <a:spcPct val="0"/>
              </a:spcAft>
              <a:buClrTx/>
              <a:buSzTx/>
              <a:buNone/>
            </a:pPr>
            <a:r>
              <a:rPr altLang="en-US" dirty="0" lang="en-US">
                <a:solidFill>
                  <a:schemeClr val="tx1"/>
                </a:solidFill>
                <a:latin typeface="Times New Roman" panose="02020603050405020304" pitchFamily="18"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YOLO’s high accuracy in detecting objects allows for precise 	classification, essential for safe navigation.</a:t>
            </a:r>
          </a:p>
          <a:p>
            <a:pPr algn="just" defTabSz="914400" eaLnBrk="0" fontAlgn="base" hangingPunct="0" indent="0" latinLnBrk="0" lvl="0" marL="0" marR="0" rtl="0">
              <a:lnSpc>
                <a:spcPct val="100000"/>
              </a:lnSpc>
              <a:spcBef>
                <a:spcPct val="0"/>
              </a:spcBef>
              <a:spcAft>
                <a:spcPct val="0"/>
              </a:spcAft>
              <a:buClrTx/>
              <a:buSzTx/>
              <a:buNone/>
            </a:pP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Efficiency in Complex Environments</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indent="0" latinLnBrk="0" lvl="0" marL="0" marR="0" rtl="0">
              <a:lnSpc>
                <a:spcPct val="100000"/>
              </a:lnSpc>
              <a:spcBef>
                <a:spcPct val="0"/>
              </a:spcBef>
              <a:spcAft>
                <a:spcPct val="0"/>
              </a:spcAft>
              <a:buClrTx/>
              <a:buSzTx/>
              <a:buNone/>
            </a:pPr>
            <a:r>
              <a:rPr altLang="en-US" dirty="0" lang="en-US">
                <a:solidFill>
                  <a:schemeClr val="tx1"/>
                </a:solidFill>
                <a:latin typeface="Times New Roman" panose="02020603050405020304" pitchFamily="18"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YOLO handles multiple objects simultaneously, which is vital for 	autonomous driving in busy, complex environments.</a:t>
            </a:r>
            <a:br>
              <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endParaRPr altLang="en-US" baseline="0" b="0"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0" name=""/>
          <p:cNvSpPr>
            <a:spLocks noGrp="1"/>
          </p:cNvSpPr>
          <p:nvPr>
            <p:ph type="title"/>
          </p:nvPr>
        </p:nvSpPr>
        <p:spPr/>
        <p:txBody>
          <a:bodyPr/>
          <a:p>
            <a:r>
              <a:rPr lang="en-US"/>
              <a:t>B</a:t>
            </a:r>
            <a:r>
              <a:rPr lang="en-US"/>
              <a:t>LOCK </a:t>
            </a:r>
            <a:r>
              <a:rPr lang="en-US"/>
              <a:t>DIAGRAM </a:t>
            </a:r>
            <a:endParaRPr lang="en-GB"/>
          </a:p>
        </p:txBody>
      </p:sp>
      <p:pic>
        <p:nvPicPr>
          <p:cNvPr id="2097152" name=""/>
          <p:cNvPicPr>
            <a:picLocks/>
          </p:cNvPicPr>
          <p:nvPr/>
        </p:nvPicPr>
        <p:blipFill>
          <a:blip xmlns:r="http://schemas.openxmlformats.org/officeDocument/2006/relationships" r:embed="rId1"/>
          <a:stretch>
            <a:fillRect/>
          </a:stretch>
        </p:blipFill>
        <p:spPr>
          <a:xfrm rot="0">
            <a:off x="1073727" y="1470862"/>
            <a:ext cx="10044545" cy="391627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Title 1"/>
          <p:cNvSpPr>
            <a:spLocks noGrp="1"/>
          </p:cNvSpPr>
          <p:nvPr>
            <p:ph type="title"/>
          </p:nvPr>
        </p:nvSpPr>
        <p:spPr>
          <a:xfrm>
            <a:off x="450273" y="303068"/>
            <a:ext cx="11159836" cy="1325563"/>
          </a:xfrm>
        </p:spPr>
        <p:txBody>
          <a:bodyPr/>
          <a:p>
            <a:r>
              <a:rPr b="1" dirty="0" i="0" lang="en-US">
                <a:effectLst/>
                <a:latin typeface="Times New Roman" panose="02020603050405020304" pitchFamily="18" charset="0"/>
                <a:cs typeface="Times New Roman" panose="02020603050405020304" pitchFamily="18" charset="0"/>
              </a:rPr>
              <a:t>Challenges of YOLO in Autonomous Driving</a:t>
            </a:r>
            <a:endParaRPr dirty="0" lang="en-IN">
              <a:latin typeface="Times New Roman" panose="02020603050405020304" pitchFamily="18" charset="0"/>
              <a:cs typeface="Times New Roman" panose="02020603050405020304" pitchFamily="18" charset="0"/>
            </a:endParaRPr>
          </a:p>
        </p:txBody>
      </p:sp>
      <p:sp>
        <p:nvSpPr>
          <p:cNvPr id="1048603" name="Content Placeholder 2"/>
          <p:cNvSpPr>
            <a:spLocks noGrp="1"/>
          </p:cNvSpPr>
          <p:nvPr>
            <p:ph idx="1"/>
          </p:nvPr>
        </p:nvSpPr>
        <p:spPr>
          <a:xfrm>
            <a:off x="517235" y="1844098"/>
            <a:ext cx="11021291" cy="4351338"/>
          </a:xfrm>
        </p:spPr>
        <p:txBody>
          <a:bodyPr>
            <a:noAutofit/>
          </a:bodyPr>
          <a:p>
            <a:pPr algn="just" indent="0" marL="0">
              <a:buNone/>
            </a:pPr>
            <a:r>
              <a:rPr b="0" dirty="0" sz="2400" i="0" lang="en-US">
                <a:effectLst/>
                <a:latin typeface="Times New Roman" panose="02020603050405020304" pitchFamily="18" charset="0"/>
                <a:cs typeface="Times New Roman" panose="02020603050405020304" pitchFamily="18" charset="0"/>
              </a:rPr>
              <a:t>While YOLO offers several advantages, there are challenges when using it in driverless cars:</a:t>
            </a:r>
          </a:p>
          <a:p>
            <a:pPr algn="just" indent="0" marL="0">
              <a:buNone/>
            </a:pPr>
            <a:endParaRPr b="0" dirty="0" sz="2400" i="0" lang="en-US">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b="1" dirty="0" sz="2400" i="0" lang="en-US">
                <a:effectLst/>
                <a:latin typeface="Times New Roman" panose="02020603050405020304" pitchFamily="18" charset="0"/>
                <a:cs typeface="Times New Roman" panose="02020603050405020304" pitchFamily="18" charset="0"/>
              </a:rPr>
              <a:t>Limited Detection of Small or Distant Objects</a:t>
            </a:r>
            <a:r>
              <a:rPr b="0" dirty="0" sz="2400" i="0" lang="en-US">
                <a:effectLst/>
                <a:latin typeface="Times New Roman" panose="02020603050405020304" pitchFamily="18" charset="0"/>
                <a:cs typeface="Times New Roman" panose="02020603050405020304" pitchFamily="18" charset="0"/>
              </a:rPr>
              <a:t>: </a:t>
            </a:r>
          </a:p>
          <a:p>
            <a:pPr algn="just" indent="0" lvl="1" marL="457200">
              <a:buNone/>
            </a:pPr>
            <a:r>
              <a:rPr b="0" dirty="0" i="0" lang="en-US">
                <a:effectLst/>
                <a:latin typeface="Times New Roman" panose="02020603050405020304" pitchFamily="18" charset="0"/>
                <a:cs typeface="Times New Roman" panose="02020603050405020304" pitchFamily="18" charset="0"/>
              </a:rPr>
              <a:t>	YOLO may struggle with smaller or far-away objects, which can be critical for highway driving.</a:t>
            </a:r>
          </a:p>
          <a:p>
            <a:pPr algn="just">
              <a:buFont typeface="Arial" panose="020B0604020202020204" pitchFamily="34" charset="0"/>
              <a:buChar char="•"/>
            </a:pPr>
            <a:r>
              <a:rPr b="1" dirty="0" sz="2400" i="0" lang="en-US">
                <a:effectLst/>
                <a:latin typeface="Times New Roman" panose="02020603050405020304" pitchFamily="18" charset="0"/>
                <a:cs typeface="Times New Roman" panose="02020603050405020304" pitchFamily="18" charset="0"/>
              </a:rPr>
              <a:t>Sensitivity to Lighting and Weather Conditions</a:t>
            </a:r>
            <a:r>
              <a:rPr b="0" dirty="0" sz="2400" i="0" lang="en-US">
                <a:effectLst/>
                <a:latin typeface="Times New Roman" panose="02020603050405020304" pitchFamily="18" charset="0"/>
                <a:cs typeface="Times New Roman" panose="02020603050405020304" pitchFamily="18" charset="0"/>
              </a:rPr>
              <a:t>: </a:t>
            </a:r>
          </a:p>
          <a:p>
            <a:pPr algn="just" indent="0" marL="0">
              <a:buNone/>
            </a:pPr>
            <a:r>
              <a:rPr dirty="0" sz="2400" lang="en-US">
                <a:latin typeface="Times New Roman" panose="02020603050405020304" pitchFamily="18" charset="0"/>
                <a:cs typeface="Times New Roman" panose="02020603050405020304" pitchFamily="18" charset="0"/>
              </a:rPr>
              <a:t>	</a:t>
            </a:r>
            <a:r>
              <a:rPr b="0" dirty="0" sz="2400" i="0" lang="en-US">
                <a:effectLst/>
                <a:latin typeface="Times New Roman" panose="02020603050405020304" pitchFamily="18" charset="0"/>
                <a:cs typeface="Times New Roman" panose="02020603050405020304" pitchFamily="18" charset="0"/>
              </a:rPr>
              <a:t>Poor lighting, fog, or rain can affect YOLO’s performance, as it relies heavily on 	camera input.</a:t>
            </a:r>
          </a:p>
          <a:p>
            <a:pPr algn="just">
              <a:buFont typeface="Arial" panose="020B0604020202020204" pitchFamily="34" charset="0"/>
              <a:buChar char="•"/>
            </a:pPr>
            <a:r>
              <a:rPr b="1" dirty="0" sz="2400" i="0" lang="en-US">
                <a:effectLst/>
                <a:latin typeface="Times New Roman" panose="02020603050405020304" pitchFamily="18" charset="0"/>
                <a:cs typeface="Times New Roman" panose="02020603050405020304" pitchFamily="18" charset="0"/>
              </a:rPr>
              <a:t>Complex Scenes</a:t>
            </a:r>
            <a:r>
              <a:rPr b="0" dirty="0" sz="2400" i="0" lang="en-US">
                <a:effectLst/>
                <a:latin typeface="Times New Roman" panose="02020603050405020304" pitchFamily="18" charset="0"/>
                <a:cs typeface="Times New Roman" panose="02020603050405020304" pitchFamily="18" charset="0"/>
              </a:rPr>
              <a:t>: </a:t>
            </a:r>
          </a:p>
          <a:p>
            <a:pPr algn="just" indent="0" marL="0">
              <a:buNone/>
            </a:pPr>
            <a:r>
              <a:rPr dirty="0" sz="2400" lang="en-US">
                <a:latin typeface="Times New Roman" panose="02020603050405020304" pitchFamily="18" charset="0"/>
                <a:cs typeface="Times New Roman" panose="02020603050405020304" pitchFamily="18" charset="0"/>
              </a:rPr>
              <a:t>	</a:t>
            </a:r>
            <a:r>
              <a:rPr b="0" dirty="0" sz="2400" i="0" lang="en-US">
                <a:effectLst/>
                <a:latin typeface="Times New Roman" panose="02020603050405020304" pitchFamily="18" charset="0"/>
                <a:cs typeface="Times New Roman" panose="02020603050405020304" pitchFamily="18" charset="0"/>
              </a:rPr>
              <a:t>In highly crowded areas, YOLO might miss or misclassify objects due to 	overlapping detections.</a:t>
            </a:r>
          </a:p>
          <a:p>
            <a:pPr algn="just"/>
            <a:br>
              <a:rPr dirty="0" sz="2400" lang="en-US">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cxnSp>
        <p:nvCxnSpPr>
          <p:cNvPr id="3145733" name="Straight Connector 4"/>
          <p:cNvCxnSpPr>
            <a:cxnSpLocks/>
          </p:cNvCxnSpPr>
          <p:nvPr/>
        </p:nvCxnSpPr>
        <p:spPr>
          <a:xfrm>
            <a:off x="517236" y="1413163"/>
            <a:ext cx="11021291" cy="0"/>
          </a:xfrm>
          <a:prstGeom prst="line"/>
          <a:ln w="57150">
            <a:solidFill>
              <a:srgbClr val="FF0000"/>
            </a:solidFill>
          </a:ln>
          <a:effectLst>
            <a:outerShdw blurRad="152400" dir="5400000" dist="317500" rotWithShape="0" sx="90000" sy="-19000">
              <a:prstClr val="black">
                <a:alpha val="15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Title 1"/>
          <p:cNvSpPr>
            <a:spLocks noGrp="1"/>
          </p:cNvSpPr>
          <p:nvPr>
            <p:ph type="title"/>
          </p:nvPr>
        </p:nvSpPr>
        <p:spPr>
          <a:xfrm>
            <a:off x="450273" y="303068"/>
            <a:ext cx="10515600" cy="1325563"/>
          </a:xfrm>
        </p:spPr>
        <p:txBody>
          <a:bodyPr/>
          <a:p>
            <a:pPr algn="l"/>
            <a:r>
              <a:rPr b="1" dirty="0" i="0" lang="en-IN">
                <a:effectLst/>
                <a:latin typeface="Times New Roman" panose="02020603050405020304" pitchFamily="18" charset="0"/>
                <a:cs typeface="Times New Roman" panose="02020603050405020304" pitchFamily="18" charset="0"/>
              </a:rPr>
              <a:t>Conclusion</a:t>
            </a:r>
          </a:p>
        </p:txBody>
      </p:sp>
      <p:sp>
        <p:nvSpPr>
          <p:cNvPr id="1048605" name="Content Placeholder 2"/>
          <p:cNvSpPr>
            <a:spLocks noGrp="1"/>
          </p:cNvSpPr>
          <p:nvPr>
            <p:ph idx="1"/>
          </p:nvPr>
        </p:nvSpPr>
        <p:spPr>
          <a:xfrm>
            <a:off x="517235" y="1844098"/>
            <a:ext cx="11021291" cy="4351338"/>
          </a:xfrm>
        </p:spPr>
        <p:txBody>
          <a:bodyPr>
            <a:normAutofit fontScale="93750" lnSpcReduction="10000"/>
          </a:bodyPr>
          <a:p>
            <a:pPr algn="just" indent="0" marL="0">
              <a:buNone/>
            </a:pPr>
            <a:r>
              <a:rPr b="0" dirty="0" sz="3200" i="0" lang="en-US">
                <a:effectLst/>
                <a:latin typeface="Times New Roman" panose="02020603050405020304" pitchFamily="18" charset="0"/>
                <a:cs typeface="Times New Roman" panose="02020603050405020304" pitchFamily="18" charset="0"/>
              </a:rPr>
              <a:t>Using YOLO for object recognition in driverless cars provides a powerful, deep learning-based solution for real-time object detection. YOLO’s single-shot design and CNN-based architecture make it ideal for fast, accurate object detection, enabling driverless cars to make quick and safe driving decisions. While there are still challenges to overcome, YOLO’s advancements are paving the way toward safer and more reliable autonomous vehicles. By leveraging YOLO’s deep learning capabilities, driverless cars are getting closer to achieving fully autonomous driving in real-world environments.</a:t>
            </a:r>
            <a:endParaRPr dirty="0" sz="3200" lang="en-IN">
              <a:latin typeface="Times New Roman" panose="02020603050405020304" pitchFamily="18" charset="0"/>
              <a:cs typeface="Times New Roman" panose="02020603050405020304" pitchFamily="18" charset="0"/>
            </a:endParaRPr>
          </a:p>
        </p:txBody>
      </p:sp>
      <p:cxnSp>
        <p:nvCxnSpPr>
          <p:cNvPr id="3145734" name="Straight Connector 4"/>
          <p:cNvCxnSpPr>
            <a:cxnSpLocks/>
          </p:cNvCxnSpPr>
          <p:nvPr/>
        </p:nvCxnSpPr>
        <p:spPr>
          <a:xfrm>
            <a:off x="517236" y="1413163"/>
            <a:ext cx="11021291" cy="0"/>
          </a:xfrm>
          <a:prstGeom prst="line"/>
          <a:ln w="57150">
            <a:solidFill>
              <a:srgbClr val="FF0000"/>
            </a:solidFill>
          </a:ln>
          <a:effectLst>
            <a:outerShdw blurRad="152400" dir="5400000" dist="317500" rotWithShape="0" sx="90000" sy="-19000">
              <a:prstClr val="black">
                <a:alpha val="15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Mr. Giri</dc:creator>
  <cp:lastModifiedBy>Mr. Giri</cp:lastModifiedBy>
  <dcterms:created xsi:type="dcterms:W3CDTF">2024-11-03T05:21:18Z</dcterms:created>
  <dcterms:modified xsi:type="dcterms:W3CDTF">2024-11-08T03:59:00Z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609e8055d52e4b8595b98e9aadc675ce</vt:lpwstr>
  </property>
</Properties>
</file>